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11.jpg" ContentType="image/jpe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71"/>
  </p:notesMasterIdLst>
  <p:sldIdLst>
    <p:sldId id="256" r:id="rId5"/>
    <p:sldId id="257" r:id="rId6"/>
    <p:sldId id="258" r:id="rId7"/>
    <p:sldId id="327" r:id="rId8"/>
    <p:sldId id="306" r:id="rId9"/>
    <p:sldId id="325" r:id="rId10"/>
    <p:sldId id="259" r:id="rId11"/>
    <p:sldId id="349" r:id="rId12"/>
    <p:sldId id="260" r:id="rId13"/>
    <p:sldId id="350" r:id="rId14"/>
    <p:sldId id="307" r:id="rId15"/>
    <p:sldId id="308" r:id="rId16"/>
    <p:sldId id="358" r:id="rId17"/>
    <p:sldId id="360" r:id="rId18"/>
    <p:sldId id="361" r:id="rId19"/>
    <p:sldId id="310" r:id="rId20"/>
    <p:sldId id="359" r:id="rId21"/>
    <p:sldId id="330" r:id="rId22"/>
    <p:sldId id="313" r:id="rId23"/>
    <p:sldId id="311" r:id="rId24"/>
    <p:sldId id="353" r:id="rId25"/>
    <p:sldId id="314" r:id="rId26"/>
    <p:sldId id="317" r:id="rId27"/>
    <p:sldId id="362" r:id="rId28"/>
    <p:sldId id="351" r:id="rId29"/>
    <p:sldId id="312" r:id="rId30"/>
    <p:sldId id="322" r:id="rId31"/>
    <p:sldId id="319" r:id="rId32"/>
    <p:sldId id="321" r:id="rId33"/>
    <p:sldId id="331" r:id="rId34"/>
    <p:sldId id="332" r:id="rId35"/>
    <p:sldId id="320" r:id="rId36"/>
    <p:sldId id="333" r:id="rId37"/>
    <p:sldId id="369" r:id="rId38"/>
    <p:sldId id="368" r:id="rId39"/>
    <p:sldId id="328" r:id="rId40"/>
    <p:sldId id="366" r:id="rId41"/>
    <p:sldId id="367" r:id="rId42"/>
    <p:sldId id="329" r:id="rId43"/>
    <p:sldId id="364" r:id="rId44"/>
    <p:sldId id="365" r:id="rId45"/>
    <p:sldId id="334" r:id="rId46"/>
    <p:sldId id="337" r:id="rId47"/>
    <p:sldId id="340" r:id="rId48"/>
    <p:sldId id="336" r:id="rId49"/>
    <p:sldId id="354" r:id="rId50"/>
    <p:sldId id="335" r:id="rId51"/>
    <p:sldId id="371" r:id="rId52"/>
    <p:sldId id="356" r:id="rId53"/>
    <p:sldId id="323" r:id="rId54"/>
    <p:sldId id="338" r:id="rId55"/>
    <p:sldId id="348" r:id="rId56"/>
    <p:sldId id="326" r:id="rId57"/>
    <p:sldId id="370" r:id="rId58"/>
    <p:sldId id="264" r:id="rId59"/>
    <p:sldId id="346" r:id="rId60"/>
    <p:sldId id="318" r:id="rId61"/>
    <p:sldId id="341" r:id="rId62"/>
    <p:sldId id="342" r:id="rId63"/>
    <p:sldId id="343" r:id="rId64"/>
    <p:sldId id="344" r:id="rId65"/>
    <p:sldId id="345" r:id="rId66"/>
    <p:sldId id="372" r:id="rId67"/>
    <p:sldId id="357" r:id="rId68"/>
    <p:sldId id="295" r:id="rId69"/>
    <p:sldId id="288" r:id="rId70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F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909" autoAdjust="0"/>
  </p:normalViewPr>
  <p:slideViewPr>
    <p:cSldViewPr>
      <p:cViewPr varScale="1">
        <p:scale>
          <a:sx n="89" d="100"/>
          <a:sy n="89" d="100"/>
        </p:scale>
        <p:origin x="360" y="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" Type="http://schemas.openxmlformats.org/officeDocument/2006/relationships/slide" Target="slides/slide3.xml"/><Relationship Id="rId71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49720-CA7F-4FE0-89FF-7142AEE39389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DB691D-DC0F-4453-9FE1-D7D0D20A9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807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65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829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62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3672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926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605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272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74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564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228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159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109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2845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151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426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333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7873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840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7583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8872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4320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42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32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0310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445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3131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8890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8400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3884"/>
                </a:solidFill>
                <a:latin typeface="Arial"/>
                <a:cs typeface="Arial"/>
              </a:rPr>
              <a:t>Review question in Week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8222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3884"/>
                </a:solidFill>
                <a:latin typeface="Arial"/>
                <a:cs typeface="Arial"/>
              </a:rPr>
              <a:t>Review question in Week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7162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3884"/>
                </a:solidFill>
                <a:latin typeface="Arial"/>
                <a:cs typeface="Arial"/>
              </a:rPr>
              <a:t>Review question in Week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378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3884"/>
                </a:solidFill>
                <a:latin typeface="Arial"/>
                <a:cs typeface="Arial"/>
              </a:rPr>
              <a:t>Review question in Week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1270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17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3884"/>
                </a:solidFill>
                <a:latin typeface="Arial"/>
                <a:cs typeface="Arial"/>
              </a:rPr>
              <a:t>Review question in Week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153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1629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85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Negative gain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means the output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inverted from the input. For the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gain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be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negative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output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have to go down when the input goes up, which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clearly not happening in your case.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075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3884"/>
                </a:solidFill>
                <a:latin typeface="Arial"/>
                <a:cs typeface="Arial"/>
              </a:rPr>
              <a:t>Review question in Week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672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071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6325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472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4370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742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616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9234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0017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721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6127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694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16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734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r>
              <a:rPr lang="en-US" baseline="0" dirty="0" smtClean="0"/>
              <a:t> do we need an outer ear? What if we did not have an outer ear?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995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094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B691D-DC0F-4453-9FE1-D7D0D20A918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36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1F487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00388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1F487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2/22/2021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1F487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2/22/2021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2/22/2021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79140" y="854456"/>
            <a:ext cx="2662554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1F487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28491" y="1913995"/>
            <a:ext cx="5020945" cy="2006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00388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0084" y="6492937"/>
            <a:ext cx="216534" cy="1670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KEhjpqpzCE" TargetMode="External"/><Relationship Id="rId5" Type="http://schemas.openxmlformats.org/officeDocument/2006/relationships/hyperlink" Target="https://www.youtube.com/watch?v=wKEhjpqpzCE" TargetMode="External"/><Relationship Id="rId4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PeTriGTENoc" TargetMode="External"/><Relationship Id="rId4" Type="http://schemas.openxmlformats.org/officeDocument/2006/relationships/hyperlink" Target="https://youtu.be/46aNGGNPm7s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UDTlvagjJA" TargetMode="External"/><Relationship Id="rId5" Type="http://schemas.openxmlformats.org/officeDocument/2006/relationships/image" Target="../media/image31.jpeg"/><Relationship Id="rId4" Type="http://schemas.openxmlformats.org/officeDocument/2006/relationships/hyperlink" Target="https://www.youtube.com/watch?v=IUDTlvagjJA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image" Target="../media/image3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32.png"/><Relationship Id="rId5" Type="http://schemas.microsoft.com/office/2007/relationships/media" Target="../media/media3.wav"/><Relationship Id="rId10" Type="http://schemas.openxmlformats.org/officeDocument/2006/relationships/notesSlide" Target="../notesSlides/notesSlide32.xml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media" Target="../media/media6.wav"/><Relationship Id="rId7" Type="http://schemas.openxmlformats.org/officeDocument/2006/relationships/image" Target="../media/image34.png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wav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3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4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4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3.xml"/><Relationship Id="rId3" Type="http://schemas.microsoft.com/office/2007/relationships/media" Target="../media/media11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audio" Target="../media/media12.wav"/><Relationship Id="rId5" Type="http://schemas.microsoft.com/office/2007/relationships/media" Target="../media/media12.wav"/><Relationship Id="rId4" Type="http://schemas.openxmlformats.org/officeDocument/2006/relationships/audio" Target="../media/media11.wav"/><Relationship Id="rId9" Type="http://schemas.openxmlformats.org/officeDocument/2006/relationships/image" Target="../media/image3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5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693664" y="1056132"/>
            <a:ext cx="3912107" cy="20208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91811" y="4364735"/>
            <a:ext cx="3697223" cy="19522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87883" y="1484071"/>
            <a:ext cx="3416935" cy="112522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 marR="5080">
              <a:lnSpc>
                <a:spcPts val="4090"/>
              </a:lnSpc>
              <a:spcBef>
                <a:spcPts val="630"/>
              </a:spcBef>
            </a:pPr>
            <a:r>
              <a:rPr sz="380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3800" spc="-5" dirty="0">
                <a:solidFill>
                  <a:srgbClr val="FFFFFF"/>
                </a:solidFill>
                <a:latin typeface="Arial"/>
                <a:cs typeface="Arial"/>
              </a:rPr>
              <a:t>Science</a:t>
            </a:r>
            <a:r>
              <a:rPr sz="3800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00" spc="5" dirty="0">
                <a:solidFill>
                  <a:srgbClr val="FFFFFF"/>
                </a:solidFill>
                <a:latin typeface="Arial"/>
                <a:cs typeface="Arial"/>
              </a:rPr>
              <a:t>of  </a:t>
            </a:r>
            <a:r>
              <a:rPr sz="3800" dirty="0">
                <a:solidFill>
                  <a:srgbClr val="FFFFFF"/>
                </a:solidFill>
                <a:latin typeface="Arial"/>
                <a:cs typeface="Arial"/>
              </a:rPr>
              <a:t>Sound</a:t>
            </a:r>
            <a:endParaRPr sz="3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3325" y="3206087"/>
            <a:ext cx="4846117" cy="10534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Module </a:t>
            </a:r>
            <a:r>
              <a:rPr lang="en-US" sz="2200" b="1" spc="-5" dirty="0" smtClean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2200" b="1" spc="-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lang="en-US" sz="2200" b="1" spc="-5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US" sz="2200" b="1" spc="-5" dirty="0">
              <a:solidFill>
                <a:srgbClr val="FFFFFF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b="1" spc="-5" dirty="0" smtClean="0">
                <a:solidFill>
                  <a:srgbClr val="FFFFFF"/>
                </a:solidFill>
                <a:latin typeface="Arial"/>
                <a:cs typeface="Arial"/>
              </a:rPr>
              <a:t>Lecture 3 </a:t>
            </a:r>
            <a:r>
              <a:rPr sz="2200" b="1" spc="-5" dirty="0" smtClean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lang="en-US" sz="2200" b="1" spc="-10" dirty="0" smtClean="0">
                <a:solidFill>
                  <a:srgbClr val="FFFFFF"/>
                </a:solidFill>
                <a:latin typeface="Arial"/>
                <a:cs typeface="Arial"/>
              </a:rPr>
              <a:t>Sound Perception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5636" y="5247459"/>
            <a:ext cx="3511070" cy="89883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4700"/>
              </a:lnSpc>
              <a:spcBef>
                <a:spcPts val="105"/>
              </a:spcBef>
            </a:pPr>
            <a:r>
              <a:rPr lang="en-US" sz="1800" spc="-5" dirty="0" smtClean="0">
                <a:solidFill>
                  <a:srgbClr val="FFFFFF"/>
                </a:solidFill>
                <a:latin typeface="Calibri"/>
                <a:cs typeface="Calibri"/>
              </a:rPr>
              <a:t>Tanmayee Pathre (t.u.pathre@tue.nl)</a:t>
            </a:r>
          </a:p>
          <a:p>
            <a:pPr marL="12700" marR="5080">
              <a:lnSpc>
                <a:spcPct val="104700"/>
              </a:lnSpc>
              <a:spcBef>
                <a:spcPts val="105"/>
              </a:spcBef>
            </a:pPr>
            <a:r>
              <a:rPr sz="1800" spc="-5" dirty="0" smtClean="0">
                <a:solidFill>
                  <a:srgbClr val="FFFFFF"/>
                </a:solidFill>
                <a:latin typeface="Calibri"/>
                <a:cs typeface="Calibri"/>
              </a:rPr>
              <a:t>lectures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adapted from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textbook 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Building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Acoustics</a:t>
            </a:r>
            <a:r>
              <a:rPr sz="1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51120" y="2406395"/>
            <a:ext cx="3134867" cy="19583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85988" y="2424683"/>
            <a:ext cx="3906011" cy="38922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585959" y="1056132"/>
            <a:ext cx="2606039" cy="13685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56405" y="1056132"/>
            <a:ext cx="1334770" cy="2020570"/>
          </a:xfrm>
          <a:custGeom>
            <a:avLst/>
            <a:gdLst/>
            <a:ahLst/>
            <a:cxnLst/>
            <a:rect l="l" t="t" r="r" b="b"/>
            <a:pathLst>
              <a:path w="1334770" h="2020570">
                <a:moveTo>
                  <a:pt x="1334643" y="0"/>
                </a:moveTo>
                <a:lnTo>
                  <a:pt x="587844" y="0"/>
                </a:lnTo>
                <a:lnTo>
                  <a:pt x="0" y="2020443"/>
                </a:lnTo>
                <a:lnTo>
                  <a:pt x="746798" y="2020443"/>
                </a:lnTo>
                <a:lnTo>
                  <a:pt x="1334643" y="0"/>
                </a:lnTo>
                <a:close/>
              </a:path>
            </a:pathLst>
          </a:custGeom>
          <a:solidFill>
            <a:srgbClr val="9F5C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78809" y="3041904"/>
            <a:ext cx="1334770" cy="2020570"/>
          </a:xfrm>
          <a:custGeom>
            <a:avLst/>
            <a:gdLst/>
            <a:ahLst/>
            <a:cxnLst/>
            <a:rect l="l" t="t" r="r" b="b"/>
            <a:pathLst>
              <a:path w="1334770" h="2020570">
                <a:moveTo>
                  <a:pt x="1334642" y="0"/>
                </a:moveTo>
                <a:lnTo>
                  <a:pt x="587844" y="0"/>
                </a:lnTo>
                <a:lnTo>
                  <a:pt x="0" y="2020443"/>
                </a:lnTo>
                <a:lnTo>
                  <a:pt x="746798" y="2020443"/>
                </a:lnTo>
                <a:lnTo>
                  <a:pt x="1334642" y="0"/>
                </a:lnTo>
                <a:close/>
              </a:path>
            </a:pathLst>
          </a:custGeom>
          <a:solidFill>
            <a:srgbClr val="9F5C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20669" y="4294632"/>
            <a:ext cx="1334770" cy="2022475"/>
          </a:xfrm>
          <a:custGeom>
            <a:avLst/>
            <a:gdLst/>
            <a:ahLst/>
            <a:cxnLst/>
            <a:rect l="l" t="t" r="r" b="b"/>
            <a:pathLst>
              <a:path w="1334770" h="2022475">
                <a:moveTo>
                  <a:pt x="1334642" y="0"/>
                </a:moveTo>
                <a:lnTo>
                  <a:pt x="587844" y="0"/>
                </a:lnTo>
                <a:lnTo>
                  <a:pt x="0" y="2022221"/>
                </a:lnTo>
                <a:lnTo>
                  <a:pt x="746798" y="2022221"/>
                </a:lnTo>
                <a:lnTo>
                  <a:pt x="1334642" y="0"/>
                </a:lnTo>
                <a:close/>
              </a:path>
            </a:pathLst>
          </a:custGeom>
          <a:solidFill>
            <a:srgbClr val="9F5C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869674" y="5983603"/>
            <a:ext cx="11004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Pictures from</a:t>
            </a:r>
            <a:r>
              <a:rPr sz="1000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Google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1</a:t>
            </a:fld>
            <a:endParaRPr spc="-5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28"/>
    </mc:Choice>
    <mc:Fallback xmlns="">
      <p:transition spd="slow" advTm="11028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10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862" y="736472"/>
            <a:ext cx="2608580" cy="10536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Anatomy of Ear 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5" name="object 3"/>
          <p:cNvSpPr txBox="1"/>
          <p:nvPr/>
        </p:nvSpPr>
        <p:spPr>
          <a:xfrm>
            <a:off x="3442252" y="736472"/>
            <a:ext cx="7926705" cy="35907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lang="en-US" sz="2000" b="1" spc="-5" dirty="0" smtClean="0">
                <a:solidFill>
                  <a:srgbClr val="003884"/>
                </a:solidFill>
                <a:latin typeface="Arial"/>
                <a:cs typeface="Arial"/>
              </a:rPr>
              <a:t>The Outer ear  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0" y="1499925"/>
            <a:ext cx="467467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nl-NL" altLang="en-US" sz="2000" kern="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nl-NL" altLang="en-US" sz="2000" kern="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Pinna</a:t>
            </a:r>
            <a:endParaRPr lang="nl-NL" altLang="en-US" sz="2000" kern="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nl-NL" altLang="en-US" sz="2000" kern="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nl-NL" altLang="en-US" sz="2000" kern="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Irregular</a:t>
            </a:r>
            <a:r>
              <a:rPr lang="nl-NL" altLang="en-US" sz="2000" kern="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altLang="en-US" sz="2000" kern="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grooves</a:t>
            </a:r>
            <a:r>
              <a:rPr lang="nl-NL" altLang="en-US" sz="2000" kern="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altLang="en-US" sz="2000" kern="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nl-NL" altLang="en-US" sz="2000" kern="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altLang="en-US" sz="2000" kern="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ridges</a:t>
            </a:r>
            <a:r>
              <a:rPr lang="nl-NL" altLang="en-US" sz="2000" kern="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nl-NL" altLang="en-US" sz="2000" kern="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</a:t>
            </a:r>
            <a:r>
              <a:rPr lang="nl-NL" altLang="en-US" sz="2000" kern="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nl-NL" altLang="en-US" sz="2000" kern="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nl-NL" altLang="en-US" sz="2000" kern="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endParaRPr lang="nl-NL" altLang="en-US" sz="2000" kern="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nl-NL" altLang="en-US" sz="2000" kern="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nl-NL" altLang="en-US" sz="2000" kern="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Auditory</a:t>
            </a:r>
            <a:r>
              <a:rPr lang="nl-NL" altLang="en-US" sz="2000" kern="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altLang="en-US" sz="2000" kern="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canal</a:t>
            </a:r>
            <a:r>
              <a:rPr lang="nl-NL" altLang="en-US" sz="2000" kern="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 Ear </a:t>
            </a:r>
            <a:r>
              <a:rPr lang="nl-NL" altLang="en-US" sz="2000" kern="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canal</a:t>
            </a:r>
            <a:r>
              <a:rPr lang="nl-NL" altLang="en-US" sz="2000" kern="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nl-NL" altLang="en-US" sz="2000" kern="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nl-NL" altLang="en-US" sz="2000" kern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nl-NL" altLang="en-US" sz="2000" kern="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Almost</a:t>
            </a:r>
            <a:r>
              <a:rPr lang="nl-NL" altLang="en-US" sz="2000" kern="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like </a:t>
            </a:r>
            <a:r>
              <a:rPr lang="nl-NL" altLang="en-US" sz="2000" kern="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nl-NL" altLang="en-US" sz="2000" kern="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open-close pipe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nl-NL" altLang="en-US" sz="2000" kern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 descr="outer_e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0" y="2057400"/>
            <a:ext cx="4074382" cy="30365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758030" y="6055805"/>
            <a:ext cx="11991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External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2989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4"/>
    </mc:Choice>
    <mc:Fallback xmlns="">
      <p:transition spd="slow" advTm="3504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3265" x="2794000" y="4635500"/>
          <p14:tracePt t="23380" x="2806700" y="4635500"/>
          <p14:tracePt t="23397" x="2832100" y="4635500"/>
          <p14:tracePt t="23413" x="2863850" y="4635500"/>
          <p14:tracePt t="23430" x="2901950" y="4635500"/>
          <p14:tracePt t="23447" x="2940050" y="4635500"/>
          <p14:tracePt t="23450" x="2952750" y="4635500"/>
          <p14:tracePt t="23463" x="2959100" y="4635500"/>
          <p14:tracePt t="23480" x="2984500" y="4629150"/>
          <p14:tracePt t="23497" x="3003550" y="4629150"/>
          <p14:tracePt t="23514" x="3028950" y="4616450"/>
          <p14:tracePt t="23530" x="3041650" y="4610100"/>
          <p14:tracePt t="23548" x="3060700" y="4610100"/>
          <p14:tracePt t="23551" x="3079750" y="4610100"/>
          <p14:tracePt t="23565" x="3086100" y="4610100"/>
          <p14:tracePt t="23581" x="3111500" y="4610100"/>
          <p14:tracePt t="23597" x="3124200" y="4610100"/>
          <p14:tracePt t="23614" x="3155950" y="4610100"/>
          <p14:tracePt t="23630" x="3175000" y="4610100"/>
          <p14:tracePt t="23647" x="3213100" y="4603750"/>
          <p14:tracePt t="23650" x="3225800" y="4591050"/>
          <p14:tracePt t="23680" x="3251200" y="4591050"/>
          <p14:tracePt t="23697" x="3263900" y="4591050"/>
          <p14:tracePt t="23713" x="3270250" y="4591050"/>
          <p14:tracePt t="23730" x="3289300" y="4591050"/>
          <p14:tracePt t="23747" x="3302000" y="4591050"/>
          <p14:tracePt t="23763" x="3327400" y="4591050"/>
          <p14:tracePt t="23781" x="3346450" y="4591050"/>
          <p14:tracePt t="23784" x="3359150" y="4591050"/>
          <p14:tracePt t="23797" x="3378200" y="4591050"/>
          <p14:tracePt t="23813" x="3390900" y="4591050"/>
          <p14:tracePt t="23830" x="3409950" y="4591050"/>
          <p14:tracePt t="23847" x="3441700" y="4591050"/>
          <p14:tracePt t="23863" x="3460750" y="4591050"/>
          <p14:tracePt t="23880" x="3530600" y="4591050"/>
          <p14:tracePt t="23897" x="3562350" y="4591050"/>
          <p14:tracePt t="23913" x="3587750" y="4591050"/>
          <p14:tracePt t="23930" x="3619500" y="4591050"/>
          <p14:tracePt t="23947" x="3644900" y="4591050"/>
          <p14:tracePt t="23951" x="3651250" y="4591050"/>
          <p14:tracePt t="23963" x="3670300" y="4591050"/>
          <p14:tracePt t="23980" x="3708400" y="4597400"/>
          <p14:tracePt t="23997" x="3733800" y="4597400"/>
          <p14:tracePt t="24013" x="3765550" y="4597400"/>
          <p14:tracePt t="24017" x="3784600" y="4597400"/>
          <p14:tracePt t="24031" x="3816350" y="4597400"/>
          <p14:tracePt t="24047" x="3841750" y="4597400"/>
          <p14:tracePt t="24063" x="3898900" y="4597400"/>
          <p14:tracePt t="24081" x="3943350" y="4597400"/>
          <p14:tracePt t="24097" x="3968750" y="4597400"/>
          <p14:tracePt t="24113" x="4019550" y="4597400"/>
          <p14:tracePt t="24132" x="4051300" y="4610100"/>
          <p14:tracePt t="24135" x="4127500" y="4616450"/>
          <p14:tracePt t="24147" x="4159250" y="4622800"/>
          <p14:tracePt t="24167" x="4254500" y="4622800"/>
          <p14:tracePt t="24180" x="4368800" y="4622800"/>
          <p14:tracePt t="24198" x="4406900" y="4629150"/>
          <p14:tracePt t="24201" x="4464050" y="4629150"/>
          <p14:tracePt t="24213" x="4495800" y="4629150"/>
          <p14:tracePt t="24231" x="4546600" y="4635500"/>
          <p14:tracePt t="24247" x="4584700" y="4635500"/>
          <p14:tracePt t="24263" x="4635500" y="4635500"/>
          <p14:tracePt t="24267" x="4660900" y="4635500"/>
          <p14:tracePt t="24282" x="4724400" y="4635500"/>
          <p14:tracePt t="24297" x="4781550" y="4641850"/>
          <p14:tracePt t="24314" x="4813300" y="4641850"/>
          <p14:tracePt t="24330" x="4838700" y="4641850"/>
          <p14:tracePt t="24333" x="4857750" y="4641850"/>
          <p14:tracePt t="24347" x="4876800" y="4641850"/>
          <p14:tracePt t="24363" x="4902200" y="4641850"/>
          <p14:tracePt t="24380" x="4921250" y="4641850"/>
          <p14:tracePt t="24397" x="4940300" y="4641850"/>
          <p14:tracePt t="24413" x="4991100" y="4648200"/>
          <p14:tracePt t="24430" x="5029200" y="4648200"/>
          <p14:tracePt t="24433" x="5035550" y="4648200"/>
          <p14:tracePt t="24446" x="5086350" y="4648200"/>
          <p14:tracePt t="24463" x="5130800" y="4648200"/>
          <p14:tracePt t="24480" x="5168900" y="4648200"/>
          <p14:tracePt t="24497" x="5232400" y="4648200"/>
          <p14:tracePt t="24501" x="5264150" y="4648200"/>
          <p14:tracePt t="24513" x="5289550" y="4648200"/>
          <p14:tracePt t="24530" x="5334000" y="4648200"/>
          <p14:tracePt t="24533" x="5346700" y="4648200"/>
          <p14:tracePt t="24547" x="5365750" y="4648200"/>
          <p14:tracePt t="24564" x="5403850" y="4648200"/>
          <p14:tracePt t="24567" x="5448300" y="4641850"/>
          <p14:tracePt t="24580" x="5505450" y="4635500"/>
          <p14:tracePt t="24597" x="5549900" y="4635500"/>
          <p14:tracePt t="24613" x="5588000" y="4635500"/>
          <p14:tracePt t="24630" x="5676900" y="4635500"/>
          <p14:tracePt t="24634" x="5683250" y="4635500"/>
          <p14:tracePt t="24647" x="5734050" y="4635500"/>
          <p14:tracePt t="24664" x="5778500" y="4635500"/>
          <p14:tracePt t="24680" x="5816600" y="4635500"/>
          <p14:tracePt t="24697" x="5880100" y="4629150"/>
          <p14:tracePt t="24701" x="5911850" y="4616450"/>
          <p14:tracePt t="24713" x="5918200" y="4616450"/>
          <p14:tracePt t="24730" x="5956300" y="4616450"/>
          <p14:tracePt t="24747" x="5969000" y="4610100"/>
          <p14:tracePt t="24764" x="5981700" y="4610100"/>
          <p14:tracePt t="24767" x="5988050" y="4610100"/>
          <p14:tracePt t="24780" x="5994400" y="4610100"/>
          <p14:tracePt t="24797" x="6007100" y="4610100"/>
          <p14:tracePt t="24813" x="6019800" y="4610100"/>
          <p14:tracePt t="24830" x="6051550" y="4603750"/>
          <p14:tracePt t="24863" x="6089650" y="4603750"/>
          <p14:tracePt t="24880" x="6108700" y="4603750"/>
          <p14:tracePt t="24897" x="6134100" y="4597400"/>
          <p14:tracePt t="24913" x="6159500" y="4597400"/>
          <p14:tracePt t="24930" x="6178550" y="4597400"/>
          <p14:tracePt t="24947" x="6210300" y="4597400"/>
          <p14:tracePt t="24963" x="6248400" y="4597400"/>
          <p14:tracePt t="24967" x="6261100" y="4597400"/>
          <p14:tracePt t="24980" x="6280150" y="4597400"/>
          <p14:tracePt t="24997" x="6324600" y="4597400"/>
          <p14:tracePt t="25013" x="6350000" y="4597400"/>
          <p14:tracePt t="25030" x="6369050" y="4597400"/>
          <p14:tracePt t="25050" x="6388100" y="4597400"/>
          <p14:tracePt t="25096" x="6394450" y="4597400"/>
          <p14:tracePt t="25114" x="6407150" y="4597400"/>
          <p14:tracePt t="25129" x="6413500" y="4597400"/>
          <p14:tracePt t="25146" x="6419850" y="4597400"/>
          <p14:tracePt t="25163" x="6432550" y="4597400"/>
          <p14:tracePt t="25180" x="6438900" y="4597400"/>
          <p14:tracePt t="25196" x="6451600" y="4591050"/>
          <p14:tracePt t="25213" x="6464300" y="4591050"/>
          <p14:tracePt t="25232" x="6477000" y="4591050"/>
          <p14:tracePt t="25246" x="6483350" y="4591050"/>
          <p14:tracePt t="25263" x="6508750" y="4591050"/>
          <p14:tracePt t="25280" x="6534150" y="4591050"/>
          <p14:tracePt t="25296" x="6540500" y="4591050"/>
          <p14:tracePt t="25315" x="6546850" y="4591050"/>
          <p14:tracePt t="27048" x="0" y="0"/>
        </p14:tracePtLst>
        <p14:tracePtLst>
          <p14:tracePt t="30131" x="8083550" y="4927600"/>
          <p14:tracePt t="30161" x="8089900" y="4927600"/>
          <p14:tracePt t="30178" x="8172450" y="4826000"/>
          <p14:tracePt t="30196" x="8204200" y="4781550"/>
          <p14:tracePt t="30211" x="8235950" y="4737100"/>
          <p14:tracePt t="30228" x="8248650" y="4705350"/>
          <p14:tracePt t="30231" x="8255000" y="4705350"/>
          <p14:tracePt t="30245" x="8274050" y="4667250"/>
          <p14:tracePt t="30278" x="8280400" y="4660900"/>
          <p14:tracePt t="30295" x="8286750" y="4648200"/>
          <p14:tracePt t="30311" x="8305800" y="4648200"/>
          <p14:tracePt t="30328" x="8312150" y="4641850"/>
          <p14:tracePt t="30332" x="8331200" y="4641850"/>
          <p14:tracePt t="30346" x="8350250" y="4641850"/>
          <p14:tracePt t="30361" x="8362950" y="4641850"/>
          <p14:tracePt t="30378" x="8394700" y="4641850"/>
          <p14:tracePt t="30395" x="8432800" y="4641850"/>
          <p14:tracePt t="30411" x="8451850" y="4654550"/>
          <p14:tracePt t="30428" x="8496300" y="4686300"/>
          <p14:tracePt t="30432" x="8509000" y="4699000"/>
          <p14:tracePt t="30445" x="8521700" y="4705350"/>
          <p14:tracePt t="30461" x="8591550" y="4762500"/>
          <p14:tracePt t="30478" x="8629650" y="4775200"/>
          <p14:tracePt t="30495" x="8661400" y="4806950"/>
          <p14:tracePt t="30511" x="8693150" y="4838700"/>
          <p14:tracePt t="30528" x="8724900" y="4864100"/>
          <p14:tracePt t="30545" x="8756650" y="4889500"/>
          <p14:tracePt t="30561" x="8788400" y="4914900"/>
          <p14:tracePt t="30578" x="8851900" y="4946650"/>
          <p14:tracePt t="30595" x="8890000" y="4984750"/>
          <p14:tracePt t="30600" x="8896350" y="4984750"/>
          <p14:tracePt t="30611" x="8928100" y="4991100"/>
          <p14:tracePt t="30628" x="8978900" y="5010150"/>
          <p14:tracePt t="30644" x="9023350" y="5029200"/>
          <p14:tracePt t="30661" x="9137650" y="5054600"/>
          <p14:tracePt t="30665" x="9182100" y="5060950"/>
          <p14:tracePt t="30678" x="9239250" y="5080000"/>
          <p14:tracePt t="30694" x="9277350" y="5086350"/>
          <p14:tracePt t="30698" x="9290050" y="5086350"/>
          <p14:tracePt t="30711" x="9296400" y="5086350"/>
          <p14:tracePt t="30728" x="9309100" y="5086350"/>
          <p14:tracePt t="30745" x="9315450" y="5086350"/>
          <p14:tracePt t="30761" x="9328150" y="5086350"/>
          <p14:tracePt t="30778" x="9347200" y="5067300"/>
          <p14:tracePt t="30795" x="9398000" y="5054600"/>
          <p14:tracePt t="30799" x="9404350" y="5048250"/>
          <p14:tracePt t="30811" x="9417050" y="5035550"/>
          <p14:tracePt t="30828" x="9429750" y="5016500"/>
          <p14:tracePt t="30844" x="9455150" y="4997450"/>
          <p14:tracePt t="30861" x="9467850" y="4978400"/>
          <p14:tracePt t="30865" x="9474200" y="4965700"/>
          <p14:tracePt t="30878" x="9480550" y="4965700"/>
          <p14:tracePt t="30894" x="9480550" y="4946650"/>
          <p14:tracePt t="30911" x="9505950" y="4927600"/>
          <p14:tracePt t="30928" x="9512300" y="4927600"/>
          <p14:tracePt t="30931" x="9531350" y="4921250"/>
          <p14:tracePt t="30944" x="9544050" y="4914900"/>
          <p14:tracePt t="30961" x="9582150" y="4908550"/>
          <p14:tracePt t="30978" x="9607550" y="4908550"/>
          <p14:tracePt t="30995" x="9671050" y="4908550"/>
          <p14:tracePt t="31014" x="9728200" y="4908550"/>
          <p14:tracePt t="31028" x="9779000" y="4908550"/>
          <p14:tracePt t="31048" x="9804400" y="4908550"/>
          <p14:tracePt t="31062" x="9829800" y="4908550"/>
          <p14:tracePt t="31079" x="9855200" y="4908550"/>
          <p14:tracePt t="31094" x="9874250" y="4908550"/>
          <p14:tracePt t="31111" x="9899650" y="4908550"/>
          <p14:tracePt t="31128" x="9918700" y="4908550"/>
          <p14:tracePt t="31145" x="9975850" y="4908550"/>
          <p14:tracePt t="31148" x="9994900" y="4914900"/>
          <p14:tracePt t="31162" x="10045700" y="4914900"/>
          <p14:tracePt t="31178" x="10077450" y="4921250"/>
          <p14:tracePt t="31194" x="10128250" y="4927600"/>
          <p14:tracePt t="31211" x="10179050" y="4927600"/>
          <p14:tracePt t="31228" x="10223500" y="4927600"/>
          <p14:tracePt t="31245" x="10261600" y="4927600"/>
          <p14:tracePt t="31261" x="10306050" y="4927600"/>
          <p14:tracePt t="31278" x="10363200" y="4927600"/>
          <p14:tracePt t="31294" x="10407650" y="4914900"/>
          <p14:tracePt t="31311" x="10439400" y="4908550"/>
          <p14:tracePt t="31328" x="10477500" y="4902200"/>
          <p14:tracePt t="31345" x="10502900" y="4883150"/>
          <p14:tracePt t="31362" x="10610850" y="4864100"/>
          <p14:tracePt t="31378" x="10655300" y="4857750"/>
          <p14:tracePt t="31394" x="10712450" y="4845050"/>
          <p14:tracePt t="31411" x="10725150" y="4845050"/>
          <p14:tracePt t="31414" x="10744200" y="4845050"/>
          <p14:tracePt t="31428" x="10756900" y="4845050"/>
          <p14:tracePt t="31444" x="10782300" y="4845050"/>
          <p14:tracePt t="31449" x="10795000" y="4845050"/>
          <p14:tracePt t="31461" x="10801350" y="4845050"/>
          <p14:tracePt t="31478" x="10807700" y="4845050"/>
          <p14:tracePt t="31481" x="10814050" y="4845050"/>
          <p14:tracePt t="31495" x="10820400" y="4845050"/>
          <p14:tracePt t="31511" x="10858500" y="4857750"/>
          <p14:tracePt t="31527" x="10890250" y="4857750"/>
          <p14:tracePt t="31544" x="10934700" y="4857750"/>
          <p14:tracePt t="31548" x="10960100" y="4857750"/>
          <p14:tracePt t="31549" x="10985500" y="4857750"/>
          <p14:tracePt t="31562" x="11004550" y="4857750"/>
          <p14:tracePt t="31578" x="11036300" y="4857750"/>
          <p14:tracePt t="31594" x="11068050" y="4857750"/>
          <p14:tracePt t="31613" x="11080750" y="4857750"/>
          <p14:tracePt t="31627" x="11093450" y="4845050"/>
          <p14:tracePt t="31645" x="11106150" y="4838700"/>
          <p14:tracePt t="31648" x="11112500" y="4838700"/>
          <p14:tracePt t="31661" x="11118850" y="4826000"/>
          <p14:tracePt t="31678" x="11137900" y="4819650"/>
          <p14:tracePt t="31682" x="11150600" y="4819650"/>
          <p14:tracePt t="31695" x="11156950" y="4819650"/>
          <p14:tracePt t="31711" x="11201400" y="4813300"/>
          <p14:tracePt t="31727" x="11214100" y="4813300"/>
          <p14:tracePt t="31744" x="11258550" y="4813300"/>
          <p14:tracePt t="31763" x="11290300" y="4806950"/>
          <p14:tracePt t="31778" x="11322050" y="4806950"/>
          <p14:tracePt t="31794" x="11360150" y="4806950"/>
          <p14:tracePt t="31811" x="11379200" y="4806950"/>
          <p14:tracePt t="31845" x="11391900" y="4806950"/>
          <p14:tracePt t="31863" x="11398250" y="4806950"/>
          <p14:tracePt t="31878" x="11423650" y="4806950"/>
          <p14:tracePt t="31894" x="11442700" y="4806950"/>
          <p14:tracePt t="31911" x="11474450" y="4806950"/>
          <p14:tracePt t="31914" x="11487150" y="4806950"/>
          <p14:tracePt t="31929" x="11499850" y="4806950"/>
          <p14:tracePt t="31932" x="11512550" y="4806950"/>
          <p14:tracePt t="31945" x="11525250" y="4806950"/>
          <p14:tracePt t="31963" x="11544300" y="4806950"/>
          <p14:tracePt t="33146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11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862" y="736472"/>
            <a:ext cx="2608580" cy="10536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Anatomy of Ear 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5" name="object 3"/>
          <p:cNvSpPr txBox="1"/>
          <p:nvPr/>
        </p:nvSpPr>
        <p:spPr>
          <a:xfrm>
            <a:off x="3442252" y="736472"/>
            <a:ext cx="7926705" cy="35907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lang="en-US" sz="2000" b="1" spc="-5" dirty="0" smtClean="0">
                <a:solidFill>
                  <a:srgbClr val="003884"/>
                </a:solidFill>
                <a:latin typeface="Arial"/>
                <a:cs typeface="Arial"/>
              </a:rPr>
              <a:t>The Outer ear 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3604" y="1104162"/>
            <a:ext cx="4572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nl-NL" altLang="en-US" sz="2000" kern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nl-NL" altLang="en-US" sz="2000" kern="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Pinna</a:t>
            </a:r>
            <a:r>
              <a:rPr lang="nl-NL" altLang="en-US" sz="2000" kern="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nl-NL" altLang="en-US" sz="2000" kern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nl-NL" altLang="en-US" sz="2000" kern="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Protection</a:t>
            </a:r>
            <a:r>
              <a:rPr lang="nl-NL" altLang="en-US" sz="2000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altLang="en-US" sz="2000" kern="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nl-NL" altLang="en-US" sz="2000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altLang="en-US" sz="2000" kern="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sensitive</a:t>
            </a:r>
            <a:r>
              <a:rPr lang="nl-NL" altLang="en-US" sz="2000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altLang="en-US" sz="2000" kern="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inner</a:t>
            </a:r>
            <a:r>
              <a:rPr lang="nl-NL" altLang="en-US" sz="2000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altLang="en-US" sz="2000" kern="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</a:t>
            </a:r>
            <a:r>
              <a:rPr lang="nl-NL" altLang="en-US" sz="2000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nl-NL" altLang="en-US" sz="2000" kern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nl-NL" altLang="en-US" sz="2000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Acts as </a:t>
            </a:r>
            <a:r>
              <a:rPr lang="nl-NL" altLang="en-US" sz="2000" kern="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funnel</a:t>
            </a:r>
            <a:r>
              <a:rPr lang="nl-NL" altLang="en-US" sz="2000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nl-NL" altLang="en-US" sz="2000" kern="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collecting</a:t>
            </a:r>
            <a:r>
              <a:rPr lang="nl-NL" altLang="en-US" sz="2000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sound</a:t>
            </a:r>
          </a:p>
          <a:p>
            <a:pPr lvl="1">
              <a:lnSpc>
                <a:spcPct val="90000"/>
              </a:lnSpc>
            </a:pPr>
            <a:endParaRPr lang="nl-NL" altLang="en-US" sz="2000" kern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nl-NL" altLang="en-US" sz="2000" kern="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Irregular</a:t>
            </a:r>
            <a:r>
              <a:rPr lang="nl-NL" altLang="en-US" sz="2000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altLang="en-US" sz="2000" kern="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shape</a:t>
            </a:r>
            <a:r>
              <a:rPr lang="nl-NL" altLang="en-US" sz="2000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nl-NL" altLang="en-US" sz="2000" kern="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pinna</a:t>
            </a:r>
            <a:r>
              <a:rPr lang="nl-NL" altLang="en-US" sz="2000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altLang="en-US" sz="2000" kern="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nl-NL" altLang="en-US" sz="2000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Sound </a:t>
            </a:r>
            <a:r>
              <a:rPr lang="nl-NL" altLang="en-US" sz="2000" kern="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localization</a:t>
            </a:r>
            <a:r>
              <a:rPr lang="nl-NL" altLang="en-US" sz="2000" kern="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altLang="en-US" sz="2000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nl-NL" altLang="en-US" sz="2000" kern="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Provides</a:t>
            </a:r>
            <a:r>
              <a:rPr lang="nl-NL" altLang="en-US" sz="2000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altLang="en-US" sz="2000" kern="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  <a:r>
              <a:rPr lang="nl-NL" altLang="en-US" sz="2000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cues </a:t>
            </a:r>
            <a:r>
              <a:rPr lang="nl-NL" altLang="en-US" sz="2000" kern="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nl-NL" altLang="en-US" sz="2000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altLang="en-US" sz="2000" kern="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locations</a:t>
            </a:r>
            <a:endParaRPr lang="nl-NL" altLang="en-US" sz="2000" kern="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90000"/>
              </a:lnSpc>
            </a:pPr>
            <a:endParaRPr lang="nl-NL" altLang="en-US" sz="2000" kern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endParaRPr lang="nl-NL" altLang="en-US" sz="2000" kern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nl-NL" altLang="en-US" sz="2000" kern="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Auditory</a:t>
            </a:r>
            <a:r>
              <a:rPr lang="nl-NL" altLang="en-US" sz="2000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altLang="en-US" sz="2000" kern="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canal</a:t>
            </a:r>
            <a:r>
              <a:rPr lang="nl-NL" altLang="en-US" sz="2000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 Ear </a:t>
            </a:r>
            <a:r>
              <a:rPr lang="nl-NL" altLang="en-US" sz="2000" kern="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canal</a:t>
            </a:r>
            <a:endParaRPr lang="nl-NL" altLang="en-US" sz="2000" kern="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nl-NL" altLang="en-US" sz="2000" kern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15963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nl-NL" altLang="en-US" sz="2000" kern="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 </a:t>
            </a:r>
            <a:r>
              <a:rPr lang="nl-NL" altLang="en-US" sz="2000" kern="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canal</a:t>
            </a:r>
            <a:r>
              <a:rPr lang="nl-NL" altLang="en-US" sz="2000" kern="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altLang="en-US" sz="2000" kern="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resonance</a:t>
            </a:r>
            <a:r>
              <a:rPr lang="nl-NL" altLang="en-US" sz="2000" kern="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altLang="en-US" sz="2000" kern="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nl-NL" altLang="en-US" sz="2000" kern="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Boosts </a:t>
            </a:r>
            <a:r>
              <a:rPr lang="nl-NL" altLang="en-US" sz="2000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hearing </a:t>
            </a:r>
            <a:r>
              <a:rPr lang="nl-NL" altLang="en-US" sz="2000" kern="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sensitivity</a:t>
            </a:r>
            <a:r>
              <a:rPr lang="nl-NL" altLang="en-US" sz="2000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nl-NL" altLang="en-US" sz="2000" kern="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nl-NL" altLang="en-US" sz="2000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range 2000 Hz </a:t>
            </a:r>
            <a:r>
              <a:rPr lang="nl-NL" altLang="en-US" sz="2000" kern="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nl-NL" altLang="en-US" sz="2000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5000 Hz</a:t>
            </a:r>
            <a:r>
              <a:rPr lang="nl-NL" altLang="en-US" sz="2000" kern="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nl-NL" altLang="en-US" sz="2000" kern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nl-NL" altLang="en-US" sz="2000" kern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70118" y="247652"/>
            <a:ext cx="6463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lnSpc>
                <a:spcPct val="90000"/>
              </a:lnSpc>
            </a:pPr>
            <a:endParaRPr lang="nl-NL" altLang="en-US" sz="2000" kern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90000"/>
              </a:lnSpc>
            </a:pPr>
            <a:endParaRPr lang="nl-NL" altLang="en-US" sz="2000" kern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90000"/>
              </a:lnSpc>
            </a:pPr>
            <a:endParaRPr lang="nl-NL" altLang="en-US" sz="2000" kern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334" y="2362200"/>
            <a:ext cx="4891666" cy="256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5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4"/>
    </mc:Choice>
    <mc:Fallback xmlns="">
      <p:transition spd="slow" advTm="3504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3265" x="2794000" y="4635500"/>
          <p14:tracePt t="23380" x="2806700" y="4635500"/>
          <p14:tracePt t="23397" x="2832100" y="4635500"/>
          <p14:tracePt t="23413" x="2863850" y="4635500"/>
          <p14:tracePt t="23430" x="2901950" y="4635500"/>
          <p14:tracePt t="23447" x="2940050" y="4635500"/>
          <p14:tracePt t="23450" x="2952750" y="4635500"/>
          <p14:tracePt t="23463" x="2959100" y="4635500"/>
          <p14:tracePt t="23480" x="2984500" y="4629150"/>
          <p14:tracePt t="23497" x="3003550" y="4629150"/>
          <p14:tracePt t="23514" x="3028950" y="4616450"/>
          <p14:tracePt t="23530" x="3041650" y="4610100"/>
          <p14:tracePt t="23548" x="3060700" y="4610100"/>
          <p14:tracePt t="23551" x="3079750" y="4610100"/>
          <p14:tracePt t="23565" x="3086100" y="4610100"/>
          <p14:tracePt t="23581" x="3111500" y="4610100"/>
          <p14:tracePt t="23597" x="3124200" y="4610100"/>
          <p14:tracePt t="23614" x="3155950" y="4610100"/>
          <p14:tracePt t="23630" x="3175000" y="4610100"/>
          <p14:tracePt t="23647" x="3213100" y="4603750"/>
          <p14:tracePt t="23650" x="3225800" y="4591050"/>
          <p14:tracePt t="23680" x="3251200" y="4591050"/>
          <p14:tracePt t="23697" x="3263900" y="4591050"/>
          <p14:tracePt t="23713" x="3270250" y="4591050"/>
          <p14:tracePt t="23730" x="3289300" y="4591050"/>
          <p14:tracePt t="23747" x="3302000" y="4591050"/>
          <p14:tracePt t="23763" x="3327400" y="4591050"/>
          <p14:tracePt t="23781" x="3346450" y="4591050"/>
          <p14:tracePt t="23784" x="3359150" y="4591050"/>
          <p14:tracePt t="23797" x="3378200" y="4591050"/>
          <p14:tracePt t="23813" x="3390900" y="4591050"/>
          <p14:tracePt t="23830" x="3409950" y="4591050"/>
          <p14:tracePt t="23847" x="3441700" y="4591050"/>
          <p14:tracePt t="23863" x="3460750" y="4591050"/>
          <p14:tracePt t="23880" x="3530600" y="4591050"/>
          <p14:tracePt t="23897" x="3562350" y="4591050"/>
          <p14:tracePt t="23913" x="3587750" y="4591050"/>
          <p14:tracePt t="23930" x="3619500" y="4591050"/>
          <p14:tracePt t="23947" x="3644900" y="4591050"/>
          <p14:tracePt t="23951" x="3651250" y="4591050"/>
          <p14:tracePt t="23963" x="3670300" y="4591050"/>
          <p14:tracePt t="23980" x="3708400" y="4597400"/>
          <p14:tracePt t="23997" x="3733800" y="4597400"/>
          <p14:tracePt t="24013" x="3765550" y="4597400"/>
          <p14:tracePt t="24017" x="3784600" y="4597400"/>
          <p14:tracePt t="24031" x="3816350" y="4597400"/>
          <p14:tracePt t="24047" x="3841750" y="4597400"/>
          <p14:tracePt t="24063" x="3898900" y="4597400"/>
          <p14:tracePt t="24081" x="3943350" y="4597400"/>
          <p14:tracePt t="24097" x="3968750" y="4597400"/>
          <p14:tracePt t="24113" x="4019550" y="4597400"/>
          <p14:tracePt t="24132" x="4051300" y="4610100"/>
          <p14:tracePt t="24135" x="4127500" y="4616450"/>
          <p14:tracePt t="24147" x="4159250" y="4622800"/>
          <p14:tracePt t="24167" x="4254500" y="4622800"/>
          <p14:tracePt t="24180" x="4368800" y="4622800"/>
          <p14:tracePt t="24198" x="4406900" y="4629150"/>
          <p14:tracePt t="24201" x="4464050" y="4629150"/>
          <p14:tracePt t="24213" x="4495800" y="4629150"/>
          <p14:tracePt t="24231" x="4546600" y="4635500"/>
          <p14:tracePt t="24247" x="4584700" y="4635500"/>
          <p14:tracePt t="24263" x="4635500" y="4635500"/>
          <p14:tracePt t="24267" x="4660900" y="4635500"/>
          <p14:tracePt t="24282" x="4724400" y="4635500"/>
          <p14:tracePt t="24297" x="4781550" y="4641850"/>
          <p14:tracePt t="24314" x="4813300" y="4641850"/>
          <p14:tracePt t="24330" x="4838700" y="4641850"/>
          <p14:tracePt t="24333" x="4857750" y="4641850"/>
          <p14:tracePt t="24347" x="4876800" y="4641850"/>
          <p14:tracePt t="24363" x="4902200" y="4641850"/>
          <p14:tracePt t="24380" x="4921250" y="4641850"/>
          <p14:tracePt t="24397" x="4940300" y="4641850"/>
          <p14:tracePt t="24413" x="4991100" y="4648200"/>
          <p14:tracePt t="24430" x="5029200" y="4648200"/>
          <p14:tracePt t="24433" x="5035550" y="4648200"/>
          <p14:tracePt t="24446" x="5086350" y="4648200"/>
          <p14:tracePt t="24463" x="5130800" y="4648200"/>
          <p14:tracePt t="24480" x="5168900" y="4648200"/>
          <p14:tracePt t="24497" x="5232400" y="4648200"/>
          <p14:tracePt t="24501" x="5264150" y="4648200"/>
          <p14:tracePt t="24513" x="5289550" y="4648200"/>
          <p14:tracePt t="24530" x="5334000" y="4648200"/>
          <p14:tracePt t="24533" x="5346700" y="4648200"/>
          <p14:tracePt t="24547" x="5365750" y="4648200"/>
          <p14:tracePt t="24564" x="5403850" y="4648200"/>
          <p14:tracePt t="24567" x="5448300" y="4641850"/>
          <p14:tracePt t="24580" x="5505450" y="4635500"/>
          <p14:tracePt t="24597" x="5549900" y="4635500"/>
          <p14:tracePt t="24613" x="5588000" y="4635500"/>
          <p14:tracePt t="24630" x="5676900" y="4635500"/>
          <p14:tracePt t="24634" x="5683250" y="4635500"/>
          <p14:tracePt t="24647" x="5734050" y="4635500"/>
          <p14:tracePt t="24664" x="5778500" y="4635500"/>
          <p14:tracePt t="24680" x="5816600" y="4635500"/>
          <p14:tracePt t="24697" x="5880100" y="4629150"/>
          <p14:tracePt t="24701" x="5911850" y="4616450"/>
          <p14:tracePt t="24713" x="5918200" y="4616450"/>
          <p14:tracePt t="24730" x="5956300" y="4616450"/>
          <p14:tracePt t="24747" x="5969000" y="4610100"/>
          <p14:tracePt t="24764" x="5981700" y="4610100"/>
          <p14:tracePt t="24767" x="5988050" y="4610100"/>
          <p14:tracePt t="24780" x="5994400" y="4610100"/>
          <p14:tracePt t="24797" x="6007100" y="4610100"/>
          <p14:tracePt t="24813" x="6019800" y="4610100"/>
          <p14:tracePt t="24830" x="6051550" y="4603750"/>
          <p14:tracePt t="24863" x="6089650" y="4603750"/>
          <p14:tracePt t="24880" x="6108700" y="4603750"/>
          <p14:tracePt t="24897" x="6134100" y="4597400"/>
          <p14:tracePt t="24913" x="6159500" y="4597400"/>
          <p14:tracePt t="24930" x="6178550" y="4597400"/>
          <p14:tracePt t="24947" x="6210300" y="4597400"/>
          <p14:tracePt t="24963" x="6248400" y="4597400"/>
          <p14:tracePt t="24967" x="6261100" y="4597400"/>
          <p14:tracePt t="24980" x="6280150" y="4597400"/>
          <p14:tracePt t="24997" x="6324600" y="4597400"/>
          <p14:tracePt t="25013" x="6350000" y="4597400"/>
          <p14:tracePt t="25030" x="6369050" y="4597400"/>
          <p14:tracePt t="25050" x="6388100" y="4597400"/>
          <p14:tracePt t="25096" x="6394450" y="4597400"/>
          <p14:tracePt t="25114" x="6407150" y="4597400"/>
          <p14:tracePt t="25129" x="6413500" y="4597400"/>
          <p14:tracePt t="25146" x="6419850" y="4597400"/>
          <p14:tracePt t="25163" x="6432550" y="4597400"/>
          <p14:tracePt t="25180" x="6438900" y="4597400"/>
          <p14:tracePt t="25196" x="6451600" y="4591050"/>
          <p14:tracePt t="25213" x="6464300" y="4591050"/>
          <p14:tracePt t="25232" x="6477000" y="4591050"/>
          <p14:tracePt t="25246" x="6483350" y="4591050"/>
          <p14:tracePt t="25263" x="6508750" y="4591050"/>
          <p14:tracePt t="25280" x="6534150" y="4591050"/>
          <p14:tracePt t="25296" x="6540500" y="4591050"/>
          <p14:tracePt t="25315" x="6546850" y="4591050"/>
          <p14:tracePt t="27048" x="0" y="0"/>
        </p14:tracePtLst>
        <p14:tracePtLst>
          <p14:tracePt t="30131" x="8083550" y="4927600"/>
          <p14:tracePt t="30161" x="8089900" y="4927600"/>
          <p14:tracePt t="30178" x="8172450" y="4826000"/>
          <p14:tracePt t="30196" x="8204200" y="4781550"/>
          <p14:tracePt t="30211" x="8235950" y="4737100"/>
          <p14:tracePt t="30228" x="8248650" y="4705350"/>
          <p14:tracePt t="30231" x="8255000" y="4705350"/>
          <p14:tracePt t="30245" x="8274050" y="4667250"/>
          <p14:tracePt t="30278" x="8280400" y="4660900"/>
          <p14:tracePt t="30295" x="8286750" y="4648200"/>
          <p14:tracePt t="30311" x="8305800" y="4648200"/>
          <p14:tracePt t="30328" x="8312150" y="4641850"/>
          <p14:tracePt t="30332" x="8331200" y="4641850"/>
          <p14:tracePt t="30346" x="8350250" y="4641850"/>
          <p14:tracePt t="30361" x="8362950" y="4641850"/>
          <p14:tracePt t="30378" x="8394700" y="4641850"/>
          <p14:tracePt t="30395" x="8432800" y="4641850"/>
          <p14:tracePt t="30411" x="8451850" y="4654550"/>
          <p14:tracePt t="30428" x="8496300" y="4686300"/>
          <p14:tracePt t="30432" x="8509000" y="4699000"/>
          <p14:tracePt t="30445" x="8521700" y="4705350"/>
          <p14:tracePt t="30461" x="8591550" y="4762500"/>
          <p14:tracePt t="30478" x="8629650" y="4775200"/>
          <p14:tracePt t="30495" x="8661400" y="4806950"/>
          <p14:tracePt t="30511" x="8693150" y="4838700"/>
          <p14:tracePt t="30528" x="8724900" y="4864100"/>
          <p14:tracePt t="30545" x="8756650" y="4889500"/>
          <p14:tracePt t="30561" x="8788400" y="4914900"/>
          <p14:tracePt t="30578" x="8851900" y="4946650"/>
          <p14:tracePt t="30595" x="8890000" y="4984750"/>
          <p14:tracePt t="30600" x="8896350" y="4984750"/>
          <p14:tracePt t="30611" x="8928100" y="4991100"/>
          <p14:tracePt t="30628" x="8978900" y="5010150"/>
          <p14:tracePt t="30644" x="9023350" y="5029200"/>
          <p14:tracePt t="30661" x="9137650" y="5054600"/>
          <p14:tracePt t="30665" x="9182100" y="5060950"/>
          <p14:tracePt t="30678" x="9239250" y="5080000"/>
          <p14:tracePt t="30694" x="9277350" y="5086350"/>
          <p14:tracePt t="30698" x="9290050" y="5086350"/>
          <p14:tracePt t="30711" x="9296400" y="5086350"/>
          <p14:tracePt t="30728" x="9309100" y="5086350"/>
          <p14:tracePt t="30745" x="9315450" y="5086350"/>
          <p14:tracePt t="30761" x="9328150" y="5086350"/>
          <p14:tracePt t="30778" x="9347200" y="5067300"/>
          <p14:tracePt t="30795" x="9398000" y="5054600"/>
          <p14:tracePt t="30799" x="9404350" y="5048250"/>
          <p14:tracePt t="30811" x="9417050" y="5035550"/>
          <p14:tracePt t="30828" x="9429750" y="5016500"/>
          <p14:tracePt t="30844" x="9455150" y="4997450"/>
          <p14:tracePt t="30861" x="9467850" y="4978400"/>
          <p14:tracePt t="30865" x="9474200" y="4965700"/>
          <p14:tracePt t="30878" x="9480550" y="4965700"/>
          <p14:tracePt t="30894" x="9480550" y="4946650"/>
          <p14:tracePt t="30911" x="9505950" y="4927600"/>
          <p14:tracePt t="30928" x="9512300" y="4927600"/>
          <p14:tracePt t="30931" x="9531350" y="4921250"/>
          <p14:tracePt t="30944" x="9544050" y="4914900"/>
          <p14:tracePt t="30961" x="9582150" y="4908550"/>
          <p14:tracePt t="30978" x="9607550" y="4908550"/>
          <p14:tracePt t="30995" x="9671050" y="4908550"/>
          <p14:tracePt t="31014" x="9728200" y="4908550"/>
          <p14:tracePt t="31028" x="9779000" y="4908550"/>
          <p14:tracePt t="31048" x="9804400" y="4908550"/>
          <p14:tracePt t="31062" x="9829800" y="4908550"/>
          <p14:tracePt t="31079" x="9855200" y="4908550"/>
          <p14:tracePt t="31094" x="9874250" y="4908550"/>
          <p14:tracePt t="31111" x="9899650" y="4908550"/>
          <p14:tracePt t="31128" x="9918700" y="4908550"/>
          <p14:tracePt t="31145" x="9975850" y="4908550"/>
          <p14:tracePt t="31148" x="9994900" y="4914900"/>
          <p14:tracePt t="31162" x="10045700" y="4914900"/>
          <p14:tracePt t="31178" x="10077450" y="4921250"/>
          <p14:tracePt t="31194" x="10128250" y="4927600"/>
          <p14:tracePt t="31211" x="10179050" y="4927600"/>
          <p14:tracePt t="31228" x="10223500" y="4927600"/>
          <p14:tracePt t="31245" x="10261600" y="4927600"/>
          <p14:tracePt t="31261" x="10306050" y="4927600"/>
          <p14:tracePt t="31278" x="10363200" y="4927600"/>
          <p14:tracePt t="31294" x="10407650" y="4914900"/>
          <p14:tracePt t="31311" x="10439400" y="4908550"/>
          <p14:tracePt t="31328" x="10477500" y="4902200"/>
          <p14:tracePt t="31345" x="10502900" y="4883150"/>
          <p14:tracePt t="31362" x="10610850" y="4864100"/>
          <p14:tracePt t="31378" x="10655300" y="4857750"/>
          <p14:tracePt t="31394" x="10712450" y="4845050"/>
          <p14:tracePt t="31411" x="10725150" y="4845050"/>
          <p14:tracePt t="31414" x="10744200" y="4845050"/>
          <p14:tracePt t="31428" x="10756900" y="4845050"/>
          <p14:tracePt t="31444" x="10782300" y="4845050"/>
          <p14:tracePt t="31449" x="10795000" y="4845050"/>
          <p14:tracePt t="31461" x="10801350" y="4845050"/>
          <p14:tracePt t="31478" x="10807700" y="4845050"/>
          <p14:tracePt t="31481" x="10814050" y="4845050"/>
          <p14:tracePt t="31495" x="10820400" y="4845050"/>
          <p14:tracePt t="31511" x="10858500" y="4857750"/>
          <p14:tracePt t="31527" x="10890250" y="4857750"/>
          <p14:tracePt t="31544" x="10934700" y="4857750"/>
          <p14:tracePt t="31548" x="10960100" y="4857750"/>
          <p14:tracePt t="31549" x="10985500" y="4857750"/>
          <p14:tracePt t="31562" x="11004550" y="4857750"/>
          <p14:tracePt t="31578" x="11036300" y="4857750"/>
          <p14:tracePt t="31594" x="11068050" y="4857750"/>
          <p14:tracePt t="31613" x="11080750" y="4857750"/>
          <p14:tracePt t="31627" x="11093450" y="4845050"/>
          <p14:tracePt t="31645" x="11106150" y="4838700"/>
          <p14:tracePt t="31648" x="11112500" y="4838700"/>
          <p14:tracePt t="31661" x="11118850" y="4826000"/>
          <p14:tracePt t="31678" x="11137900" y="4819650"/>
          <p14:tracePt t="31682" x="11150600" y="4819650"/>
          <p14:tracePt t="31695" x="11156950" y="4819650"/>
          <p14:tracePt t="31711" x="11201400" y="4813300"/>
          <p14:tracePt t="31727" x="11214100" y="4813300"/>
          <p14:tracePt t="31744" x="11258550" y="4813300"/>
          <p14:tracePt t="31763" x="11290300" y="4806950"/>
          <p14:tracePt t="31778" x="11322050" y="4806950"/>
          <p14:tracePt t="31794" x="11360150" y="4806950"/>
          <p14:tracePt t="31811" x="11379200" y="4806950"/>
          <p14:tracePt t="31845" x="11391900" y="4806950"/>
          <p14:tracePt t="31863" x="11398250" y="4806950"/>
          <p14:tracePt t="31878" x="11423650" y="4806950"/>
          <p14:tracePt t="31894" x="11442700" y="4806950"/>
          <p14:tracePt t="31911" x="11474450" y="4806950"/>
          <p14:tracePt t="31914" x="11487150" y="4806950"/>
          <p14:tracePt t="31929" x="11499850" y="4806950"/>
          <p14:tracePt t="31932" x="11512550" y="4806950"/>
          <p14:tracePt t="31945" x="11525250" y="4806950"/>
          <p14:tracePt t="31963" x="11544300" y="4806950"/>
          <p14:tracePt t="33146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12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862" y="736472"/>
            <a:ext cx="2608580" cy="16471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Anatomy of Ear – Middle Ear </a:t>
            </a:r>
            <a:endParaRPr sz="3000" dirty="0"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20"/>
          <a:stretch/>
        </p:blipFill>
        <p:spPr>
          <a:xfrm>
            <a:off x="3352800" y="733159"/>
            <a:ext cx="8084649" cy="5550914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7395124" y="1143001"/>
            <a:ext cx="1600200" cy="5029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5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4"/>
    </mc:Choice>
    <mc:Fallback xmlns="">
      <p:transition spd="slow" advTm="3504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3265" x="2794000" y="4635500"/>
          <p14:tracePt t="23380" x="2806700" y="4635500"/>
          <p14:tracePt t="23397" x="2832100" y="4635500"/>
          <p14:tracePt t="23413" x="2863850" y="4635500"/>
          <p14:tracePt t="23430" x="2901950" y="4635500"/>
          <p14:tracePt t="23447" x="2940050" y="4635500"/>
          <p14:tracePt t="23450" x="2952750" y="4635500"/>
          <p14:tracePt t="23463" x="2959100" y="4635500"/>
          <p14:tracePt t="23480" x="2984500" y="4629150"/>
          <p14:tracePt t="23497" x="3003550" y="4629150"/>
          <p14:tracePt t="23514" x="3028950" y="4616450"/>
          <p14:tracePt t="23530" x="3041650" y="4610100"/>
          <p14:tracePt t="23548" x="3060700" y="4610100"/>
          <p14:tracePt t="23551" x="3079750" y="4610100"/>
          <p14:tracePt t="23565" x="3086100" y="4610100"/>
          <p14:tracePt t="23581" x="3111500" y="4610100"/>
          <p14:tracePt t="23597" x="3124200" y="4610100"/>
          <p14:tracePt t="23614" x="3155950" y="4610100"/>
          <p14:tracePt t="23630" x="3175000" y="4610100"/>
          <p14:tracePt t="23647" x="3213100" y="4603750"/>
          <p14:tracePt t="23650" x="3225800" y="4591050"/>
          <p14:tracePt t="23680" x="3251200" y="4591050"/>
          <p14:tracePt t="23697" x="3263900" y="4591050"/>
          <p14:tracePt t="23713" x="3270250" y="4591050"/>
          <p14:tracePt t="23730" x="3289300" y="4591050"/>
          <p14:tracePt t="23747" x="3302000" y="4591050"/>
          <p14:tracePt t="23763" x="3327400" y="4591050"/>
          <p14:tracePt t="23781" x="3346450" y="4591050"/>
          <p14:tracePt t="23784" x="3359150" y="4591050"/>
          <p14:tracePt t="23797" x="3378200" y="4591050"/>
          <p14:tracePt t="23813" x="3390900" y="4591050"/>
          <p14:tracePt t="23830" x="3409950" y="4591050"/>
          <p14:tracePt t="23847" x="3441700" y="4591050"/>
          <p14:tracePt t="23863" x="3460750" y="4591050"/>
          <p14:tracePt t="23880" x="3530600" y="4591050"/>
          <p14:tracePt t="23897" x="3562350" y="4591050"/>
          <p14:tracePt t="23913" x="3587750" y="4591050"/>
          <p14:tracePt t="23930" x="3619500" y="4591050"/>
          <p14:tracePt t="23947" x="3644900" y="4591050"/>
          <p14:tracePt t="23951" x="3651250" y="4591050"/>
          <p14:tracePt t="23963" x="3670300" y="4591050"/>
          <p14:tracePt t="23980" x="3708400" y="4597400"/>
          <p14:tracePt t="23997" x="3733800" y="4597400"/>
          <p14:tracePt t="24013" x="3765550" y="4597400"/>
          <p14:tracePt t="24017" x="3784600" y="4597400"/>
          <p14:tracePt t="24031" x="3816350" y="4597400"/>
          <p14:tracePt t="24047" x="3841750" y="4597400"/>
          <p14:tracePt t="24063" x="3898900" y="4597400"/>
          <p14:tracePt t="24081" x="3943350" y="4597400"/>
          <p14:tracePt t="24097" x="3968750" y="4597400"/>
          <p14:tracePt t="24113" x="4019550" y="4597400"/>
          <p14:tracePt t="24132" x="4051300" y="4610100"/>
          <p14:tracePt t="24135" x="4127500" y="4616450"/>
          <p14:tracePt t="24147" x="4159250" y="4622800"/>
          <p14:tracePt t="24167" x="4254500" y="4622800"/>
          <p14:tracePt t="24180" x="4368800" y="4622800"/>
          <p14:tracePt t="24198" x="4406900" y="4629150"/>
          <p14:tracePt t="24201" x="4464050" y="4629150"/>
          <p14:tracePt t="24213" x="4495800" y="4629150"/>
          <p14:tracePt t="24231" x="4546600" y="4635500"/>
          <p14:tracePt t="24247" x="4584700" y="4635500"/>
          <p14:tracePt t="24263" x="4635500" y="4635500"/>
          <p14:tracePt t="24267" x="4660900" y="4635500"/>
          <p14:tracePt t="24282" x="4724400" y="4635500"/>
          <p14:tracePt t="24297" x="4781550" y="4641850"/>
          <p14:tracePt t="24314" x="4813300" y="4641850"/>
          <p14:tracePt t="24330" x="4838700" y="4641850"/>
          <p14:tracePt t="24333" x="4857750" y="4641850"/>
          <p14:tracePt t="24347" x="4876800" y="4641850"/>
          <p14:tracePt t="24363" x="4902200" y="4641850"/>
          <p14:tracePt t="24380" x="4921250" y="4641850"/>
          <p14:tracePt t="24397" x="4940300" y="4641850"/>
          <p14:tracePt t="24413" x="4991100" y="4648200"/>
          <p14:tracePt t="24430" x="5029200" y="4648200"/>
          <p14:tracePt t="24433" x="5035550" y="4648200"/>
          <p14:tracePt t="24446" x="5086350" y="4648200"/>
          <p14:tracePt t="24463" x="5130800" y="4648200"/>
          <p14:tracePt t="24480" x="5168900" y="4648200"/>
          <p14:tracePt t="24497" x="5232400" y="4648200"/>
          <p14:tracePt t="24501" x="5264150" y="4648200"/>
          <p14:tracePt t="24513" x="5289550" y="4648200"/>
          <p14:tracePt t="24530" x="5334000" y="4648200"/>
          <p14:tracePt t="24533" x="5346700" y="4648200"/>
          <p14:tracePt t="24547" x="5365750" y="4648200"/>
          <p14:tracePt t="24564" x="5403850" y="4648200"/>
          <p14:tracePt t="24567" x="5448300" y="4641850"/>
          <p14:tracePt t="24580" x="5505450" y="4635500"/>
          <p14:tracePt t="24597" x="5549900" y="4635500"/>
          <p14:tracePt t="24613" x="5588000" y="4635500"/>
          <p14:tracePt t="24630" x="5676900" y="4635500"/>
          <p14:tracePt t="24634" x="5683250" y="4635500"/>
          <p14:tracePt t="24647" x="5734050" y="4635500"/>
          <p14:tracePt t="24664" x="5778500" y="4635500"/>
          <p14:tracePt t="24680" x="5816600" y="4635500"/>
          <p14:tracePt t="24697" x="5880100" y="4629150"/>
          <p14:tracePt t="24701" x="5911850" y="4616450"/>
          <p14:tracePt t="24713" x="5918200" y="4616450"/>
          <p14:tracePt t="24730" x="5956300" y="4616450"/>
          <p14:tracePt t="24747" x="5969000" y="4610100"/>
          <p14:tracePt t="24764" x="5981700" y="4610100"/>
          <p14:tracePt t="24767" x="5988050" y="4610100"/>
          <p14:tracePt t="24780" x="5994400" y="4610100"/>
          <p14:tracePt t="24797" x="6007100" y="4610100"/>
          <p14:tracePt t="24813" x="6019800" y="4610100"/>
          <p14:tracePt t="24830" x="6051550" y="4603750"/>
          <p14:tracePt t="24863" x="6089650" y="4603750"/>
          <p14:tracePt t="24880" x="6108700" y="4603750"/>
          <p14:tracePt t="24897" x="6134100" y="4597400"/>
          <p14:tracePt t="24913" x="6159500" y="4597400"/>
          <p14:tracePt t="24930" x="6178550" y="4597400"/>
          <p14:tracePt t="24947" x="6210300" y="4597400"/>
          <p14:tracePt t="24963" x="6248400" y="4597400"/>
          <p14:tracePt t="24967" x="6261100" y="4597400"/>
          <p14:tracePt t="24980" x="6280150" y="4597400"/>
          <p14:tracePt t="24997" x="6324600" y="4597400"/>
          <p14:tracePt t="25013" x="6350000" y="4597400"/>
          <p14:tracePt t="25030" x="6369050" y="4597400"/>
          <p14:tracePt t="25050" x="6388100" y="4597400"/>
          <p14:tracePt t="25096" x="6394450" y="4597400"/>
          <p14:tracePt t="25114" x="6407150" y="4597400"/>
          <p14:tracePt t="25129" x="6413500" y="4597400"/>
          <p14:tracePt t="25146" x="6419850" y="4597400"/>
          <p14:tracePt t="25163" x="6432550" y="4597400"/>
          <p14:tracePt t="25180" x="6438900" y="4597400"/>
          <p14:tracePt t="25196" x="6451600" y="4591050"/>
          <p14:tracePt t="25213" x="6464300" y="4591050"/>
          <p14:tracePt t="25232" x="6477000" y="4591050"/>
          <p14:tracePt t="25246" x="6483350" y="4591050"/>
          <p14:tracePt t="25263" x="6508750" y="4591050"/>
          <p14:tracePt t="25280" x="6534150" y="4591050"/>
          <p14:tracePt t="25296" x="6540500" y="4591050"/>
          <p14:tracePt t="25315" x="6546850" y="4591050"/>
          <p14:tracePt t="27048" x="0" y="0"/>
        </p14:tracePtLst>
        <p14:tracePtLst>
          <p14:tracePt t="30131" x="8083550" y="4927600"/>
          <p14:tracePt t="30161" x="8089900" y="4927600"/>
          <p14:tracePt t="30178" x="8172450" y="4826000"/>
          <p14:tracePt t="30196" x="8204200" y="4781550"/>
          <p14:tracePt t="30211" x="8235950" y="4737100"/>
          <p14:tracePt t="30228" x="8248650" y="4705350"/>
          <p14:tracePt t="30231" x="8255000" y="4705350"/>
          <p14:tracePt t="30245" x="8274050" y="4667250"/>
          <p14:tracePt t="30278" x="8280400" y="4660900"/>
          <p14:tracePt t="30295" x="8286750" y="4648200"/>
          <p14:tracePt t="30311" x="8305800" y="4648200"/>
          <p14:tracePt t="30328" x="8312150" y="4641850"/>
          <p14:tracePt t="30332" x="8331200" y="4641850"/>
          <p14:tracePt t="30346" x="8350250" y="4641850"/>
          <p14:tracePt t="30361" x="8362950" y="4641850"/>
          <p14:tracePt t="30378" x="8394700" y="4641850"/>
          <p14:tracePt t="30395" x="8432800" y="4641850"/>
          <p14:tracePt t="30411" x="8451850" y="4654550"/>
          <p14:tracePt t="30428" x="8496300" y="4686300"/>
          <p14:tracePt t="30432" x="8509000" y="4699000"/>
          <p14:tracePt t="30445" x="8521700" y="4705350"/>
          <p14:tracePt t="30461" x="8591550" y="4762500"/>
          <p14:tracePt t="30478" x="8629650" y="4775200"/>
          <p14:tracePt t="30495" x="8661400" y="4806950"/>
          <p14:tracePt t="30511" x="8693150" y="4838700"/>
          <p14:tracePt t="30528" x="8724900" y="4864100"/>
          <p14:tracePt t="30545" x="8756650" y="4889500"/>
          <p14:tracePt t="30561" x="8788400" y="4914900"/>
          <p14:tracePt t="30578" x="8851900" y="4946650"/>
          <p14:tracePt t="30595" x="8890000" y="4984750"/>
          <p14:tracePt t="30600" x="8896350" y="4984750"/>
          <p14:tracePt t="30611" x="8928100" y="4991100"/>
          <p14:tracePt t="30628" x="8978900" y="5010150"/>
          <p14:tracePt t="30644" x="9023350" y="5029200"/>
          <p14:tracePt t="30661" x="9137650" y="5054600"/>
          <p14:tracePt t="30665" x="9182100" y="5060950"/>
          <p14:tracePt t="30678" x="9239250" y="5080000"/>
          <p14:tracePt t="30694" x="9277350" y="5086350"/>
          <p14:tracePt t="30698" x="9290050" y="5086350"/>
          <p14:tracePt t="30711" x="9296400" y="5086350"/>
          <p14:tracePt t="30728" x="9309100" y="5086350"/>
          <p14:tracePt t="30745" x="9315450" y="5086350"/>
          <p14:tracePt t="30761" x="9328150" y="5086350"/>
          <p14:tracePt t="30778" x="9347200" y="5067300"/>
          <p14:tracePt t="30795" x="9398000" y="5054600"/>
          <p14:tracePt t="30799" x="9404350" y="5048250"/>
          <p14:tracePt t="30811" x="9417050" y="5035550"/>
          <p14:tracePt t="30828" x="9429750" y="5016500"/>
          <p14:tracePt t="30844" x="9455150" y="4997450"/>
          <p14:tracePt t="30861" x="9467850" y="4978400"/>
          <p14:tracePt t="30865" x="9474200" y="4965700"/>
          <p14:tracePt t="30878" x="9480550" y="4965700"/>
          <p14:tracePt t="30894" x="9480550" y="4946650"/>
          <p14:tracePt t="30911" x="9505950" y="4927600"/>
          <p14:tracePt t="30928" x="9512300" y="4927600"/>
          <p14:tracePt t="30931" x="9531350" y="4921250"/>
          <p14:tracePt t="30944" x="9544050" y="4914900"/>
          <p14:tracePt t="30961" x="9582150" y="4908550"/>
          <p14:tracePt t="30978" x="9607550" y="4908550"/>
          <p14:tracePt t="30995" x="9671050" y="4908550"/>
          <p14:tracePt t="31014" x="9728200" y="4908550"/>
          <p14:tracePt t="31028" x="9779000" y="4908550"/>
          <p14:tracePt t="31048" x="9804400" y="4908550"/>
          <p14:tracePt t="31062" x="9829800" y="4908550"/>
          <p14:tracePt t="31079" x="9855200" y="4908550"/>
          <p14:tracePt t="31094" x="9874250" y="4908550"/>
          <p14:tracePt t="31111" x="9899650" y="4908550"/>
          <p14:tracePt t="31128" x="9918700" y="4908550"/>
          <p14:tracePt t="31145" x="9975850" y="4908550"/>
          <p14:tracePt t="31148" x="9994900" y="4914900"/>
          <p14:tracePt t="31162" x="10045700" y="4914900"/>
          <p14:tracePt t="31178" x="10077450" y="4921250"/>
          <p14:tracePt t="31194" x="10128250" y="4927600"/>
          <p14:tracePt t="31211" x="10179050" y="4927600"/>
          <p14:tracePt t="31228" x="10223500" y="4927600"/>
          <p14:tracePt t="31245" x="10261600" y="4927600"/>
          <p14:tracePt t="31261" x="10306050" y="4927600"/>
          <p14:tracePt t="31278" x="10363200" y="4927600"/>
          <p14:tracePt t="31294" x="10407650" y="4914900"/>
          <p14:tracePt t="31311" x="10439400" y="4908550"/>
          <p14:tracePt t="31328" x="10477500" y="4902200"/>
          <p14:tracePt t="31345" x="10502900" y="4883150"/>
          <p14:tracePt t="31362" x="10610850" y="4864100"/>
          <p14:tracePt t="31378" x="10655300" y="4857750"/>
          <p14:tracePt t="31394" x="10712450" y="4845050"/>
          <p14:tracePt t="31411" x="10725150" y="4845050"/>
          <p14:tracePt t="31414" x="10744200" y="4845050"/>
          <p14:tracePt t="31428" x="10756900" y="4845050"/>
          <p14:tracePt t="31444" x="10782300" y="4845050"/>
          <p14:tracePt t="31449" x="10795000" y="4845050"/>
          <p14:tracePt t="31461" x="10801350" y="4845050"/>
          <p14:tracePt t="31478" x="10807700" y="4845050"/>
          <p14:tracePt t="31481" x="10814050" y="4845050"/>
          <p14:tracePt t="31495" x="10820400" y="4845050"/>
          <p14:tracePt t="31511" x="10858500" y="4857750"/>
          <p14:tracePt t="31527" x="10890250" y="4857750"/>
          <p14:tracePt t="31544" x="10934700" y="4857750"/>
          <p14:tracePt t="31548" x="10960100" y="4857750"/>
          <p14:tracePt t="31549" x="10985500" y="4857750"/>
          <p14:tracePt t="31562" x="11004550" y="4857750"/>
          <p14:tracePt t="31578" x="11036300" y="4857750"/>
          <p14:tracePt t="31594" x="11068050" y="4857750"/>
          <p14:tracePt t="31613" x="11080750" y="4857750"/>
          <p14:tracePt t="31627" x="11093450" y="4845050"/>
          <p14:tracePt t="31645" x="11106150" y="4838700"/>
          <p14:tracePt t="31648" x="11112500" y="4838700"/>
          <p14:tracePt t="31661" x="11118850" y="4826000"/>
          <p14:tracePt t="31678" x="11137900" y="4819650"/>
          <p14:tracePt t="31682" x="11150600" y="4819650"/>
          <p14:tracePt t="31695" x="11156950" y="4819650"/>
          <p14:tracePt t="31711" x="11201400" y="4813300"/>
          <p14:tracePt t="31727" x="11214100" y="4813300"/>
          <p14:tracePt t="31744" x="11258550" y="4813300"/>
          <p14:tracePt t="31763" x="11290300" y="4806950"/>
          <p14:tracePt t="31778" x="11322050" y="4806950"/>
          <p14:tracePt t="31794" x="11360150" y="4806950"/>
          <p14:tracePt t="31811" x="11379200" y="4806950"/>
          <p14:tracePt t="31845" x="11391900" y="4806950"/>
          <p14:tracePt t="31863" x="11398250" y="4806950"/>
          <p14:tracePt t="31878" x="11423650" y="4806950"/>
          <p14:tracePt t="31894" x="11442700" y="4806950"/>
          <p14:tracePt t="31911" x="11474450" y="4806950"/>
          <p14:tracePt t="31914" x="11487150" y="4806950"/>
          <p14:tracePt t="31929" x="11499850" y="4806950"/>
          <p14:tracePt t="31932" x="11512550" y="4806950"/>
          <p14:tracePt t="31945" x="11525250" y="4806950"/>
          <p14:tracePt t="31963" x="11544300" y="4806950"/>
          <p14:tracePt t="33146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13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862" y="736472"/>
            <a:ext cx="2608580" cy="16471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Anatomy of Ear – Middle Ear 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3442252" y="736472"/>
            <a:ext cx="7926705" cy="35907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lang="en-US" sz="2000" b="1" spc="-5" dirty="0" smtClean="0">
                <a:solidFill>
                  <a:srgbClr val="003884"/>
                </a:solidFill>
                <a:latin typeface="Arial"/>
                <a:cs typeface="Arial"/>
              </a:rPr>
              <a:t>The Middle ear 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9" name="object 4"/>
          <p:cNvSpPr txBox="1"/>
          <p:nvPr/>
        </p:nvSpPr>
        <p:spPr>
          <a:xfrm>
            <a:off x="3150289" y="1364427"/>
            <a:ext cx="3962400" cy="281166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3884"/>
                </a:solidFill>
                <a:latin typeface="Arial"/>
                <a:cs typeface="Arial"/>
              </a:rPr>
              <a:t>Tympanic membrane/Ear drum</a:t>
            </a:r>
          </a:p>
          <a:p>
            <a:pPr marL="12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dirty="0">
              <a:solidFill>
                <a:srgbClr val="003884"/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3884"/>
                </a:solidFill>
                <a:latin typeface="Arial"/>
                <a:cs typeface="Arial"/>
              </a:rPr>
              <a:t>Three bones – </a:t>
            </a:r>
            <a:r>
              <a:rPr lang="en-US" dirty="0" err="1" smtClean="0">
                <a:solidFill>
                  <a:srgbClr val="003884"/>
                </a:solidFill>
                <a:latin typeface="Arial"/>
                <a:cs typeface="Arial"/>
              </a:rPr>
              <a:t>Ossicles</a:t>
            </a:r>
            <a:endParaRPr lang="en-US" dirty="0">
              <a:solidFill>
                <a:srgbClr val="003884"/>
              </a:solidFill>
              <a:latin typeface="Arial"/>
              <a:cs typeface="Arial"/>
            </a:endParaRPr>
          </a:p>
          <a:p>
            <a:pPr marL="536575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3884"/>
                </a:solidFill>
                <a:latin typeface="Arial"/>
                <a:cs typeface="Arial"/>
              </a:rPr>
              <a:t>Malles</a:t>
            </a:r>
            <a:r>
              <a:rPr lang="en-US" dirty="0" smtClean="0">
                <a:solidFill>
                  <a:srgbClr val="003884"/>
                </a:solidFill>
                <a:latin typeface="Arial"/>
                <a:cs typeface="Arial"/>
              </a:rPr>
              <a:t> (25 mg)</a:t>
            </a:r>
          </a:p>
          <a:p>
            <a:pPr marL="536575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3884"/>
                </a:solidFill>
                <a:latin typeface="Arial"/>
                <a:cs typeface="Arial"/>
              </a:rPr>
              <a:t>Incus (30 mg)</a:t>
            </a:r>
          </a:p>
          <a:p>
            <a:pPr marL="536575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3884"/>
                </a:solidFill>
                <a:latin typeface="Arial"/>
                <a:cs typeface="Arial"/>
              </a:rPr>
              <a:t>Stapes (3 mg)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US" dirty="0">
              <a:solidFill>
                <a:srgbClr val="003884"/>
              </a:solidFill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655" y="3929724"/>
            <a:ext cx="2247900" cy="2247900"/>
          </a:xfrm>
          <a:prstGeom prst="rect">
            <a:avLst/>
          </a:prstGeom>
        </p:spPr>
      </p:pic>
      <p:pic>
        <p:nvPicPr>
          <p:cNvPr id="3076" name="Picture 4" descr="Image result for middle ear bones on fing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488" y="3910399"/>
            <a:ext cx="2957596" cy="2218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068726" y="6019800"/>
            <a:ext cx="1165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err="1" smtClean="0"/>
              <a:t>Funkids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1981200" y="6278769"/>
            <a:ext cx="37229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/>
              <a:t>www.chadruffinmd.com/endoscopic-ear-surgery</a:t>
            </a:r>
          </a:p>
        </p:txBody>
      </p:sp>
      <p:pic>
        <p:nvPicPr>
          <p:cNvPr id="3078" name="Picture 6" descr="Image result for middle ear bon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999" y="822117"/>
            <a:ext cx="5017029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26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4"/>
    </mc:Choice>
    <mc:Fallback xmlns="">
      <p:transition spd="slow" advTm="3504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3265" x="2794000" y="4635500"/>
          <p14:tracePt t="23380" x="2806700" y="4635500"/>
          <p14:tracePt t="23397" x="2832100" y="4635500"/>
          <p14:tracePt t="23413" x="2863850" y="4635500"/>
          <p14:tracePt t="23430" x="2901950" y="4635500"/>
          <p14:tracePt t="23447" x="2940050" y="4635500"/>
          <p14:tracePt t="23450" x="2952750" y="4635500"/>
          <p14:tracePt t="23463" x="2959100" y="4635500"/>
          <p14:tracePt t="23480" x="2984500" y="4629150"/>
          <p14:tracePt t="23497" x="3003550" y="4629150"/>
          <p14:tracePt t="23514" x="3028950" y="4616450"/>
          <p14:tracePt t="23530" x="3041650" y="4610100"/>
          <p14:tracePt t="23548" x="3060700" y="4610100"/>
          <p14:tracePt t="23551" x="3079750" y="4610100"/>
          <p14:tracePt t="23565" x="3086100" y="4610100"/>
          <p14:tracePt t="23581" x="3111500" y="4610100"/>
          <p14:tracePt t="23597" x="3124200" y="4610100"/>
          <p14:tracePt t="23614" x="3155950" y="4610100"/>
          <p14:tracePt t="23630" x="3175000" y="4610100"/>
          <p14:tracePt t="23647" x="3213100" y="4603750"/>
          <p14:tracePt t="23650" x="3225800" y="4591050"/>
          <p14:tracePt t="23680" x="3251200" y="4591050"/>
          <p14:tracePt t="23697" x="3263900" y="4591050"/>
          <p14:tracePt t="23713" x="3270250" y="4591050"/>
          <p14:tracePt t="23730" x="3289300" y="4591050"/>
          <p14:tracePt t="23747" x="3302000" y="4591050"/>
          <p14:tracePt t="23763" x="3327400" y="4591050"/>
          <p14:tracePt t="23781" x="3346450" y="4591050"/>
          <p14:tracePt t="23784" x="3359150" y="4591050"/>
          <p14:tracePt t="23797" x="3378200" y="4591050"/>
          <p14:tracePt t="23813" x="3390900" y="4591050"/>
          <p14:tracePt t="23830" x="3409950" y="4591050"/>
          <p14:tracePt t="23847" x="3441700" y="4591050"/>
          <p14:tracePt t="23863" x="3460750" y="4591050"/>
          <p14:tracePt t="23880" x="3530600" y="4591050"/>
          <p14:tracePt t="23897" x="3562350" y="4591050"/>
          <p14:tracePt t="23913" x="3587750" y="4591050"/>
          <p14:tracePt t="23930" x="3619500" y="4591050"/>
          <p14:tracePt t="23947" x="3644900" y="4591050"/>
          <p14:tracePt t="23951" x="3651250" y="4591050"/>
          <p14:tracePt t="23963" x="3670300" y="4591050"/>
          <p14:tracePt t="23980" x="3708400" y="4597400"/>
          <p14:tracePt t="23997" x="3733800" y="4597400"/>
          <p14:tracePt t="24013" x="3765550" y="4597400"/>
          <p14:tracePt t="24017" x="3784600" y="4597400"/>
          <p14:tracePt t="24031" x="3816350" y="4597400"/>
          <p14:tracePt t="24047" x="3841750" y="4597400"/>
          <p14:tracePt t="24063" x="3898900" y="4597400"/>
          <p14:tracePt t="24081" x="3943350" y="4597400"/>
          <p14:tracePt t="24097" x="3968750" y="4597400"/>
          <p14:tracePt t="24113" x="4019550" y="4597400"/>
          <p14:tracePt t="24132" x="4051300" y="4610100"/>
          <p14:tracePt t="24135" x="4127500" y="4616450"/>
          <p14:tracePt t="24147" x="4159250" y="4622800"/>
          <p14:tracePt t="24167" x="4254500" y="4622800"/>
          <p14:tracePt t="24180" x="4368800" y="4622800"/>
          <p14:tracePt t="24198" x="4406900" y="4629150"/>
          <p14:tracePt t="24201" x="4464050" y="4629150"/>
          <p14:tracePt t="24213" x="4495800" y="4629150"/>
          <p14:tracePt t="24231" x="4546600" y="4635500"/>
          <p14:tracePt t="24247" x="4584700" y="4635500"/>
          <p14:tracePt t="24263" x="4635500" y="4635500"/>
          <p14:tracePt t="24267" x="4660900" y="4635500"/>
          <p14:tracePt t="24282" x="4724400" y="4635500"/>
          <p14:tracePt t="24297" x="4781550" y="4641850"/>
          <p14:tracePt t="24314" x="4813300" y="4641850"/>
          <p14:tracePt t="24330" x="4838700" y="4641850"/>
          <p14:tracePt t="24333" x="4857750" y="4641850"/>
          <p14:tracePt t="24347" x="4876800" y="4641850"/>
          <p14:tracePt t="24363" x="4902200" y="4641850"/>
          <p14:tracePt t="24380" x="4921250" y="4641850"/>
          <p14:tracePt t="24397" x="4940300" y="4641850"/>
          <p14:tracePt t="24413" x="4991100" y="4648200"/>
          <p14:tracePt t="24430" x="5029200" y="4648200"/>
          <p14:tracePt t="24433" x="5035550" y="4648200"/>
          <p14:tracePt t="24446" x="5086350" y="4648200"/>
          <p14:tracePt t="24463" x="5130800" y="4648200"/>
          <p14:tracePt t="24480" x="5168900" y="4648200"/>
          <p14:tracePt t="24497" x="5232400" y="4648200"/>
          <p14:tracePt t="24501" x="5264150" y="4648200"/>
          <p14:tracePt t="24513" x="5289550" y="4648200"/>
          <p14:tracePt t="24530" x="5334000" y="4648200"/>
          <p14:tracePt t="24533" x="5346700" y="4648200"/>
          <p14:tracePt t="24547" x="5365750" y="4648200"/>
          <p14:tracePt t="24564" x="5403850" y="4648200"/>
          <p14:tracePt t="24567" x="5448300" y="4641850"/>
          <p14:tracePt t="24580" x="5505450" y="4635500"/>
          <p14:tracePt t="24597" x="5549900" y="4635500"/>
          <p14:tracePt t="24613" x="5588000" y="4635500"/>
          <p14:tracePt t="24630" x="5676900" y="4635500"/>
          <p14:tracePt t="24634" x="5683250" y="4635500"/>
          <p14:tracePt t="24647" x="5734050" y="4635500"/>
          <p14:tracePt t="24664" x="5778500" y="4635500"/>
          <p14:tracePt t="24680" x="5816600" y="4635500"/>
          <p14:tracePt t="24697" x="5880100" y="4629150"/>
          <p14:tracePt t="24701" x="5911850" y="4616450"/>
          <p14:tracePt t="24713" x="5918200" y="4616450"/>
          <p14:tracePt t="24730" x="5956300" y="4616450"/>
          <p14:tracePt t="24747" x="5969000" y="4610100"/>
          <p14:tracePt t="24764" x="5981700" y="4610100"/>
          <p14:tracePt t="24767" x="5988050" y="4610100"/>
          <p14:tracePt t="24780" x="5994400" y="4610100"/>
          <p14:tracePt t="24797" x="6007100" y="4610100"/>
          <p14:tracePt t="24813" x="6019800" y="4610100"/>
          <p14:tracePt t="24830" x="6051550" y="4603750"/>
          <p14:tracePt t="24863" x="6089650" y="4603750"/>
          <p14:tracePt t="24880" x="6108700" y="4603750"/>
          <p14:tracePt t="24897" x="6134100" y="4597400"/>
          <p14:tracePt t="24913" x="6159500" y="4597400"/>
          <p14:tracePt t="24930" x="6178550" y="4597400"/>
          <p14:tracePt t="24947" x="6210300" y="4597400"/>
          <p14:tracePt t="24963" x="6248400" y="4597400"/>
          <p14:tracePt t="24967" x="6261100" y="4597400"/>
          <p14:tracePt t="24980" x="6280150" y="4597400"/>
          <p14:tracePt t="24997" x="6324600" y="4597400"/>
          <p14:tracePt t="25013" x="6350000" y="4597400"/>
          <p14:tracePt t="25030" x="6369050" y="4597400"/>
          <p14:tracePt t="25050" x="6388100" y="4597400"/>
          <p14:tracePt t="25096" x="6394450" y="4597400"/>
          <p14:tracePt t="25114" x="6407150" y="4597400"/>
          <p14:tracePt t="25129" x="6413500" y="4597400"/>
          <p14:tracePt t="25146" x="6419850" y="4597400"/>
          <p14:tracePt t="25163" x="6432550" y="4597400"/>
          <p14:tracePt t="25180" x="6438900" y="4597400"/>
          <p14:tracePt t="25196" x="6451600" y="4591050"/>
          <p14:tracePt t="25213" x="6464300" y="4591050"/>
          <p14:tracePt t="25232" x="6477000" y="4591050"/>
          <p14:tracePt t="25246" x="6483350" y="4591050"/>
          <p14:tracePt t="25263" x="6508750" y="4591050"/>
          <p14:tracePt t="25280" x="6534150" y="4591050"/>
          <p14:tracePt t="25296" x="6540500" y="4591050"/>
          <p14:tracePt t="25315" x="6546850" y="4591050"/>
          <p14:tracePt t="27048" x="0" y="0"/>
        </p14:tracePtLst>
        <p14:tracePtLst>
          <p14:tracePt t="30131" x="8083550" y="4927600"/>
          <p14:tracePt t="30161" x="8089900" y="4927600"/>
          <p14:tracePt t="30178" x="8172450" y="4826000"/>
          <p14:tracePt t="30196" x="8204200" y="4781550"/>
          <p14:tracePt t="30211" x="8235950" y="4737100"/>
          <p14:tracePt t="30228" x="8248650" y="4705350"/>
          <p14:tracePt t="30231" x="8255000" y="4705350"/>
          <p14:tracePt t="30245" x="8274050" y="4667250"/>
          <p14:tracePt t="30278" x="8280400" y="4660900"/>
          <p14:tracePt t="30295" x="8286750" y="4648200"/>
          <p14:tracePt t="30311" x="8305800" y="4648200"/>
          <p14:tracePt t="30328" x="8312150" y="4641850"/>
          <p14:tracePt t="30332" x="8331200" y="4641850"/>
          <p14:tracePt t="30346" x="8350250" y="4641850"/>
          <p14:tracePt t="30361" x="8362950" y="4641850"/>
          <p14:tracePt t="30378" x="8394700" y="4641850"/>
          <p14:tracePt t="30395" x="8432800" y="4641850"/>
          <p14:tracePt t="30411" x="8451850" y="4654550"/>
          <p14:tracePt t="30428" x="8496300" y="4686300"/>
          <p14:tracePt t="30432" x="8509000" y="4699000"/>
          <p14:tracePt t="30445" x="8521700" y="4705350"/>
          <p14:tracePt t="30461" x="8591550" y="4762500"/>
          <p14:tracePt t="30478" x="8629650" y="4775200"/>
          <p14:tracePt t="30495" x="8661400" y="4806950"/>
          <p14:tracePt t="30511" x="8693150" y="4838700"/>
          <p14:tracePt t="30528" x="8724900" y="4864100"/>
          <p14:tracePt t="30545" x="8756650" y="4889500"/>
          <p14:tracePt t="30561" x="8788400" y="4914900"/>
          <p14:tracePt t="30578" x="8851900" y="4946650"/>
          <p14:tracePt t="30595" x="8890000" y="4984750"/>
          <p14:tracePt t="30600" x="8896350" y="4984750"/>
          <p14:tracePt t="30611" x="8928100" y="4991100"/>
          <p14:tracePt t="30628" x="8978900" y="5010150"/>
          <p14:tracePt t="30644" x="9023350" y="5029200"/>
          <p14:tracePt t="30661" x="9137650" y="5054600"/>
          <p14:tracePt t="30665" x="9182100" y="5060950"/>
          <p14:tracePt t="30678" x="9239250" y="5080000"/>
          <p14:tracePt t="30694" x="9277350" y="5086350"/>
          <p14:tracePt t="30698" x="9290050" y="5086350"/>
          <p14:tracePt t="30711" x="9296400" y="5086350"/>
          <p14:tracePt t="30728" x="9309100" y="5086350"/>
          <p14:tracePt t="30745" x="9315450" y="5086350"/>
          <p14:tracePt t="30761" x="9328150" y="5086350"/>
          <p14:tracePt t="30778" x="9347200" y="5067300"/>
          <p14:tracePt t="30795" x="9398000" y="5054600"/>
          <p14:tracePt t="30799" x="9404350" y="5048250"/>
          <p14:tracePt t="30811" x="9417050" y="5035550"/>
          <p14:tracePt t="30828" x="9429750" y="5016500"/>
          <p14:tracePt t="30844" x="9455150" y="4997450"/>
          <p14:tracePt t="30861" x="9467850" y="4978400"/>
          <p14:tracePt t="30865" x="9474200" y="4965700"/>
          <p14:tracePt t="30878" x="9480550" y="4965700"/>
          <p14:tracePt t="30894" x="9480550" y="4946650"/>
          <p14:tracePt t="30911" x="9505950" y="4927600"/>
          <p14:tracePt t="30928" x="9512300" y="4927600"/>
          <p14:tracePt t="30931" x="9531350" y="4921250"/>
          <p14:tracePt t="30944" x="9544050" y="4914900"/>
          <p14:tracePt t="30961" x="9582150" y="4908550"/>
          <p14:tracePt t="30978" x="9607550" y="4908550"/>
          <p14:tracePt t="30995" x="9671050" y="4908550"/>
          <p14:tracePt t="31014" x="9728200" y="4908550"/>
          <p14:tracePt t="31028" x="9779000" y="4908550"/>
          <p14:tracePt t="31048" x="9804400" y="4908550"/>
          <p14:tracePt t="31062" x="9829800" y="4908550"/>
          <p14:tracePt t="31079" x="9855200" y="4908550"/>
          <p14:tracePt t="31094" x="9874250" y="4908550"/>
          <p14:tracePt t="31111" x="9899650" y="4908550"/>
          <p14:tracePt t="31128" x="9918700" y="4908550"/>
          <p14:tracePt t="31145" x="9975850" y="4908550"/>
          <p14:tracePt t="31148" x="9994900" y="4914900"/>
          <p14:tracePt t="31162" x="10045700" y="4914900"/>
          <p14:tracePt t="31178" x="10077450" y="4921250"/>
          <p14:tracePt t="31194" x="10128250" y="4927600"/>
          <p14:tracePt t="31211" x="10179050" y="4927600"/>
          <p14:tracePt t="31228" x="10223500" y="4927600"/>
          <p14:tracePt t="31245" x="10261600" y="4927600"/>
          <p14:tracePt t="31261" x="10306050" y="4927600"/>
          <p14:tracePt t="31278" x="10363200" y="4927600"/>
          <p14:tracePt t="31294" x="10407650" y="4914900"/>
          <p14:tracePt t="31311" x="10439400" y="4908550"/>
          <p14:tracePt t="31328" x="10477500" y="4902200"/>
          <p14:tracePt t="31345" x="10502900" y="4883150"/>
          <p14:tracePt t="31362" x="10610850" y="4864100"/>
          <p14:tracePt t="31378" x="10655300" y="4857750"/>
          <p14:tracePt t="31394" x="10712450" y="4845050"/>
          <p14:tracePt t="31411" x="10725150" y="4845050"/>
          <p14:tracePt t="31414" x="10744200" y="4845050"/>
          <p14:tracePt t="31428" x="10756900" y="4845050"/>
          <p14:tracePt t="31444" x="10782300" y="4845050"/>
          <p14:tracePt t="31449" x="10795000" y="4845050"/>
          <p14:tracePt t="31461" x="10801350" y="4845050"/>
          <p14:tracePt t="31478" x="10807700" y="4845050"/>
          <p14:tracePt t="31481" x="10814050" y="4845050"/>
          <p14:tracePt t="31495" x="10820400" y="4845050"/>
          <p14:tracePt t="31511" x="10858500" y="4857750"/>
          <p14:tracePt t="31527" x="10890250" y="4857750"/>
          <p14:tracePt t="31544" x="10934700" y="4857750"/>
          <p14:tracePt t="31548" x="10960100" y="4857750"/>
          <p14:tracePt t="31549" x="10985500" y="4857750"/>
          <p14:tracePt t="31562" x="11004550" y="4857750"/>
          <p14:tracePt t="31578" x="11036300" y="4857750"/>
          <p14:tracePt t="31594" x="11068050" y="4857750"/>
          <p14:tracePt t="31613" x="11080750" y="4857750"/>
          <p14:tracePt t="31627" x="11093450" y="4845050"/>
          <p14:tracePt t="31645" x="11106150" y="4838700"/>
          <p14:tracePt t="31648" x="11112500" y="4838700"/>
          <p14:tracePt t="31661" x="11118850" y="4826000"/>
          <p14:tracePt t="31678" x="11137900" y="4819650"/>
          <p14:tracePt t="31682" x="11150600" y="4819650"/>
          <p14:tracePt t="31695" x="11156950" y="4819650"/>
          <p14:tracePt t="31711" x="11201400" y="4813300"/>
          <p14:tracePt t="31727" x="11214100" y="4813300"/>
          <p14:tracePt t="31744" x="11258550" y="4813300"/>
          <p14:tracePt t="31763" x="11290300" y="4806950"/>
          <p14:tracePt t="31778" x="11322050" y="4806950"/>
          <p14:tracePt t="31794" x="11360150" y="4806950"/>
          <p14:tracePt t="31811" x="11379200" y="4806950"/>
          <p14:tracePt t="31845" x="11391900" y="4806950"/>
          <p14:tracePt t="31863" x="11398250" y="4806950"/>
          <p14:tracePt t="31878" x="11423650" y="4806950"/>
          <p14:tracePt t="31894" x="11442700" y="4806950"/>
          <p14:tracePt t="31911" x="11474450" y="4806950"/>
          <p14:tracePt t="31914" x="11487150" y="4806950"/>
          <p14:tracePt t="31929" x="11499850" y="4806950"/>
          <p14:tracePt t="31932" x="11512550" y="4806950"/>
          <p14:tracePt t="31945" x="11525250" y="4806950"/>
          <p14:tracePt t="31963" x="11544300" y="4806950"/>
          <p14:tracePt t="33146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14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862" y="736472"/>
            <a:ext cx="2608580" cy="15984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Anatomy of Ear – Middle Ear 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3442252" y="736472"/>
            <a:ext cx="7926705" cy="35907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lang="en-US" sz="2000" b="1" spc="-5" dirty="0" smtClean="0">
                <a:solidFill>
                  <a:srgbClr val="003884"/>
                </a:solidFill>
                <a:latin typeface="Arial"/>
                <a:cs typeface="Arial"/>
              </a:rPr>
              <a:t>The Middle ear - Functions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9" name="object 4"/>
          <p:cNvSpPr txBox="1"/>
          <p:nvPr/>
        </p:nvSpPr>
        <p:spPr>
          <a:xfrm>
            <a:off x="3455504" y="1447800"/>
            <a:ext cx="8383905" cy="38093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Impedance Transformer 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Transmission of 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tympanic membrane (ear drum) </a:t>
            </a: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</a:t>
            </a: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ovements 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the fluid which fills the cochlea without significant loss of energy</a:t>
            </a:r>
            <a:endParaRPr lang="en-US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55600" indent="-342900"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Protects the hearing system from loud sounds – Acoustic Reflex</a:t>
            </a:r>
          </a:p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US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Pressure equalization</a:t>
            </a:r>
          </a:p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68726" y="6019800"/>
            <a:ext cx="12939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err="1" smtClean="0"/>
              <a:t>Earplanes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4087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4"/>
    </mc:Choice>
    <mc:Fallback xmlns="">
      <p:transition spd="slow" advTm="3504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3265" x="2794000" y="4635500"/>
          <p14:tracePt t="23380" x="2806700" y="4635500"/>
          <p14:tracePt t="23397" x="2832100" y="4635500"/>
          <p14:tracePt t="23413" x="2863850" y="4635500"/>
          <p14:tracePt t="23430" x="2901950" y="4635500"/>
          <p14:tracePt t="23447" x="2940050" y="4635500"/>
          <p14:tracePt t="23450" x="2952750" y="4635500"/>
          <p14:tracePt t="23463" x="2959100" y="4635500"/>
          <p14:tracePt t="23480" x="2984500" y="4629150"/>
          <p14:tracePt t="23497" x="3003550" y="4629150"/>
          <p14:tracePt t="23514" x="3028950" y="4616450"/>
          <p14:tracePt t="23530" x="3041650" y="4610100"/>
          <p14:tracePt t="23548" x="3060700" y="4610100"/>
          <p14:tracePt t="23551" x="3079750" y="4610100"/>
          <p14:tracePt t="23565" x="3086100" y="4610100"/>
          <p14:tracePt t="23581" x="3111500" y="4610100"/>
          <p14:tracePt t="23597" x="3124200" y="4610100"/>
          <p14:tracePt t="23614" x="3155950" y="4610100"/>
          <p14:tracePt t="23630" x="3175000" y="4610100"/>
          <p14:tracePt t="23647" x="3213100" y="4603750"/>
          <p14:tracePt t="23650" x="3225800" y="4591050"/>
          <p14:tracePt t="23680" x="3251200" y="4591050"/>
          <p14:tracePt t="23697" x="3263900" y="4591050"/>
          <p14:tracePt t="23713" x="3270250" y="4591050"/>
          <p14:tracePt t="23730" x="3289300" y="4591050"/>
          <p14:tracePt t="23747" x="3302000" y="4591050"/>
          <p14:tracePt t="23763" x="3327400" y="4591050"/>
          <p14:tracePt t="23781" x="3346450" y="4591050"/>
          <p14:tracePt t="23784" x="3359150" y="4591050"/>
          <p14:tracePt t="23797" x="3378200" y="4591050"/>
          <p14:tracePt t="23813" x="3390900" y="4591050"/>
          <p14:tracePt t="23830" x="3409950" y="4591050"/>
          <p14:tracePt t="23847" x="3441700" y="4591050"/>
          <p14:tracePt t="23863" x="3460750" y="4591050"/>
          <p14:tracePt t="23880" x="3530600" y="4591050"/>
          <p14:tracePt t="23897" x="3562350" y="4591050"/>
          <p14:tracePt t="23913" x="3587750" y="4591050"/>
          <p14:tracePt t="23930" x="3619500" y="4591050"/>
          <p14:tracePt t="23947" x="3644900" y="4591050"/>
          <p14:tracePt t="23951" x="3651250" y="4591050"/>
          <p14:tracePt t="23963" x="3670300" y="4591050"/>
          <p14:tracePt t="23980" x="3708400" y="4597400"/>
          <p14:tracePt t="23997" x="3733800" y="4597400"/>
          <p14:tracePt t="24013" x="3765550" y="4597400"/>
          <p14:tracePt t="24017" x="3784600" y="4597400"/>
          <p14:tracePt t="24031" x="3816350" y="4597400"/>
          <p14:tracePt t="24047" x="3841750" y="4597400"/>
          <p14:tracePt t="24063" x="3898900" y="4597400"/>
          <p14:tracePt t="24081" x="3943350" y="4597400"/>
          <p14:tracePt t="24097" x="3968750" y="4597400"/>
          <p14:tracePt t="24113" x="4019550" y="4597400"/>
          <p14:tracePt t="24132" x="4051300" y="4610100"/>
          <p14:tracePt t="24135" x="4127500" y="4616450"/>
          <p14:tracePt t="24147" x="4159250" y="4622800"/>
          <p14:tracePt t="24167" x="4254500" y="4622800"/>
          <p14:tracePt t="24180" x="4368800" y="4622800"/>
          <p14:tracePt t="24198" x="4406900" y="4629150"/>
          <p14:tracePt t="24201" x="4464050" y="4629150"/>
          <p14:tracePt t="24213" x="4495800" y="4629150"/>
          <p14:tracePt t="24231" x="4546600" y="4635500"/>
          <p14:tracePt t="24247" x="4584700" y="4635500"/>
          <p14:tracePt t="24263" x="4635500" y="4635500"/>
          <p14:tracePt t="24267" x="4660900" y="4635500"/>
          <p14:tracePt t="24282" x="4724400" y="4635500"/>
          <p14:tracePt t="24297" x="4781550" y="4641850"/>
          <p14:tracePt t="24314" x="4813300" y="4641850"/>
          <p14:tracePt t="24330" x="4838700" y="4641850"/>
          <p14:tracePt t="24333" x="4857750" y="4641850"/>
          <p14:tracePt t="24347" x="4876800" y="4641850"/>
          <p14:tracePt t="24363" x="4902200" y="4641850"/>
          <p14:tracePt t="24380" x="4921250" y="4641850"/>
          <p14:tracePt t="24397" x="4940300" y="4641850"/>
          <p14:tracePt t="24413" x="4991100" y="4648200"/>
          <p14:tracePt t="24430" x="5029200" y="4648200"/>
          <p14:tracePt t="24433" x="5035550" y="4648200"/>
          <p14:tracePt t="24446" x="5086350" y="4648200"/>
          <p14:tracePt t="24463" x="5130800" y="4648200"/>
          <p14:tracePt t="24480" x="5168900" y="4648200"/>
          <p14:tracePt t="24497" x="5232400" y="4648200"/>
          <p14:tracePt t="24501" x="5264150" y="4648200"/>
          <p14:tracePt t="24513" x="5289550" y="4648200"/>
          <p14:tracePt t="24530" x="5334000" y="4648200"/>
          <p14:tracePt t="24533" x="5346700" y="4648200"/>
          <p14:tracePt t="24547" x="5365750" y="4648200"/>
          <p14:tracePt t="24564" x="5403850" y="4648200"/>
          <p14:tracePt t="24567" x="5448300" y="4641850"/>
          <p14:tracePt t="24580" x="5505450" y="4635500"/>
          <p14:tracePt t="24597" x="5549900" y="4635500"/>
          <p14:tracePt t="24613" x="5588000" y="4635500"/>
          <p14:tracePt t="24630" x="5676900" y="4635500"/>
          <p14:tracePt t="24634" x="5683250" y="4635500"/>
          <p14:tracePt t="24647" x="5734050" y="4635500"/>
          <p14:tracePt t="24664" x="5778500" y="4635500"/>
          <p14:tracePt t="24680" x="5816600" y="4635500"/>
          <p14:tracePt t="24697" x="5880100" y="4629150"/>
          <p14:tracePt t="24701" x="5911850" y="4616450"/>
          <p14:tracePt t="24713" x="5918200" y="4616450"/>
          <p14:tracePt t="24730" x="5956300" y="4616450"/>
          <p14:tracePt t="24747" x="5969000" y="4610100"/>
          <p14:tracePt t="24764" x="5981700" y="4610100"/>
          <p14:tracePt t="24767" x="5988050" y="4610100"/>
          <p14:tracePt t="24780" x="5994400" y="4610100"/>
          <p14:tracePt t="24797" x="6007100" y="4610100"/>
          <p14:tracePt t="24813" x="6019800" y="4610100"/>
          <p14:tracePt t="24830" x="6051550" y="4603750"/>
          <p14:tracePt t="24863" x="6089650" y="4603750"/>
          <p14:tracePt t="24880" x="6108700" y="4603750"/>
          <p14:tracePt t="24897" x="6134100" y="4597400"/>
          <p14:tracePt t="24913" x="6159500" y="4597400"/>
          <p14:tracePt t="24930" x="6178550" y="4597400"/>
          <p14:tracePt t="24947" x="6210300" y="4597400"/>
          <p14:tracePt t="24963" x="6248400" y="4597400"/>
          <p14:tracePt t="24967" x="6261100" y="4597400"/>
          <p14:tracePt t="24980" x="6280150" y="4597400"/>
          <p14:tracePt t="24997" x="6324600" y="4597400"/>
          <p14:tracePt t="25013" x="6350000" y="4597400"/>
          <p14:tracePt t="25030" x="6369050" y="4597400"/>
          <p14:tracePt t="25050" x="6388100" y="4597400"/>
          <p14:tracePt t="25096" x="6394450" y="4597400"/>
          <p14:tracePt t="25114" x="6407150" y="4597400"/>
          <p14:tracePt t="25129" x="6413500" y="4597400"/>
          <p14:tracePt t="25146" x="6419850" y="4597400"/>
          <p14:tracePt t="25163" x="6432550" y="4597400"/>
          <p14:tracePt t="25180" x="6438900" y="4597400"/>
          <p14:tracePt t="25196" x="6451600" y="4591050"/>
          <p14:tracePt t="25213" x="6464300" y="4591050"/>
          <p14:tracePt t="25232" x="6477000" y="4591050"/>
          <p14:tracePt t="25246" x="6483350" y="4591050"/>
          <p14:tracePt t="25263" x="6508750" y="4591050"/>
          <p14:tracePt t="25280" x="6534150" y="4591050"/>
          <p14:tracePt t="25296" x="6540500" y="4591050"/>
          <p14:tracePt t="25315" x="6546850" y="4591050"/>
          <p14:tracePt t="27048" x="0" y="0"/>
        </p14:tracePtLst>
        <p14:tracePtLst>
          <p14:tracePt t="30131" x="8083550" y="4927600"/>
          <p14:tracePt t="30161" x="8089900" y="4927600"/>
          <p14:tracePt t="30178" x="8172450" y="4826000"/>
          <p14:tracePt t="30196" x="8204200" y="4781550"/>
          <p14:tracePt t="30211" x="8235950" y="4737100"/>
          <p14:tracePt t="30228" x="8248650" y="4705350"/>
          <p14:tracePt t="30231" x="8255000" y="4705350"/>
          <p14:tracePt t="30245" x="8274050" y="4667250"/>
          <p14:tracePt t="30278" x="8280400" y="4660900"/>
          <p14:tracePt t="30295" x="8286750" y="4648200"/>
          <p14:tracePt t="30311" x="8305800" y="4648200"/>
          <p14:tracePt t="30328" x="8312150" y="4641850"/>
          <p14:tracePt t="30332" x="8331200" y="4641850"/>
          <p14:tracePt t="30346" x="8350250" y="4641850"/>
          <p14:tracePt t="30361" x="8362950" y="4641850"/>
          <p14:tracePt t="30378" x="8394700" y="4641850"/>
          <p14:tracePt t="30395" x="8432800" y="4641850"/>
          <p14:tracePt t="30411" x="8451850" y="4654550"/>
          <p14:tracePt t="30428" x="8496300" y="4686300"/>
          <p14:tracePt t="30432" x="8509000" y="4699000"/>
          <p14:tracePt t="30445" x="8521700" y="4705350"/>
          <p14:tracePt t="30461" x="8591550" y="4762500"/>
          <p14:tracePt t="30478" x="8629650" y="4775200"/>
          <p14:tracePt t="30495" x="8661400" y="4806950"/>
          <p14:tracePt t="30511" x="8693150" y="4838700"/>
          <p14:tracePt t="30528" x="8724900" y="4864100"/>
          <p14:tracePt t="30545" x="8756650" y="4889500"/>
          <p14:tracePt t="30561" x="8788400" y="4914900"/>
          <p14:tracePt t="30578" x="8851900" y="4946650"/>
          <p14:tracePt t="30595" x="8890000" y="4984750"/>
          <p14:tracePt t="30600" x="8896350" y="4984750"/>
          <p14:tracePt t="30611" x="8928100" y="4991100"/>
          <p14:tracePt t="30628" x="8978900" y="5010150"/>
          <p14:tracePt t="30644" x="9023350" y="5029200"/>
          <p14:tracePt t="30661" x="9137650" y="5054600"/>
          <p14:tracePt t="30665" x="9182100" y="5060950"/>
          <p14:tracePt t="30678" x="9239250" y="5080000"/>
          <p14:tracePt t="30694" x="9277350" y="5086350"/>
          <p14:tracePt t="30698" x="9290050" y="5086350"/>
          <p14:tracePt t="30711" x="9296400" y="5086350"/>
          <p14:tracePt t="30728" x="9309100" y="5086350"/>
          <p14:tracePt t="30745" x="9315450" y="5086350"/>
          <p14:tracePt t="30761" x="9328150" y="5086350"/>
          <p14:tracePt t="30778" x="9347200" y="5067300"/>
          <p14:tracePt t="30795" x="9398000" y="5054600"/>
          <p14:tracePt t="30799" x="9404350" y="5048250"/>
          <p14:tracePt t="30811" x="9417050" y="5035550"/>
          <p14:tracePt t="30828" x="9429750" y="5016500"/>
          <p14:tracePt t="30844" x="9455150" y="4997450"/>
          <p14:tracePt t="30861" x="9467850" y="4978400"/>
          <p14:tracePt t="30865" x="9474200" y="4965700"/>
          <p14:tracePt t="30878" x="9480550" y="4965700"/>
          <p14:tracePt t="30894" x="9480550" y="4946650"/>
          <p14:tracePt t="30911" x="9505950" y="4927600"/>
          <p14:tracePt t="30928" x="9512300" y="4927600"/>
          <p14:tracePt t="30931" x="9531350" y="4921250"/>
          <p14:tracePt t="30944" x="9544050" y="4914900"/>
          <p14:tracePt t="30961" x="9582150" y="4908550"/>
          <p14:tracePt t="30978" x="9607550" y="4908550"/>
          <p14:tracePt t="30995" x="9671050" y="4908550"/>
          <p14:tracePt t="31014" x="9728200" y="4908550"/>
          <p14:tracePt t="31028" x="9779000" y="4908550"/>
          <p14:tracePt t="31048" x="9804400" y="4908550"/>
          <p14:tracePt t="31062" x="9829800" y="4908550"/>
          <p14:tracePt t="31079" x="9855200" y="4908550"/>
          <p14:tracePt t="31094" x="9874250" y="4908550"/>
          <p14:tracePt t="31111" x="9899650" y="4908550"/>
          <p14:tracePt t="31128" x="9918700" y="4908550"/>
          <p14:tracePt t="31145" x="9975850" y="4908550"/>
          <p14:tracePt t="31148" x="9994900" y="4914900"/>
          <p14:tracePt t="31162" x="10045700" y="4914900"/>
          <p14:tracePt t="31178" x="10077450" y="4921250"/>
          <p14:tracePt t="31194" x="10128250" y="4927600"/>
          <p14:tracePt t="31211" x="10179050" y="4927600"/>
          <p14:tracePt t="31228" x="10223500" y="4927600"/>
          <p14:tracePt t="31245" x="10261600" y="4927600"/>
          <p14:tracePt t="31261" x="10306050" y="4927600"/>
          <p14:tracePt t="31278" x="10363200" y="4927600"/>
          <p14:tracePt t="31294" x="10407650" y="4914900"/>
          <p14:tracePt t="31311" x="10439400" y="4908550"/>
          <p14:tracePt t="31328" x="10477500" y="4902200"/>
          <p14:tracePt t="31345" x="10502900" y="4883150"/>
          <p14:tracePt t="31362" x="10610850" y="4864100"/>
          <p14:tracePt t="31378" x="10655300" y="4857750"/>
          <p14:tracePt t="31394" x="10712450" y="4845050"/>
          <p14:tracePt t="31411" x="10725150" y="4845050"/>
          <p14:tracePt t="31414" x="10744200" y="4845050"/>
          <p14:tracePt t="31428" x="10756900" y="4845050"/>
          <p14:tracePt t="31444" x="10782300" y="4845050"/>
          <p14:tracePt t="31449" x="10795000" y="4845050"/>
          <p14:tracePt t="31461" x="10801350" y="4845050"/>
          <p14:tracePt t="31478" x="10807700" y="4845050"/>
          <p14:tracePt t="31481" x="10814050" y="4845050"/>
          <p14:tracePt t="31495" x="10820400" y="4845050"/>
          <p14:tracePt t="31511" x="10858500" y="4857750"/>
          <p14:tracePt t="31527" x="10890250" y="4857750"/>
          <p14:tracePt t="31544" x="10934700" y="4857750"/>
          <p14:tracePt t="31548" x="10960100" y="4857750"/>
          <p14:tracePt t="31549" x="10985500" y="4857750"/>
          <p14:tracePt t="31562" x="11004550" y="4857750"/>
          <p14:tracePt t="31578" x="11036300" y="4857750"/>
          <p14:tracePt t="31594" x="11068050" y="4857750"/>
          <p14:tracePt t="31613" x="11080750" y="4857750"/>
          <p14:tracePt t="31627" x="11093450" y="4845050"/>
          <p14:tracePt t="31645" x="11106150" y="4838700"/>
          <p14:tracePt t="31648" x="11112500" y="4838700"/>
          <p14:tracePt t="31661" x="11118850" y="4826000"/>
          <p14:tracePt t="31678" x="11137900" y="4819650"/>
          <p14:tracePt t="31682" x="11150600" y="4819650"/>
          <p14:tracePt t="31695" x="11156950" y="4819650"/>
          <p14:tracePt t="31711" x="11201400" y="4813300"/>
          <p14:tracePt t="31727" x="11214100" y="4813300"/>
          <p14:tracePt t="31744" x="11258550" y="4813300"/>
          <p14:tracePt t="31763" x="11290300" y="4806950"/>
          <p14:tracePt t="31778" x="11322050" y="4806950"/>
          <p14:tracePt t="31794" x="11360150" y="4806950"/>
          <p14:tracePt t="31811" x="11379200" y="4806950"/>
          <p14:tracePt t="31845" x="11391900" y="4806950"/>
          <p14:tracePt t="31863" x="11398250" y="4806950"/>
          <p14:tracePt t="31878" x="11423650" y="4806950"/>
          <p14:tracePt t="31894" x="11442700" y="4806950"/>
          <p14:tracePt t="31911" x="11474450" y="4806950"/>
          <p14:tracePt t="31914" x="11487150" y="4806950"/>
          <p14:tracePt t="31929" x="11499850" y="4806950"/>
          <p14:tracePt t="31932" x="11512550" y="4806950"/>
          <p14:tracePt t="31945" x="11525250" y="4806950"/>
          <p14:tracePt t="31963" x="11544300" y="4806950"/>
          <p14:tracePt t="33146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15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862" y="736472"/>
            <a:ext cx="2608580" cy="15984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Anatomy of Ear – Middle Ear 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3442252" y="736472"/>
            <a:ext cx="7926705" cy="35907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lang="en-US" sz="2000" b="1" spc="-5" dirty="0" smtClean="0">
                <a:solidFill>
                  <a:srgbClr val="003884"/>
                </a:solidFill>
                <a:latin typeface="Arial"/>
                <a:cs typeface="Arial"/>
              </a:rPr>
              <a:t>The Middle ear – Impedance Transformer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9" name="object 4"/>
          <p:cNvSpPr txBox="1"/>
          <p:nvPr/>
        </p:nvSpPr>
        <p:spPr>
          <a:xfrm>
            <a:off x="3455504" y="1447800"/>
            <a:ext cx="8383905" cy="6418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US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US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17468" y="6068219"/>
            <a:ext cx="2974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Acoustics and Psychoacoustics, Book</a:t>
            </a:r>
            <a:endParaRPr lang="en-US" sz="1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618" y="1447800"/>
            <a:ext cx="4343400" cy="45546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object 4"/>
          <p:cNvSpPr txBox="1"/>
          <p:nvPr/>
        </p:nvSpPr>
        <p:spPr>
          <a:xfrm>
            <a:off x="2895600" y="1550445"/>
            <a:ext cx="4926496" cy="34887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5600" indent="-342900"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 </a:t>
            </a: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a lever which changes pressure from eardrum to the oval window on inner ear.</a:t>
            </a:r>
          </a:p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Lever effect of malleus and incus</a:t>
            </a:r>
          </a:p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 difference between tympanic membrane </a:t>
            </a:r>
          </a:p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34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4"/>
    </mc:Choice>
    <mc:Fallback xmlns="">
      <p:transition spd="slow" advTm="3504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3265" x="2794000" y="4635500"/>
          <p14:tracePt t="23380" x="2806700" y="4635500"/>
          <p14:tracePt t="23397" x="2832100" y="4635500"/>
          <p14:tracePt t="23413" x="2863850" y="4635500"/>
          <p14:tracePt t="23430" x="2901950" y="4635500"/>
          <p14:tracePt t="23447" x="2940050" y="4635500"/>
          <p14:tracePt t="23450" x="2952750" y="4635500"/>
          <p14:tracePt t="23463" x="2959100" y="4635500"/>
          <p14:tracePt t="23480" x="2984500" y="4629150"/>
          <p14:tracePt t="23497" x="3003550" y="4629150"/>
          <p14:tracePt t="23514" x="3028950" y="4616450"/>
          <p14:tracePt t="23530" x="3041650" y="4610100"/>
          <p14:tracePt t="23548" x="3060700" y="4610100"/>
          <p14:tracePt t="23551" x="3079750" y="4610100"/>
          <p14:tracePt t="23565" x="3086100" y="4610100"/>
          <p14:tracePt t="23581" x="3111500" y="4610100"/>
          <p14:tracePt t="23597" x="3124200" y="4610100"/>
          <p14:tracePt t="23614" x="3155950" y="4610100"/>
          <p14:tracePt t="23630" x="3175000" y="4610100"/>
          <p14:tracePt t="23647" x="3213100" y="4603750"/>
          <p14:tracePt t="23650" x="3225800" y="4591050"/>
          <p14:tracePt t="23680" x="3251200" y="4591050"/>
          <p14:tracePt t="23697" x="3263900" y="4591050"/>
          <p14:tracePt t="23713" x="3270250" y="4591050"/>
          <p14:tracePt t="23730" x="3289300" y="4591050"/>
          <p14:tracePt t="23747" x="3302000" y="4591050"/>
          <p14:tracePt t="23763" x="3327400" y="4591050"/>
          <p14:tracePt t="23781" x="3346450" y="4591050"/>
          <p14:tracePt t="23784" x="3359150" y="4591050"/>
          <p14:tracePt t="23797" x="3378200" y="4591050"/>
          <p14:tracePt t="23813" x="3390900" y="4591050"/>
          <p14:tracePt t="23830" x="3409950" y="4591050"/>
          <p14:tracePt t="23847" x="3441700" y="4591050"/>
          <p14:tracePt t="23863" x="3460750" y="4591050"/>
          <p14:tracePt t="23880" x="3530600" y="4591050"/>
          <p14:tracePt t="23897" x="3562350" y="4591050"/>
          <p14:tracePt t="23913" x="3587750" y="4591050"/>
          <p14:tracePt t="23930" x="3619500" y="4591050"/>
          <p14:tracePt t="23947" x="3644900" y="4591050"/>
          <p14:tracePt t="23951" x="3651250" y="4591050"/>
          <p14:tracePt t="23963" x="3670300" y="4591050"/>
          <p14:tracePt t="23980" x="3708400" y="4597400"/>
          <p14:tracePt t="23997" x="3733800" y="4597400"/>
          <p14:tracePt t="24013" x="3765550" y="4597400"/>
          <p14:tracePt t="24017" x="3784600" y="4597400"/>
          <p14:tracePt t="24031" x="3816350" y="4597400"/>
          <p14:tracePt t="24047" x="3841750" y="4597400"/>
          <p14:tracePt t="24063" x="3898900" y="4597400"/>
          <p14:tracePt t="24081" x="3943350" y="4597400"/>
          <p14:tracePt t="24097" x="3968750" y="4597400"/>
          <p14:tracePt t="24113" x="4019550" y="4597400"/>
          <p14:tracePt t="24132" x="4051300" y="4610100"/>
          <p14:tracePt t="24135" x="4127500" y="4616450"/>
          <p14:tracePt t="24147" x="4159250" y="4622800"/>
          <p14:tracePt t="24167" x="4254500" y="4622800"/>
          <p14:tracePt t="24180" x="4368800" y="4622800"/>
          <p14:tracePt t="24198" x="4406900" y="4629150"/>
          <p14:tracePt t="24201" x="4464050" y="4629150"/>
          <p14:tracePt t="24213" x="4495800" y="4629150"/>
          <p14:tracePt t="24231" x="4546600" y="4635500"/>
          <p14:tracePt t="24247" x="4584700" y="4635500"/>
          <p14:tracePt t="24263" x="4635500" y="4635500"/>
          <p14:tracePt t="24267" x="4660900" y="4635500"/>
          <p14:tracePt t="24282" x="4724400" y="4635500"/>
          <p14:tracePt t="24297" x="4781550" y="4641850"/>
          <p14:tracePt t="24314" x="4813300" y="4641850"/>
          <p14:tracePt t="24330" x="4838700" y="4641850"/>
          <p14:tracePt t="24333" x="4857750" y="4641850"/>
          <p14:tracePt t="24347" x="4876800" y="4641850"/>
          <p14:tracePt t="24363" x="4902200" y="4641850"/>
          <p14:tracePt t="24380" x="4921250" y="4641850"/>
          <p14:tracePt t="24397" x="4940300" y="4641850"/>
          <p14:tracePt t="24413" x="4991100" y="4648200"/>
          <p14:tracePt t="24430" x="5029200" y="4648200"/>
          <p14:tracePt t="24433" x="5035550" y="4648200"/>
          <p14:tracePt t="24446" x="5086350" y="4648200"/>
          <p14:tracePt t="24463" x="5130800" y="4648200"/>
          <p14:tracePt t="24480" x="5168900" y="4648200"/>
          <p14:tracePt t="24497" x="5232400" y="4648200"/>
          <p14:tracePt t="24501" x="5264150" y="4648200"/>
          <p14:tracePt t="24513" x="5289550" y="4648200"/>
          <p14:tracePt t="24530" x="5334000" y="4648200"/>
          <p14:tracePt t="24533" x="5346700" y="4648200"/>
          <p14:tracePt t="24547" x="5365750" y="4648200"/>
          <p14:tracePt t="24564" x="5403850" y="4648200"/>
          <p14:tracePt t="24567" x="5448300" y="4641850"/>
          <p14:tracePt t="24580" x="5505450" y="4635500"/>
          <p14:tracePt t="24597" x="5549900" y="4635500"/>
          <p14:tracePt t="24613" x="5588000" y="4635500"/>
          <p14:tracePt t="24630" x="5676900" y="4635500"/>
          <p14:tracePt t="24634" x="5683250" y="4635500"/>
          <p14:tracePt t="24647" x="5734050" y="4635500"/>
          <p14:tracePt t="24664" x="5778500" y="4635500"/>
          <p14:tracePt t="24680" x="5816600" y="4635500"/>
          <p14:tracePt t="24697" x="5880100" y="4629150"/>
          <p14:tracePt t="24701" x="5911850" y="4616450"/>
          <p14:tracePt t="24713" x="5918200" y="4616450"/>
          <p14:tracePt t="24730" x="5956300" y="4616450"/>
          <p14:tracePt t="24747" x="5969000" y="4610100"/>
          <p14:tracePt t="24764" x="5981700" y="4610100"/>
          <p14:tracePt t="24767" x="5988050" y="4610100"/>
          <p14:tracePt t="24780" x="5994400" y="4610100"/>
          <p14:tracePt t="24797" x="6007100" y="4610100"/>
          <p14:tracePt t="24813" x="6019800" y="4610100"/>
          <p14:tracePt t="24830" x="6051550" y="4603750"/>
          <p14:tracePt t="24863" x="6089650" y="4603750"/>
          <p14:tracePt t="24880" x="6108700" y="4603750"/>
          <p14:tracePt t="24897" x="6134100" y="4597400"/>
          <p14:tracePt t="24913" x="6159500" y="4597400"/>
          <p14:tracePt t="24930" x="6178550" y="4597400"/>
          <p14:tracePt t="24947" x="6210300" y="4597400"/>
          <p14:tracePt t="24963" x="6248400" y="4597400"/>
          <p14:tracePt t="24967" x="6261100" y="4597400"/>
          <p14:tracePt t="24980" x="6280150" y="4597400"/>
          <p14:tracePt t="24997" x="6324600" y="4597400"/>
          <p14:tracePt t="25013" x="6350000" y="4597400"/>
          <p14:tracePt t="25030" x="6369050" y="4597400"/>
          <p14:tracePt t="25050" x="6388100" y="4597400"/>
          <p14:tracePt t="25096" x="6394450" y="4597400"/>
          <p14:tracePt t="25114" x="6407150" y="4597400"/>
          <p14:tracePt t="25129" x="6413500" y="4597400"/>
          <p14:tracePt t="25146" x="6419850" y="4597400"/>
          <p14:tracePt t="25163" x="6432550" y="4597400"/>
          <p14:tracePt t="25180" x="6438900" y="4597400"/>
          <p14:tracePt t="25196" x="6451600" y="4591050"/>
          <p14:tracePt t="25213" x="6464300" y="4591050"/>
          <p14:tracePt t="25232" x="6477000" y="4591050"/>
          <p14:tracePt t="25246" x="6483350" y="4591050"/>
          <p14:tracePt t="25263" x="6508750" y="4591050"/>
          <p14:tracePt t="25280" x="6534150" y="4591050"/>
          <p14:tracePt t="25296" x="6540500" y="4591050"/>
          <p14:tracePt t="25315" x="6546850" y="4591050"/>
          <p14:tracePt t="27048" x="0" y="0"/>
        </p14:tracePtLst>
        <p14:tracePtLst>
          <p14:tracePt t="30131" x="8083550" y="4927600"/>
          <p14:tracePt t="30161" x="8089900" y="4927600"/>
          <p14:tracePt t="30178" x="8172450" y="4826000"/>
          <p14:tracePt t="30196" x="8204200" y="4781550"/>
          <p14:tracePt t="30211" x="8235950" y="4737100"/>
          <p14:tracePt t="30228" x="8248650" y="4705350"/>
          <p14:tracePt t="30231" x="8255000" y="4705350"/>
          <p14:tracePt t="30245" x="8274050" y="4667250"/>
          <p14:tracePt t="30278" x="8280400" y="4660900"/>
          <p14:tracePt t="30295" x="8286750" y="4648200"/>
          <p14:tracePt t="30311" x="8305800" y="4648200"/>
          <p14:tracePt t="30328" x="8312150" y="4641850"/>
          <p14:tracePt t="30332" x="8331200" y="4641850"/>
          <p14:tracePt t="30346" x="8350250" y="4641850"/>
          <p14:tracePt t="30361" x="8362950" y="4641850"/>
          <p14:tracePt t="30378" x="8394700" y="4641850"/>
          <p14:tracePt t="30395" x="8432800" y="4641850"/>
          <p14:tracePt t="30411" x="8451850" y="4654550"/>
          <p14:tracePt t="30428" x="8496300" y="4686300"/>
          <p14:tracePt t="30432" x="8509000" y="4699000"/>
          <p14:tracePt t="30445" x="8521700" y="4705350"/>
          <p14:tracePt t="30461" x="8591550" y="4762500"/>
          <p14:tracePt t="30478" x="8629650" y="4775200"/>
          <p14:tracePt t="30495" x="8661400" y="4806950"/>
          <p14:tracePt t="30511" x="8693150" y="4838700"/>
          <p14:tracePt t="30528" x="8724900" y="4864100"/>
          <p14:tracePt t="30545" x="8756650" y="4889500"/>
          <p14:tracePt t="30561" x="8788400" y="4914900"/>
          <p14:tracePt t="30578" x="8851900" y="4946650"/>
          <p14:tracePt t="30595" x="8890000" y="4984750"/>
          <p14:tracePt t="30600" x="8896350" y="4984750"/>
          <p14:tracePt t="30611" x="8928100" y="4991100"/>
          <p14:tracePt t="30628" x="8978900" y="5010150"/>
          <p14:tracePt t="30644" x="9023350" y="5029200"/>
          <p14:tracePt t="30661" x="9137650" y="5054600"/>
          <p14:tracePt t="30665" x="9182100" y="5060950"/>
          <p14:tracePt t="30678" x="9239250" y="5080000"/>
          <p14:tracePt t="30694" x="9277350" y="5086350"/>
          <p14:tracePt t="30698" x="9290050" y="5086350"/>
          <p14:tracePt t="30711" x="9296400" y="5086350"/>
          <p14:tracePt t="30728" x="9309100" y="5086350"/>
          <p14:tracePt t="30745" x="9315450" y="5086350"/>
          <p14:tracePt t="30761" x="9328150" y="5086350"/>
          <p14:tracePt t="30778" x="9347200" y="5067300"/>
          <p14:tracePt t="30795" x="9398000" y="5054600"/>
          <p14:tracePt t="30799" x="9404350" y="5048250"/>
          <p14:tracePt t="30811" x="9417050" y="5035550"/>
          <p14:tracePt t="30828" x="9429750" y="5016500"/>
          <p14:tracePt t="30844" x="9455150" y="4997450"/>
          <p14:tracePt t="30861" x="9467850" y="4978400"/>
          <p14:tracePt t="30865" x="9474200" y="4965700"/>
          <p14:tracePt t="30878" x="9480550" y="4965700"/>
          <p14:tracePt t="30894" x="9480550" y="4946650"/>
          <p14:tracePt t="30911" x="9505950" y="4927600"/>
          <p14:tracePt t="30928" x="9512300" y="4927600"/>
          <p14:tracePt t="30931" x="9531350" y="4921250"/>
          <p14:tracePt t="30944" x="9544050" y="4914900"/>
          <p14:tracePt t="30961" x="9582150" y="4908550"/>
          <p14:tracePt t="30978" x="9607550" y="4908550"/>
          <p14:tracePt t="30995" x="9671050" y="4908550"/>
          <p14:tracePt t="31014" x="9728200" y="4908550"/>
          <p14:tracePt t="31028" x="9779000" y="4908550"/>
          <p14:tracePt t="31048" x="9804400" y="4908550"/>
          <p14:tracePt t="31062" x="9829800" y="4908550"/>
          <p14:tracePt t="31079" x="9855200" y="4908550"/>
          <p14:tracePt t="31094" x="9874250" y="4908550"/>
          <p14:tracePt t="31111" x="9899650" y="4908550"/>
          <p14:tracePt t="31128" x="9918700" y="4908550"/>
          <p14:tracePt t="31145" x="9975850" y="4908550"/>
          <p14:tracePt t="31148" x="9994900" y="4914900"/>
          <p14:tracePt t="31162" x="10045700" y="4914900"/>
          <p14:tracePt t="31178" x="10077450" y="4921250"/>
          <p14:tracePt t="31194" x="10128250" y="4927600"/>
          <p14:tracePt t="31211" x="10179050" y="4927600"/>
          <p14:tracePt t="31228" x="10223500" y="4927600"/>
          <p14:tracePt t="31245" x="10261600" y="4927600"/>
          <p14:tracePt t="31261" x="10306050" y="4927600"/>
          <p14:tracePt t="31278" x="10363200" y="4927600"/>
          <p14:tracePt t="31294" x="10407650" y="4914900"/>
          <p14:tracePt t="31311" x="10439400" y="4908550"/>
          <p14:tracePt t="31328" x="10477500" y="4902200"/>
          <p14:tracePt t="31345" x="10502900" y="4883150"/>
          <p14:tracePt t="31362" x="10610850" y="4864100"/>
          <p14:tracePt t="31378" x="10655300" y="4857750"/>
          <p14:tracePt t="31394" x="10712450" y="4845050"/>
          <p14:tracePt t="31411" x="10725150" y="4845050"/>
          <p14:tracePt t="31414" x="10744200" y="4845050"/>
          <p14:tracePt t="31428" x="10756900" y="4845050"/>
          <p14:tracePt t="31444" x="10782300" y="4845050"/>
          <p14:tracePt t="31449" x="10795000" y="4845050"/>
          <p14:tracePt t="31461" x="10801350" y="4845050"/>
          <p14:tracePt t="31478" x="10807700" y="4845050"/>
          <p14:tracePt t="31481" x="10814050" y="4845050"/>
          <p14:tracePt t="31495" x="10820400" y="4845050"/>
          <p14:tracePt t="31511" x="10858500" y="4857750"/>
          <p14:tracePt t="31527" x="10890250" y="4857750"/>
          <p14:tracePt t="31544" x="10934700" y="4857750"/>
          <p14:tracePt t="31548" x="10960100" y="4857750"/>
          <p14:tracePt t="31549" x="10985500" y="4857750"/>
          <p14:tracePt t="31562" x="11004550" y="4857750"/>
          <p14:tracePt t="31578" x="11036300" y="4857750"/>
          <p14:tracePt t="31594" x="11068050" y="4857750"/>
          <p14:tracePt t="31613" x="11080750" y="4857750"/>
          <p14:tracePt t="31627" x="11093450" y="4845050"/>
          <p14:tracePt t="31645" x="11106150" y="4838700"/>
          <p14:tracePt t="31648" x="11112500" y="4838700"/>
          <p14:tracePt t="31661" x="11118850" y="4826000"/>
          <p14:tracePt t="31678" x="11137900" y="4819650"/>
          <p14:tracePt t="31682" x="11150600" y="4819650"/>
          <p14:tracePt t="31695" x="11156950" y="4819650"/>
          <p14:tracePt t="31711" x="11201400" y="4813300"/>
          <p14:tracePt t="31727" x="11214100" y="4813300"/>
          <p14:tracePt t="31744" x="11258550" y="4813300"/>
          <p14:tracePt t="31763" x="11290300" y="4806950"/>
          <p14:tracePt t="31778" x="11322050" y="4806950"/>
          <p14:tracePt t="31794" x="11360150" y="4806950"/>
          <p14:tracePt t="31811" x="11379200" y="4806950"/>
          <p14:tracePt t="31845" x="11391900" y="4806950"/>
          <p14:tracePt t="31863" x="11398250" y="4806950"/>
          <p14:tracePt t="31878" x="11423650" y="4806950"/>
          <p14:tracePt t="31894" x="11442700" y="4806950"/>
          <p14:tracePt t="31911" x="11474450" y="4806950"/>
          <p14:tracePt t="31914" x="11487150" y="4806950"/>
          <p14:tracePt t="31929" x="11499850" y="4806950"/>
          <p14:tracePt t="31932" x="11512550" y="4806950"/>
          <p14:tracePt t="31945" x="11525250" y="4806950"/>
          <p14:tracePt t="31963" x="11544300" y="4806950"/>
          <p14:tracePt t="33146" x="0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16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862" y="736472"/>
            <a:ext cx="2608580" cy="15984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Anatomy of Ear – Middle Ear 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3442252" y="736472"/>
            <a:ext cx="7926705" cy="35907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lang="en-US" sz="2000" b="1" spc="-5" dirty="0" smtClean="0">
                <a:solidFill>
                  <a:srgbClr val="003884"/>
                </a:solidFill>
                <a:latin typeface="Arial"/>
                <a:cs typeface="Arial"/>
              </a:rPr>
              <a:t>The Middle ear – Acoustic Reflex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42252" y="1317531"/>
            <a:ext cx="8382000" cy="4529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 muscles automatically contract in response to sound levels greater than 75 dB SPL</a:t>
            </a:r>
          </a:p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Contraction stiffens the </a:t>
            </a:r>
            <a:r>
              <a:rPr lang="en-US" sz="20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ossicular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chain and thus impedance increases.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US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Reduction in efficiency with which vibrations are transmitted from ear drum to inner ear </a:t>
            </a:r>
          </a:p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33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4"/>
    </mc:Choice>
    <mc:Fallback xmlns="">
      <p:transition spd="slow" advTm="3504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3265" x="2794000" y="4635500"/>
          <p14:tracePt t="23380" x="2806700" y="4635500"/>
          <p14:tracePt t="23397" x="2832100" y="4635500"/>
          <p14:tracePt t="23413" x="2863850" y="4635500"/>
          <p14:tracePt t="23430" x="2901950" y="4635500"/>
          <p14:tracePt t="23447" x="2940050" y="4635500"/>
          <p14:tracePt t="23450" x="2952750" y="4635500"/>
          <p14:tracePt t="23463" x="2959100" y="4635500"/>
          <p14:tracePt t="23480" x="2984500" y="4629150"/>
          <p14:tracePt t="23497" x="3003550" y="4629150"/>
          <p14:tracePt t="23514" x="3028950" y="4616450"/>
          <p14:tracePt t="23530" x="3041650" y="4610100"/>
          <p14:tracePt t="23548" x="3060700" y="4610100"/>
          <p14:tracePt t="23551" x="3079750" y="4610100"/>
          <p14:tracePt t="23565" x="3086100" y="4610100"/>
          <p14:tracePt t="23581" x="3111500" y="4610100"/>
          <p14:tracePt t="23597" x="3124200" y="4610100"/>
          <p14:tracePt t="23614" x="3155950" y="4610100"/>
          <p14:tracePt t="23630" x="3175000" y="4610100"/>
          <p14:tracePt t="23647" x="3213100" y="4603750"/>
          <p14:tracePt t="23650" x="3225800" y="4591050"/>
          <p14:tracePt t="23680" x="3251200" y="4591050"/>
          <p14:tracePt t="23697" x="3263900" y="4591050"/>
          <p14:tracePt t="23713" x="3270250" y="4591050"/>
          <p14:tracePt t="23730" x="3289300" y="4591050"/>
          <p14:tracePt t="23747" x="3302000" y="4591050"/>
          <p14:tracePt t="23763" x="3327400" y="4591050"/>
          <p14:tracePt t="23781" x="3346450" y="4591050"/>
          <p14:tracePt t="23784" x="3359150" y="4591050"/>
          <p14:tracePt t="23797" x="3378200" y="4591050"/>
          <p14:tracePt t="23813" x="3390900" y="4591050"/>
          <p14:tracePt t="23830" x="3409950" y="4591050"/>
          <p14:tracePt t="23847" x="3441700" y="4591050"/>
          <p14:tracePt t="23863" x="3460750" y="4591050"/>
          <p14:tracePt t="23880" x="3530600" y="4591050"/>
          <p14:tracePt t="23897" x="3562350" y="4591050"/>
          <p14:tracePt t="23913" x="3587750" y="4591050"/>
          <p14:tracePt t="23930" x="3619500" y="4591050"/>
          <p14:tracePt t="23947" x="3644900" y="4591050"/>
          <p14:tracePt t="23951" x="3651250" y="4591050"/>
          <p14:tracePt t="23963" x="3670300" y="4591050"/>
          <p14:tracePt t="23980" x="3708400" y="4597400"/>
          <p14:tracePt t="23997" x="3733800" y="4597400"/>
          <p14:tracePt t="24013" x="3765550" y="4597400"/>
          <p14:tracePt t="24017" x="3784600" y="4597400"/>
          <p14:tracePt t="24031" x="3816350" y="4597400"/>
          <p14:tracePt t="24047" x="3841750" y="4597400"/>
          <p14:tracePt t="24063" x="3898900" y="4597400"/>
          <p14:tracePt t="24081" x="3943350" y="4597400"/>
          <p14:tracePt t="24097" x="3968750" y="4597400"/>
          <p14:tracePt t="24113" x="4019550" y="4597400"/>
          <p14:tracePt t="24132" x="4051300" y="4610100"/>
          <p14:tracePt t="24135" x="4127500" y="4616450"/>
          <p14:tracePt t="24147" x="4159250" y="4622800"/>
          <p14:tracePt t="24167" x="4254500" y="4622800"/>
          <p14:tracePt t="24180" x="4368800" y="4622800"/>
          <p14:tracePt t="24198" x="4406900" y="4629150"/>
          <p14:tracePt t="24201" x="4464050" y="4629150"/>
          <p14:tracePt t="24213" x="4495800" y="4629150"/>
          <p14:tracePt t="24231" x="4546600" y="4635500"/>
          <p14:tracePt t="24247" x="4584700" y="4635500"/>
          <p14:tracePt t="24263" x="4635500" y="4635500"/>
          <p14:tracePt t="24267" x="4660900" y="4635500"/>
          <p14:tracePt t="24282" x="4724400" y="4635500"/>
          <p14:tracePt t="24297" x="4781550" y="4641850"/>
          <p14:tracePt t="24314" x="4813300" y="4641850"/>
          <p14:tracePt t="24330" x="4838700" y="4641850"/>
          <p14:tracePt t="24333" x="4857750" y="4641850"/>
          <p14:tracePt t="24347" x="4876800" y="4641850"/>
          <p14:tracePt t="24363" x="4902200" y="4641850"/>
          <p14:tracePt t="24380" x="4921250" y="4641850"/>
          <p14:tracePt t="24397" x="4940300" y="4641850"/>
          <p14:tracePt t="24413" x="4991100" y="4648200"/>
          <p14:tracePt t="24430" x="5029200" y="4648200"/>
          <p14:tracePt t="24433" x="5035550" y="4648200"/>
          <p14:tracePt t="24446" x="5086350" y="4648200"/>
          <p14:tracePt t="24463" x="5130800" y="4648200"/>
          <p14:tracePt t="24480" x="5168900" y="4648200"/>
          <p14:tracePt t="24497" x="5232400" y="4648200"/>
          <p14:tracePt t="24501" x="5264150" y="4648200"/>
          <p14:tracePt t="24513" x="5289550" y="4648200"/>
          <p14:tracePt t="24530" x="5334000" y="4648200"/>
          <p14:tracePt t="24533" x="5346700" y="4648200"/>
          <p14:tracePt t="24547" x="5365750" y="4648200"/>
          <p14:tracePt t="24564" x="5403850" y="4648200"/>
          <p14:tracePt t="24567" x="5448300" y="4641850"/>
          <p14:tracePt t="24580" x="5505450" y="4635500"/>
          <p14:tracePt t="24597" x="5549900" y="4635500"/>
          <p14:tracePt t="24613" x="5588000" y="4635500"/>
          <p14:tracePt t="24630" x="5676900" y="4635500"/>
          <p14:tracePt t="24634" x="5683250" y="4635500"/>
          <p14:tracePt t="24647" x="5734050" y="4635500"/>
          <p14:tracePt t="24664" x="5778500" y="4635500"/>
          <p14:tracePt t="24680" x="5816600" y="4635500"/>
          <p14:tracePt t="24697" x="5880100" y="4629150"/>
          <p14:tracePt t="24701" x="5911850" y="4616450"/>
          <p14:tracePt t="24713" x="5918200" y="4616450"/>
          <p14:tracePt t="24730" x="5956300" y="4616450"/>
          <p14:tracePt t="24747" x="5969000" y="4610100"/>
          <p14:tracePt t="24764" x="5981700" y="4610100"/>
          <p14:tracePt t="24767" x="5988050" y="4610100"/>
          <p14:tracePt t="24780" x="5994400" y="4610100"/>
          <p14:tracePt t="24797" x="6007100" y="4610100"/>
          <p14:tracePt t="24813" x="6019800" y="4610100"/>
          <p14:tracePt t="24830" x="6051550" y="4603750"/>
          <p14:tracePt t="24863" x="6089650" y="4603750"/>
          <p14:tracePt t="24880" x="6108700" y="4603750"/>
          <p14:tracePt t="24897" x="6134100" y="4597400"/>
          <p14:tracePt t="24913" x="6159500" y="4597400"/>
          <p14:tracePt t="24930" x="6178550" y="4597400"/>
          <p14:tracePt t="24947" x="6210300" y="4597400"/>
          <p14:tracePt t="24963" x="6248400" y="4597400"/>
          <p14:tracePt t="24967" x="6261100" y="4597400"/>
          <p14:tracePt t="24980" x="6280150" y="4597400"/>
          <p14:tracePt t="24997" x="6324600" y="4597400"/>
          <p14:tracePt t="25013" x="6350000" y="4597400"/>
          <p14:tracePt t="25030" x="6369050" y="4597400"/>
          <p14:tracePt t="25050" x="6388100" y="4597400"/>
          <p14:tracePt t="25096" x="6394450" y="4597400"/>
          <p14:tracePt t="25114" x="6407150" y="4597400"/>
          <p14:tracePt t="25129" x="6413500" y="4597400"/>
          <p14:tracePt t="25146" x="6419850" y="4597400"/>
          <p14:tracePt t="25163" x="6432550" y="4597400"/>
          <p14:tracePt t="25180" x="6438900" y="4597400"/>
          <p14:tracePt t="25196" x="6451600" y="4591050"/>
          <p14:tracePt t="25213" x="6464300" y="4591050"/>
          <p14:tracePt t="25232" x="6477000" y="4591050"/>
          <p14:tracePt t="25246" x="6483350" y="4591050"/>
          <p14:tracePt t="25263" x="6508750" y="4591050"/>
          <p14:tracePt t="25280" x="6534150" y="4591050"/>
          <p14:tracePt t="25296" x="6540500" y="4591050"/>
          <p14:tracePt t="25315" x="6546850" y="4591050"/>
          <p14:tracePt t="27048" x="0" y="0"/>
        </p14:tracePtLst>
        <p14:tracePtLst>
          <p14:tracePt t="30131" x="8083550" y="4927600"/>
          <p14:tracePt t="30161" x="8089900" y="4927600"/>
          <p14:tracePt t="30178" x="8172450" y="4826000"/>
          <p14:tracePt t="30196" x="8204200" y="4781550"/>
          <p14:tracePt t="30211" x="8235950" y="4737100"/>
          <p14:tracePt t="30228" x="8248650" y="4705350"/>
          <p14:tracePt t="30231" x="8255000" y="4705350"/>
          <p14:tracePt t="30245" x="8274050" y="4667250"/>
          <p14:tracePt t="30278" x="8280400" y="4660900"/>
          <p14:tracePt t="30295" x="8286750" y="4648200"/>
          <p14:tracePt t="30311" x="8305800" y="4648200"/>
          <p14:tracePt t="30328" x="8312150" y="4641850"/>
          <p14:tracePt t="30332" x="8331200" y="4641850"/>
          <p14:tracePt t="30346" x="8350250" y="4641850"/>
          <p14:tracePt t="30361" x="8362950" y="4641850"/>
          <p14:tracePt t="30378" x="8394700" y="4641850"/>
          <p14:tracePt t="30395" x="8432800" y="4641850"/>
          <p14:tracePt t="30411" x="8451850" y="4654550"/>
          <p14:tracePt t="30428" x="8496300" y="4686300"/>
          <p14:tracePt t="30432" x="8509000" y="4699000"/>
          <p14:tracePt t="30445" x="8521700" y="4705350"/>
          <p14:tracePt t="30461" x="8591550" y="4762500"/>
          <p14:tracePt t="30478" x="8629650" y="4775200"/>
          <p14:tracePt t="30495" x="8661400" y="4806950"/>
          <p14:tracePt t="30511" x="8693150" y="4838700"/>
          <p14:tracePt t="30528" x="8724900" y="4864100"/>
          <p14:tracePt t="30545" x="8756650" y="4889500"/>
          <p14:tracePt t="30561" x="8788400" y="4914900"/>
          <p14:tracePt t="30578" x="8851900" y="4946650"/>
          <p14:tracePt t="30595" x="8890000" y="4984750"/>
          <p14:tracePt t="30600" x="8896350" y="4984750"/>
          <p14:tracePt t="30611" x="8928100" y="4991100"/>
          <p14:tracePt t="30628" x="8978900" y="5010150"/>
          <p14:tracePt t="30644" x="9023350" y="5029200"/>
          <p14:tracePt t="30661" x="9137650" y="5054600"/>
          <p14:tracePt t="30665" x="9182100" y="5060950"/>
          <p14:tracePt t="30678" x="9239250" y="5080000"/>
          <p14:tracePt t="30694" x="9277350" y="5086350"/>
          <p14:tracePt t="30698" x="9290050" y="5086350"/>
          <p14:tracePt t="30711" x="9296400" y="5086350"/>
          <p14:tracePt t="30728" x="9309100" y="5086350"/>
          <p14:tracePt t="30745" x="9315450" y="5086350"/>
          <p14:tracePt t="30761" x="9328150" y="5086350"/>
          <p14:tracePt t="30778" x="9347200" y="5067300"/>
          <p14:tracePt t="30795" x="9398000" y="5054600"/>
          <p14:tracePt t="30799" x="9404350" y="5048250"/>
          <p14:tracePt t="30811" x="9417050" y="5035550"/>
          <p14:tracePt t="30828" x="9429750" y="5016500"/>
          <p14:tracePt t="30844" x="9455150" y="4997450"/>
          <p14:tracePt t="30861" x="9467850" y="4978400"/>
          <p14:tracePt t="30865" x="9474200" y="4965700"/>
          <p14:tracePt t="30878" x="9480550" y="4965700"/>
          <p14:tracePt t="30894" x="9480550" y="4946650"/>
          <p14:tracePt t="30911" x="9505950" y="4927600"/>
          <p14:tracePt t="30928" x="9512300" y="4927600"/>
          <p14:tracePt t="30931" x="9531350" y="4921250"/>
          <p14:tracePt t="30944" x="9544050" y="4914900"/>
          <p14:tracePt t="30961" x="9582150" y="4908550"/>
          <p14:tracePt t="30978" x="9607550" y="4908550"/>
          <p14:tracePt t="30995" x="9671050" y="4908550"/>
          <p14:tracePt t="31014" x="9728200" y="4908550"/>
          <p14:tracePt t="31028" x="9779000" y="4908550"/>
          <p14:tracePt t="31048" x="9804400" y="4908550"/>
          <p14:tracePt t="31062" x="9829800" y="4908550"/>
          <p14:tracePt t="31079" x="9855200" y="4908550"/>
          <p14:tracePt t="31094" x="9874250" y="4908550"/>
          <p14:tracePt t="31111" x="9899650" y="4908550"/>
          <p14:tracePt t="31128" x="9918700" y="4908550"/>
          <p14:tracePt t="31145" x="9975850" y="4908550"/>
          <p14:tracePt t="31148" x="9994900" y="4914900"/>
          <p14:tracePt t="31162" x="10045700" y="4914900"/>
          <p14:tracePt t="31178" x="10077450" y="4921250"/>
          <p14:tracePt t="31194" x="10128250" y="4927600"/>
          <p14:tracePt t="31211" x="10179050" y="4927600"/>
          <p14:tracePt t="31228" x="10223500" y="4927600"/>
          <p14:tracePt t="31245" x="10261600" y="4927600"/>
          <p14:tracePt t="31261" x="10306050" y="4927600"/>
          <p14:tracePt t="31278" x="10363200" y="4927600"/>
          <p14:tracePt t="31294" x="10407650" y="4914900"/>
          <p14:tracePt t="31311" x="10439400" y="4908550"/>
          <p14:tracePt t="31328" x="10477500" y="4902200"/>
          <p14:tracePt t="31345" x="10502900" y="4883150"/>
          <p14:tracePt t="31362" x="10610850" y="4864100"/>
          <p14:tracePt t="31378" x="10655300" y="4857750"/>
          <p14:tracePt t="31394" x="10712450" y="4845050"/>
          <p14:tracePt t="31411" x="10725150" y="4845050"/>
          <p14:tracePt t="31414" x="10744200" y="4845050"/>
          <p14:tracePt t="31428" x="10756900" y="4845050"/>
          <p14:tracePt t="31444" x="10782300" y="4845050"/>
          <p14:tracePt t="31449" x="10795000" y="4845050"/>
          <p14:tracePt t="31461" x="10801350" y="4845050"/>
          <p14:tracePt t="31478" x="10807700" y="4845050"/>
          <p14:tracePt t="31481" x="10814050" y="4845050"/>
          <p14:tracePt t="31495" x="10820400" y="4845050"/>
          <p14:tracePt t="31511" x="10858500" y="4857750"/>
          <p14:tracePt t="31527" x="10890250" y="4857750"/>
          <p14:tracePt t="31544" x="10934700" y="4857750"/>
          <p14:tracePt t="31548" x="10960100" y="4857750"/>
          <p14:tracePt t="31549" x="10985500" y="4857750"/>
          <p14:tracePt t="31562" x="11004550" y="4857750"/>
          <p14:tracePt t="31578" x="11036300" y="4857750"/>
          <p14:tracePt t="31594" x="11068050" y="4857750"/>
          <p14:tracePt t="31613" x="11080750" y="4857750"/>
          <p14:tracePt t="31627" x="11093450" y="4845050"/>
          <p14:tracePt t="31645" x="11106150" y="4838700"/>
          <p14:tracePt t="31648" x="11112500" y="4838700"/>
          <p14:tracePt t="31661" x="11118850" y="4826000"/>
          <p14:tracePt t="31678" x="11137900" y="4819650"/>
          <p14:tracePt t="31682" x="11150600" y="4819650"/>
          <p14:tracePt t="31695" x="11156950" y="4819650"/>
          <p14:tracePt t="31711" x="11201400" y="4813300"/>
          <p14:tracePt t="31727" x="11214100" y="4813300"/>
          <p14:tracePt t="31744" x="11258550" y="4813300"/>
          <p14:tracePt t="31763" x="11290300" y="4806950"/>
          <p14:tracePt t="31778" x="11322050" y="4806950"/>
          <p14:tracePt t="31794" x="11360150" y="4806950"/>
          <p14:tracePt t="31811" x="11379200" y="4806950"/>
          <p14:tracePt t="31845" x="11391900" y="4806950"/>
          <p14:tracePt t="31863" x="11398250" y="4806950"/>
          <p14:tracePt t="31878" x="11423650" y="4806950"/>
          <p14:tracePt t="31894" x="11442700" y="4806950"/>
          <p14:tracePt t="31911" x="11474450" y="4806950"/>
          <p14:tracePt t="31914" x="11487150" y="4806950"/>
          <p14:tracePt t="31929" x="11499850" y="4806950"/>
          <p14:tracePt t="31932" x="11512550" y="4806950"/>
          <p14:tracePt t="31945" x="11525250" y="4806950"/>
          <p14:tracePt t="31963" x="11544300" y="4806950"/>
          <p14:tracePt t="33146" x="0" y="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17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862" y="736472"/>
            <a:ext cx="2608580" cy="15984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Anatomy of Ear – Middle Ear 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3442252" y="736472"/>
            <a:ext cx="7926705" cy="35907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lang="en-US" sz="2000" b="1" spc="-5" dirty="0" smtClean="0">
                <a:solidFill>
                  <a:srgbClr val="003884"/>
                </a:solidFill>
                <a:latin typeface="Arial"/>
                <a:cs typeface="Arial"/>
              </a:rPr>
              <a:t>The Middle ear – Pressure equalization 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9" name="object 4"/>
          <p:cNvSpPr txBox="1"/>
          <p:nvPr/>
        </p:nvSpPr>
        <p:spPr>
          <a:xfrm>
            <a:off x="3429000" y="1295400"/>
            <a:ext cx="8383905" cy="346569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3884"/>
                </a:solidFill>
                <a:latin typeface="Arial"/>
                <a:cs typeface="Arial"/>
              </a:rPr>
              <a:t>Ear drum makes air tight seal between middle and outer parts of ear </a:t>
            </a:r>
            <a:r>
              <a:rPr lang="en-US" dirty="0" smtClean="0">
                <a:solidFill>
                  <a:srgbClr val="003884"/>
                </a:solidFill>
                <a:latin typeface="Arial"/>
                <a:cs typeface="Arial"/>
                <a:sym typeface="Wingdings" panose="05000000000000000000" pitchFamily="2" charset="2"/>
              </a:rPr>
              <a:t> pressure equalization</a:t>
            </a:r>
          </a:p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3884"/>
              </a:solidFill>
              <a:latin typeface="Arial"/>
              <a:cs typeface="Arial"/>
              <a:sym typeface="Wingdings" panose="05000000000000000000" pitchFamily="2" charset="2"/>
            </a:endParaRPr>
          </a:p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rgbClr val="003884"/>
              </a:solidFill>
              <a:latin typeface="Arial"/>
              <a:cs typeface="Arial"/>
              <a:sym typeface="Wingdings" panose="05000000000000000000" pitchFamily="2" charset="2"/>
            </a:endParaRPr>
          </a:p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3884"/>
                </a:solidFill>
                <a:latin typeface="Arial"/>
                <a:cs typeface="Arial"/>
                <a:sym typeface="Wingdings" panose="05000000000000000000" pitchFamily="2" charset="2"/>
              </a:rPr>
              <a:t>Eustachian Tube – Connects middle ear cavity to nasopharynx</a:t>
            </a:r>
          </a:p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rgbClr val="003884"/>
              </a:solidFill>
              <a:latin typeface="Arial"/>
              <a:cs typeface="Arial"/>
              <a:sym typeface="Wingdings" panose="05000000000000000000" pitchFamily="2" charset="2"/>
            </a:endParaRPr>
          </a:p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3884"/>
              </a:solidFill>
              <a:latin typeface="Arial"/>
              <a:cs typeface="Arial"/>
              <a:sym typeface="Wingdings" panose="05000000000000000000" pitchFamily="2" charset="2"/>
            </a:endParaRPr>
          </a:p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3884"/>
                </a:solidFill>
                <a:latin typeface="Arial"/>
                <a:cs typeface="Arial"/>
                <a:sym typeface="Wingdings" panose="05000000000000000000" pitchFamily="2" charset="2"/>
              </a:rPr>
              <a:t>Ears “pop” when Eustachian tube opens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US" dirty="0" smtClean="0">
              <a:solidFill>
                <a:srgbClr val="003884"/>
              </a:solidFill>
              <a:latin typeface="Arial"/>
              <a:cs typeface="Arial"/>
              <a:sym typeface="Wingdings" panose="05000000000000000000" pitchFamily="2" charset="2"/>
            </a:endParaRPr>
          </a:p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rgbClr val="003884"/>
              </a:solidFill>
              <a:latin typeface="Arial"/>
              <a:cs typeface="Arial"/>
              <a:sym typeface="Wingdings" panose="05000000000000000000" pitchFamily="2" charset="2"/>
            </a:endParaRPr>
          </a:p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3884"/>
                </a:solidFill>
                <a:latin typeface="Arial"/>
                <a:cs typeface="Arial"/>
                <a:sym typeface="Wingdings" panose="05000000000000000000" pitchFamily="2" charset="2"/>
              </a:rPr>
              <a:t>Change in air-pressure during landing and take off (change in altitude)</a:t>
            </a:r>
            <a:endParaRPr lang="en-US" dirty="0" smtClean="0">
              <a:solidFill>
                <a:srgbClr val="003884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660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4"/>
    </mc:Choice>
    <mc:Fallback xmlns="">
      <p:transition spd="slow" advTm="3504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3265" x="2794000" y="4635500"/>
          <p14:tracePt t="23380" x="2806700" y="4635500"/>
          <p14:tracePt t="23397" x="2832100" y="4635500"/>
          <p14:tracePt t="23413" x="2863850" y="4635500"/>
          <p14:tracePt t="23430" x="2901950" y="4635500"/>
          <p14:tracePt t="23447" x="2940050" y="4635500"/>
          <p14:tracePt t="23450" x="2952750" y="4635500"/>
          <p14:tracePt t="23463" x="2959100" y="4635500"/>
          <p14:tracePt t="23480" x="2984500" y="4629150"/>
          <p14:tracePt t="23497" x="3003550" y="4629150"/>
          <p14:tracePt t="23514" x="3028950" y="4616450"/>
          <p14:tracePt t="23530" x="3041650" y="4610100"/>
          <p14:tracePt t="23548" x="3060700" y="4610100"/>
          <p14:tracePt t="23551" x="3079750" y="4610100"/>
          <p14:tracePt t="23565" x="3086100" y="4610100"/>
          <p14:tracePt t="23581" x="3111500" y="4610100"/>
          <p14:tracePt t="23597" x="3124200" y="4610100"/>
          <p14:tracePt t="23614" x="3155950" y="4610100"/>
          <p14:tracePt t="23630" x="3175000" y="4610100"/>
          <p14:tracePt t="23647" x="3213100" y="4603750"/>
          <p14:tracePt t="23650" x="3225800" y="4591050"/>
          <p14:tracePt t="23680" x="3251200" y="4591050"/>
          <p14:tracePt t="23697" x="3263900" y="4591050"/>
          <p14:tracePt t="23713" x="3270250" y="4591050"/>
          <p14:tracePt t="23730" x="3289300" y="4591050"/>
          <p14:tracePt t="23747" x="3302000" y="4591050"/>
          <p14:tracePt t="23763" x="3327400" y="4591050"/>
          <p14:tracePt t="23781" x="3346450" y="4591050"/>
          <p14:tracePt t="23784" x="3359150" y="4591050"/>
          <p14:tracePt t="23797" x="3378200" y="4591050"/>
          <p14:tracePt t="23813" x="3390900" y="4591050"/>
          <p14:tracePt t="23830" x="3409950" y="4591050"/>
          <p14:tracePt t="23847" x="3441700" y="4591050"/>
          <p14:tracePt t="23863" x="3460750" y="4591050"/>
          <p14:tracePt t="23880" x="3530600" y="4591050"/>
          <p14:tracePt t="23897" x="3562350" y="4591050"/>
          <p14:tracePt t="23913" x="3587750" y="4591050"/>
          <p14:tracePt t="23930" x="3619500" y="4591050"/>
          <p14:tracePt t="23947" x="3644900" y="4591050"/>
          <p14:tracePt t="23951" x="3651250" y="4591050"/>
          <p14:tracePt t="23963" x="3670300" y="4591050"/>
          <p14:tracePt t="23980" x="3708400" y="4597400"/>
          <p14:tracePt t="23997" x="3733800" y="4597400"/>
          <p14:tracePt t="24013" x="3765550" y="4597400"/>
          <p14:tracePt t="24017" x="3784600" y="4597400"/>
          <p14:tracePt t="24031" x="3816350" y="4597400"/>
          <p14:tracePt t="24047" x="3841750" y="4597400"/>
          <p14:tracePt t="24063" x="3898900" y="4597400"/>
          <p14:tracePt t="24081" x="3943350" y="4597400"/>
          <p14:tracePt t="24097" x="3968750" y="4597400"/>
          <p14:tracePt t="24113" x="4019550" y="4597400"/>
          <p14:tracePt t="24132" x="4051300" y="4610100"/>
          <p14:tracePt t="24135" x="4127500" y="4616450"/>
          <p14:tracePt t="24147" x="4159250" y="4622800"/>
          <p14:tracePt t="24167" x="4254500" y="4622800"/>
          <p14:tracePt t="24180" x="4368800" y="4622800"/>
          <p14:tracePt t="24198" x="4406900" y="4629150"/>
          <p14:tracePt t="24201" x="4464050" y="4629150"/>
          <p14:tracePt t="24213" x="4495800" y="4629150"/>
          <p14:tracePt t="24231" x="4546600" y="4635500"/>
          <p14:tracePt t="24247" x="4584700" y="4635500"/>
          <p14:tracePt t="24263" x="4635500" y="4635500"/>
          <p14:tracePt t="24267" x="4660900" y="4635500"/>
          <p14:tracePt t="24282" x="4724400" y="4635500"/>
          <p14:tracePt t="24297" x="4781550" y="4641850"/>
          <p14:tracePt t="24314" x="4813300" y="4641850"/>
          <p14:tracePt t="24330" x="4838700" y="4641850"/>
          <p14:tracePt t="24333" x="4857750" y="4641850"/>
          <p14:tracePt t="24347" x="4876800" y="4641850"/>
          <p14:tracePt t="24363" x="4902200" y="4641850"/>
          <p14:tracePt t="24380" x="4921250" y="4641850"/>
          <p14:tracePt t="24397" x="4940300" y="4641850"/>
          <p14:tracePt t="24413" x="4991100" y="4648200"/>
          <p14:tracePt t="24430" x="5029200" y="4648200"/>
          <p14:tracePt t="24433" x="5035550" y="4648200"/>
          <p14:tracePt t="24446" x="5086350" y="4648200"/>
          <p14:tracePt t="24463" x="5130800" y="4648200"/>
          <p14:tracePt t="24480" x="5168900" y="4648200"/>
          <p14:tracePt t="24497" x="5232400" y="4648200"/>
          <p14:tracePt t="24501" x="5264150" y="4648200"/>
          <p14:tracePt t="24513" x="5289550" y="4648200"/>
          <p14:tracePt t="24530" x="5334000" y="4648200"/>
          <p14:tracePt t="24533" x="5346700" y="4648200"/>
          <p14:tracePt t="24547" x="5365750" y="4648200"/>
          <p14:tracePt t="24564" x="5403850" y="4648200"/>
          <p14:tracePt t="24567" x="5448300" y="4641850"/>
          <p14:tracePt t="24580" x="5505450" y="4635500"/>
          <p14:tracePt t="24597" x="5549900" y="4635500"/>
          <p14:tracePt t="24613" x="5588000" y="4635500"/>
          <p14:tracePt t="24630" x="5676900" y="4635500"/>
          <p14:tracePt t="24634" x="5683250" y="4635500"/>
          <p14:tracePt t="24647" x="5734050" y="4635500"/>
          <p14:tracePt t="24664" x="5778500" y="4635500"/>
          <p14:tracePt t="24680" x="5816600" y="4635500"/>
          <p14:tracePt t="24697" x="5880100" y="4629150"/>
          <p14:tracePt t="24701" x="5911850" y="4616450"/>
          <p14:tracePt t="24713" x="5918200" y="4616450"/>
          <p14:tracePt t="24730" x="5956300" y="4616450"/>
          <p14:tracePt t="24747" x="5969000" y="4610100"/>
          <p14:tracePt t="24764" x="5981700" y="4610100"/>
          <p14:tracePt t="24767" x="5988050" y="4610100"/>
          <p14:tracePt t="24780" x="5994400" y="4610100"/>
          <p14:tracePt t="24797" x="6007100" y="4610100"/>
          <p14:tracePt t="24813" x="6019800" y="4610100"/>
          <p14:tracePt t="24830" x="6051550" y="4603750"/>
          <p14:tracePt t="24863" x="6089650" y="4603750"/>
          <p14:tracePt t="24880" x="6108700" y="4603750"/>
          <p14:tracePt t="24897" x="6134100" y="4597400"/>
          <p14:tracePt t="24913" x="6159500" y="4597400"/>
          <p14:tracePt t="24930" x="6178550" y="4597400"/>
          <p14:tracePt t="24947" x="6210300" y="4597400"/>
          <p14:tracePt t="24963" x="6248400" y="4597400"/>
          <p14:tracePt t="24967" x="6261100" y="4597400"/>
          <p14:tracePt t="24980" x="6280150" y="4597400"/>
          <p14:tracePt t="24997" x="6324600" y="4597400"/>
          <p14:tracePt t="25013" x="6350000" y="4597400"/>
          <p14:tracePt t="25030" x="6369050" y="4597400"/>
          <p14:tracePt t="25050" x="6388100" y="4597400"/>
          <p14:tracePt t="25096" x="6394450" y="4597400"/>
          <p14:tracePt t="25114" x="6407150" y="4597400"/>
          <p14:tracePt t="25129" x="6413500" y="4597400"/>
          <p14:tracePt t="25146" x="6419850" y="4597400"/>
          <p14:tracePt t="25163" x="6432550" y="4597400"/>
          <p14:tracePt t="25180" x="6438900" y="4597400"/>
          <p14:tracePt t="25196" x="6451600" y="4591050"/>
          <p14:tracePt t="25213" x="6464300" y="4591050"/>
          <p14:tracePt t="25232" x="6477000" y="4591050"/>
          <p14:tracePt t="25246" x="6483350" y="4591050"/>
          <p14:tracePt t="25263" x="6508750" y="4591050"/>
          <p14:tracePt t="25280" x="6534150" y="4591050"/>
          <p14:tracePt t="25296" x="6540500" y="4591050"/>
          <p14:tracePt t="25315" x="6546850" y="4591050"/>
          <p14:tracePt t="27048" x="0" y="0"/>
        </p14:tracePtLst>
        <p14:tracePtLst>
          <p14:tracePt t="30131" x="8083550" y="4927600"/>
          <p14:tracePt t="30161" x="8089900" y="4927600"/>
          <p14:tracePt t="30178" x="8172450" y="4826000"/>
          <p14:tracePt t="30196" x="8204200" y="4781550"/>
          <p14:tracePt t="30211" x="8235950" y="4737100"/>
          <p14:tracePt t="30228" x="8248650" y="4705350"/>
          <p14:tracePt t="30231" x="8255000" y="4705350"/>
          <p14:tracePt t="30245" x="8274050" y="4667250"/>
          <p14:tracePt t="30278" x="8280400" y="4660900"/>
          <p14:tracePt t="30295" x="8286750" y="4648200"/>
          <p14:tracePt t="30311" x="8305800" y="4648200"/>
          <p14:tracePt t="30328" x="8312150" y="4641850"/>
          <p14:tracePt t="30332" x="8331200" y="4641850"/>
          <p14:tracePt t="30346" x="8350250" y="4641850"/>
          <p14:tracePt t="30361" x="8362950" y="4641850"/>
          <p14:tracePt t="30378" x="8394700" y="4641850"/>
          <p14:tracePt t="30395" x="8432800" y="4641850"/>
          <p14:tracePt t="30411" x="8451850" y="4654550"/>
          <p14:tracePt t="30428" x="8496300" y="4686300"/>
          <p14:tracePt t="30432" x="8509000" y="4699000"/>
          <p14:tracePt t="30445" x="8521700" y="4705350"/>
          <p14:tracePt t="30461" x="8591550" y="4762500"/>
          <p14:tracePt t="30478" x="8629650" y="4775200"/>
          <p14:tracePt t="30495" x="8661400" y="4806950"/>
          <p14:tracePt t="30511" x="8693150" y="4838700"/>
          <p14:tracePt t="30528" x="8724900" y="4864100"/>
          <p14:tracePt t="30545" x="8756650" y="4889500"/>
          <p14:tracePt t="30561" x="8788400" y="4914900"/>
          <p14:tracePt t="30578" x="8851900" y="4946650"/>
          <p14:tracePt t="30595" x="8890000" y="4984750"/>
          <p14:tracePt t="30600" x="8896350" y="4984750"/>
          <p14:tracePt t="30611" x="8928100" y="4991100"/>
          <p14:tracePt t="30628" x="8978900" y="5010150"/>
          <p14:tracePt t="30644" x="9023350" y="5029200"/>
          <p14:tracePt t="30661" x="9137650" y="5054600"/>
          <p14:tracePt t="30665" x="9182100" y="5060950"/>
          <p14:tracePt t="30678" x="9239250" y="5080000"/>
          <p14:tracePt t="30694" x="9277350" y="5086350"/>
          <p14:tracePt t="30698" x="9290050" y="5086350"/>
          <p14:tracePt t="30711" x="9296400" y="5086350"/>
          <p14:tracePt t="30728" x="9309100" y="5086350"/>
          <p14:tracePt t="30745" x="9315450" y="5086350"/>
          <p14:tracePt t="30761" x="9328150" y="5086350"/>
          <p14:tracePt t="30778" x="9347200" y="5067300"/>
          <p14:tracePt t="30795" x="9398000" y="5054600"/>
          <p14:tracePt t="30799" x="9404350" y="5048250"/>
          <p14:tracePt t="30811" x="9417050" y="5035550"/>
          <p14:tracePt t="30828" x="9429750" y="5016500"/>
          <p14:tracePt t="30844" x="9455150" y="4997450"/>
          <p14:tracePt t="30861" x="9467850" y="4978400"/>
          <p14:tracePt t="30865" x="9474200" y="4965700"/>
          <p14:tracePt t="30878" x="9480550" y="4965700"/>
          <p14:tracePt t="30894" x="9480550" y="4946650"/>
          <p14:tracePt t="30911" x="9505950" y="4927600"/>
          <p14:tracePt t="30928" x="9512300" y="4927600"/>
          <p14:tracePt t="30931" x="9531350" y="4921250"/>
          <p14:tracePt t="30944" x="9544050" y="4914900"/>
          <p14:tracePt t="30961" x="9582150" y="4908550"/>
          <p14:tracePt t="30978" x="9607550" y="4908550"/>
          <p14:tracePt t="30995" x="9671050" y="4908550"/>
          <p14:tracePt t="31014" x="9728200" y="4908550"/>
          <p14:tracePt t="31028" x="9779000" y="4908550"/>
          <p14:tracePt t="31048" x="9804400" y="4908550"/>
          <p14:tracePt t="31062" x="9829800" y="4908550"/>
          <p14:tracePt t="31079" x="9855200" y="4908550"/>
          <p14:tracePt t="31094" x="9874250" y="4908550"/>
          <p14:tracePt t="31111" x="9899650" y="4908550"/>
          <p14:tracePt t="31128" x="9918700" y="4908550"/>
          <p14:tracePt t="31145" x="9975850" y="4908550"/>
          <p14:tracePt t="31148" x="9994900" y="4914900"/>
          <p14:tracePt t="31162" x="10045700" y="4914900"/>
          <p14:tracePt t="31178" x="10077450" y="4921250"/>
          <p14:tracePt t="31194" x="10128250" y="4927600"/>
          <p14:tracePt t="31211" x="10179050" y="4927600"/>
          <p14:tracePt t="31228" x="10223500" y="4927600"/>
          <p14:tracePt t="31245" x="10261600" y="4927600"/>
          <p14:tracePt t="31261" x="10306050" y="4927600"/>
          <p14:tracePt t="31278" x="10363200" y="4927600"/>
          <p14:tracePt t="31294" x="10407650" y="4914900"/>
          <p14:tracePt t="31311" x="10439400" y="4908550"/>
          <p14:tracePt t="31328" x="10477500" y="4902200"/>
          <p14:tracePt t="31345" x="10502900" y="4883150"/>
          <p14:tracePt t="31362" x="10610850" y="4864100"/>
          <p14:tracePt t="31378" x="10655300" y="4857750"/>
          <p14:tracePt t="31394" x="10712450" y="4845050"/>
          <p14:tracePt t="31411" x="10725150" y="4845050"/>
          <p14:tracePt t="31414" x="10744200" y="4845050"/>
          <p14:tracePt t="31428" x="10756900" y="4845050"/>
          <p14:tracePt t="31444" x="10782300" y="4845050"/>
          <p14:tracePt t="31449" x="10795000" y="4845050"/>
          <p14:tracePt t="31461" x="10801350" y="4845050"/>
          <p14:tracePt t="31478" x="10807700" y="4845050"/>
          <p14:tracePt t="31481" x="10814050" y="4845050"/>
          <p14:tracePt t="31495" x="10820400" y="4845050"/>
          <p14:tracePt t="31511" x="10858500" y="4857750"/>
          <p14:tracePt t="31527" x="10890250" y="4857750"/>
          <p14:tracePt t="31544" x="10934700" y="4857750"/>
          <p14:tracePt t="31548" x="10960100" y="4857750"/>
          <p14:tracePt t="31549" x="10985500" y="4857750"/>
          <p14:tracePt t="31562" x="11004550" y="4857750"/>
          <p14:tracePt t="31578" x="11036300" y="4857750"/>
          <p14:tracePt t="31594" x="11068050" y="4857750"/>
          <p14:tracePt t="31613" x="11080750" y="4857750"/>
          <p14:tracePt t="31627" x="11093450" y="4845050"/>
          <p14:tracePt t="31645" x="11106150" y="4838700"/>
          <p14:tracePt t="31648" x="11112500" y="4838700"/>
          <p14:tracePt t="31661" x="11118850" y="4826000"/>
          <p14:tracePt t="31678" x="11137900" y="4819650"/>
          <p14:tracePt t="31682" x="11150600" y="4819650"/>
          <p14:tracePt t="31695" x="11156950" y="4819650"/>
          <p14:tracePt t="31711" x="11201400" y="4813300"/>
          <p14:tracePt t="31727" x="11214100" y="4813300"/>
          <p14:tracePt t="31744" x="11258550" y="4813300"/>
          <p14:tracePt t="31763" x="11290300" y="4806950"/>
          <p14:tracePt t="31778" x="11322050" y="4806950"/>
          <p14:tracePt t="31794" x="11360150" y="4806950"/>
          <p14:tracePt t="31811" x="11379200" y="4806950"/>
          <p14:tracePt t="31845" x="11391900" y="4806950"/>
          <p14:tracePt t="31863" x="11398250" y="4806950"/>
          <p14:tracePt t="31878" x="11423650" y="4806950"/>
          <p14:tracePt t="31894" x="11442700" y="4806950"/>
          <p14:tracePt t="31911" x="11474450" y="4806950"/>
          <p14:tracePt t="31914" x="11487150" y="4806950"/>
          <p14:tracePt t="31929" x="11499850" y="4806950"/>
          <p14:tracePt t="31932" x="11512550" y="4806950"/>
          <p14:tracePt t="31945" x="11525250" y="4806950"/>
          <p14:tracePt t="31963" x="11544300" y="4806950"/>
          <p14:tracePt t="33146" x="0" y="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18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862" y="736472"/>
            <a:ext cx="2608580" cy="16471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Anatomy of Ear – Inner Ear </a:t>
            </a:r>
            <a:endParaRPr sz="3000" dirty="0"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20"/>
          <a:stretch/>
        </p:blipFill>
        <p:spPr>
          <a:xfrm>
            <a:off x="3352800" y="733159"/>
            <a:ext cx="8084649" cy="5550914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8534400" y="1066800"/>
            <a:ext cx="2667000" cy="5029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2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4"/>
    </mc:Choice>
    <mc:Fallback xmlns="">
      <p:transition spd="slow" advTm="3504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3265" x="2794000" y="4635500"/>
          <p14:tracePt t="23380" x="2806700" y="4635500"/>
          <p14:tracePt t="23397" x="2832100" y="4635500"/>
          <p14:tracePt t="23413" x="2863850" y="4635500"/>
          <p14:tracePt t="23430" x="2901950" y="4635500"/>
          <p14:tracePt t="23447" x="2940050" y="4635500"/>
          <p14:tracePt t="23450" x="2952750" y="4635500"/>
          <p14:tracePt t="23463" x="2959100" y="4635500"/>
          <p14:tracePt t="23480" x="2984500" y="4629150"/>
          <p14:tracePt t="23497" x="3003550" y="4629150"/>
          <p14:tracePt t="23514" x="3028950" y="4616450"/>
          <p14:tracePt t="23530" x="3041650" y="4610100"/>
          <p14:tracePt t="23548" x="3060700" y="4610100"/>
          <p14:tracePt t="23551" x="3079750" y="4610100"/>
          <p14:tracePt t="23565" x="3086100" y="4610100"/>
          <p14:tracePt t="23581" x="3111500" y="4610100"/>
          <p14:tracePt t="23597" x="3124200" y="4610100"/>
          <p14:tracePt t="23614" x="3155950" y="4610100"/>
          <p14:tracePt t="23630" x="3175000" y="4610100"/>
          <p14:tracePt t="23647" x="3213100" y="4603750"/>
          <p14:tracePt t="23650" x="3225800" y="4591050"/>
          <p14:tracePt t="23680" x="3251200" y="4591050"/>
          <p14:tracePt t="23697" x="3263900" y="4591050"/>
          <p14:tracePt t="23713" x="3270250" y="4591050"/>
          <p14:tracePt t="23730" x="3289300" y="4591050"/>
          <p14:tracePt t="23747" x="3302000" y="4591050"/>
          <p14:tracePt t="23763" x="3327400" y="4591050"/>
          <p14:tracePt t="23781" x="3346450" y="4591050"/>
          <p14:tracePt t="23784" x="3359150" y="4591050"/>
          <p14:tracePt t="23797" x="3378200" y="4591050"/>
          <p14:tracePt t="23813" x="3390900" y="4591050"/>
          <p14:tracePt t="23830" x="3409950" y="4591050"/>
          <p14:tracePt t="23847" x="3441700" y="4591050"/>
          <p14:tracePt t="23863" x="3460750" y="4591050"/>
          <p14:tracePt t="23880" x="3530600" y="4591050"/>
          <p14:tracePt t="23897" x="3562350" y="4591050"/>
          <p14:tracePt t="23913" x="3587750" y="4591050"/>
          <p14:tracePt t="23930" x="3619500" y="4591050"/>
          <p14:tracePt t="23947" x="3644900" y="4591050"/>
          <p14:tracePt t="23951" x="3651250" y="4591050"/>
          <p14:tracePt t="23963" x="3670300" y="4591050"/>
          <p14:tracePt t="23980" x="3708400" y="4597400"/>
          <p14:tracePt t="23997" x="3733800" y="4597400"/>
          <p14:tracePt t="24013" x="3765550" y="4597400"/>
          <p14:tracePt t="24017" x="3784600" y="4597400"/>
          <p14:tracePt t="24031" x="3816350" y="4597400"/>
          <p14:tracePt t="24047" x="3841750" y="4597400"/>
          <p14:tracePt t="24063" x="3898900" y="4597400"/>
          <p14:tracePt t="24081" x="3943350" y="4597400"/>
          <p14:tracePt t="24097" x="3968750" y="4597400"/>
          <p14:tracePt t="24113" x="4019550" y="4597400"/>
          <p14:tracePt t="24132" x="4051300" y="4610100"/>
          <p14:tracePt t="24135" x="4127500" y="4616450"/>
          <p14:tracePt t="24147" x="4159250" y="4622800"/>
          <p14:tracePt t="24167" x="4254500" y="4622800"/>
          <p14:tracePt t="24180" x="4368800" y="4622800"/>
          <p14:tracePt t="24198" x="4406900" y="4629150"/>
          <p14:tracePt t="24201" x="4464050" y="4629150"/>
          <p14:tracePt t="24213" x="4495800" y="4629150"/>
          <p14:tracePt t="24231" x="4546600" y="4635500"/>
          <p14:tracePt t="24247" x="4584700" y="4635500"/>
          <p14:tracePt t="24263" x="4635500" y="4635500"/>
          <p14:tracePt t="24267" x="4660900" y="4635500"/>
          <p14:tracePt t="24282" x="4724400" y="4635500"/>
          <p14:tracePt t="24297" x="4781550" y="4641850"/>
          <p14:tracePt t="24314" x="4813300" y="4641850"/>
          <p14:tracePt t="24330" x="4838700" y="4641850"/>
          <p14:tracePt t="24333" x="4857750" y="4641850"/>
          <p14:tracePt t="24347" x="4876800" y="4641850"/>
          <p14:tracePt t="24363" x="4902200" y="4641850"/>
          <p14:tracePt t="24380" x="4921250" y="4641850"/>
          <p14:tracePt t="24397" x="4940300" y="4641850"/>
          <p14:tracePt t="24413" x="4991100" y="4648200"/>
          <p14:tracePt t="24430" x="5029200" y="4648200"/>
          <p14:tracePt t="24433" x="5035550" y="4648200"/>
          <p14:tracePt t="24446" x="5086350" y="4648200"/>
          <p14:tracePt t="24463" x="5130800" y="4648200"/>
          <p14:tracePt t="24480" x="5168900" y="4648200"/>
          <p14:tracePt t="24497" x="5232400" y="4648200"/>
          <p14:tracePt t="24501" x="5264150" y="4648200"/>
          <p14:tracePt t="24513" x="5289550" y="4648200"/>
          <p14:tracePt t="24530" x="5334000" y="4648200"/>
          <p14:tracePt t="24533" x="5346700" y="4648200"/>
          <p14:tracePt t="24547" x="5365750" y="4648200"/>
          <p14:tracePt t="24564" x="5403850" y="4648200"/>
          <p14:tracePt t="24567" x="5448300" y="4641850"/>
          <p14:tracePt t="24580" x="5505450" y="4635500"/>
          <p14:tracePt t="24597" x="5549900" y="4635500"/>
          <p14:tracePt t="24613" x="5588000" y="4635500"/>
          <p14:tracePt t="24630" x="5676900" y="4635500"/>
          <p14:tracePt t="24634" x="5683250" y="4635500"/>
          <p14:tracePt t="24647" x="5734050" y="4635500"/>
          <p14:tracePt t="24664" x="5778500" y="4635500"/>
          <p14:tracePt t="24680" x="5816600" y="4635500"/>
          <p14:tracePt t="24697" x="5880100" y="4629150"/>
          <p14:tracePt t="24701" x="5911850" y="4616450"/>
          <p14:tracePt t="24713" x="5918200" y="4616450"/>
          <p14:tracePt t="24730" x="5956300" y="4616450"/>
          <p14:tracePt t="24747" x="5969000" y="4610100"/>
          <p14:tracePt t="24764" x="5981700" y="4610100"/>
          <p14:tracePt t="24767" x="5988050" y="4610100"/>
          <p14:tracePt t="24780" x="5994400" y="4610100"/>
          <p14:tracePt t="24797" x="6007100" y="4610100"/>
          <p14:tracePt t="24813" x="6019800" y="4610100"/>
          <p14:tracePt t="24830" x="6051550" y="4603750"/>
          <p14:tracePt t="24863" x="6089650" y="4603750"/>
          <p14:tracePt t="24880" x="6108700" y="4603750"/>
          <p14:tracePt t="24897" x="6134100" y="4597400"/>
          <p14:tracePt t="24913" x="6159500" y="4597400"/>
          <p14:tracePt t="24930" x="6178550" y="4597400"/>
          <p14:tracePt t="24947" x="6210300" y="4597400"/>
          <p14:tracePt t="24963" x="6248400" y="4597400"/>
          <p14:tracePt t="24967" x="6261100" y="4597400"/>
          <p14:tracePt t="24980" x="6280150" y="4597400"/>
          <p14:tracePt t="24997" x="6324600" y="4597400"/>
          <p14:tracePt t="25013" x="6350000" y="4597400"/>
          <p14:tracePt t="25030" x="6369050" y="4597400"/>
          <p14:tracePt t="25050" x="6388100" y="4597400"/>
          <p14:tracePt t="25096" x="6394450" y="4597400"/>
          <p14:tracePt t="25114" x="6407150" y="4597400"/>
          <p14:tracePt t="25129" x="6413500" y="4597400"/>
          <p14:tracePt t="25146" x="6419850" y="4597400"/>
          <p14:tracePt t="25163" x="6432550" y="4597400"/>
          <p14:tracePt t="25180" x="6438900" y="4597400"/>
          <p14:tracePt t="25196" x="6451600" y="4591050"/>
          <p14:tracePt t="25213" x="6464300" y="4591050"/>
          <p14:tracePt t="25232" x="6477000" y="4591050"/>
          <p14:tracePt t="25246" x="6483350" y="4591050"/>
          <p14:tracePt t="25263" x="6508750" y="4591050"/>
          <p14:tracePt t="25280" x="6534150" y="4591050"/>
          <p14:tracePt t="25296" x="6540500" y="4591050"/>
          <p14:tracePt t="25315" x="6546850" y="4591050"/>
          <p14:tracePt t="27048" x="0" y="0"/>
        </p14:tracePtLst>
        <p14:tracePtLst>
          <p14:tracePt t="30131" x="8083550" y="4927600"/>
          <p14:tracePt t="30161" x="8089900" y="4927600"/>
          <p14:tracePt t="30178" x="8172450" y="4826000"/>
          <p14:tracePt t="30196" x="8204200" y="4781550"/>
          <p14:tracePt t="30211" x="8235950" y="4737100"/>
          <p14:tracePt t="30228" x="8248650" y="4705350"/>
          <p14:tracePt t="30231" x="8255000" y="4705350"/>
          <p14:tracePt t="30245" x="8274050" y="4667250"/>
          <p14:tracePt t="30278" x="8280400" y="4660900"/>
          <p14:tracePt t="30295" x="8286750" y="4648200"/>
          <p14:tracePt t="30311" x="8305800" y="4648200"/>
          <p14:tracePt t="30328" x="8312150" y="4641850"/>
          <p14:tracePt t="30332" x="8331200" y="4641850"/>
          <p14:tracePt t="30346" x="8350250" y="4641850"/>
          <p14:tracePt t="30361" x="8362950" y="4641850"/>
          <p14:tracePt t="30378" x="8394700" y="4641850"/>
          <p14:tracePt t="30395" x="8432800" y="4641850"/>
          <p14:tracePt t="30411" x="8451850" y="4654550"/>
          <p14:tracePt t="30428" x="8496300" y="4686300"/>
          <p14:tracePt t="30432" x="8509000" y="4699000"/>
          <p14:tracePt t="30445" x="8521700" y="4705350"/>
          <p14:tracePt t="30461" x="8591550" y="4762500"/>
          <p14:tracePt t="30478" x="8629650" y="4775200"/>
          <p14:tracePt t="30495" x="8661400" y="4806950"/>
          <p14:tracePt t="30511" x="8693150" y="4838700"/>
          <p14:tracePt t="30528" x="8724900" y="4864100"/>
          <p14:tracePt t="30545" x="8756650" y="4889500"/>
          <p14:tracePt t="30561" x="8788400" y="4914900"/>
          <p14:tracePt t="30578" x="8851900" y="4946650"/>
          <p14:tracePt t="30595" x="8890000" y="4984750"/>
          <p14:tracePt t="30600" x="8896350" y="4984750"/>
          <p14:tracePt t="30611" x="8928100" y="4991100"/>
          <p14:tracePt t="30628" x="8978900" y="5010150"/>
          <p14:tracePt t="30644" x="9023350" y="5029200"/>
          <p14:tracePt t="30661" x="9137650" y="5054600"/>
          <p14:tracePt t="30665" x="9182100" y="5060950"/>
          <p14:tracePt t="30678" x="9239250" y="5080000"/>
          <p14:tracePt t="30694" x="9277350" y="5086350"/>
          <p14:tracePt t="30698" x="9290050" y="5086350"/>
          <p14:tracePt t="30711" x="9296400" y="5086350"/>
          <p14:tracePt t="30728" x="9309100" y="5086350"/>
          <p14:tracePt t="30745" x="9315450" y="5086350"/>
          <p14:tracePt t="30761" x="9328150" y="5086350"/>
          <p14:tracePt t="30778" x="9347200" y="5067300"/>
          <p14:tracePt t="30795" x="9398000" y="5054600"/>
          <p14:tracePt t="30799" x="9404350" y="5048250"/>
          <p14:tracePt t="30811" x="9417050" y="5035550"/>
          <p14:tracePt t="30828" x="9429750" y="5016500"/>
          <p14:tracePt t="30844" x="9455150" y="4997450"/>
          <p14:tracePt t="30861" x="9467850" y="4978400"/>
          <p14:tracePt t="30865" x="9474200" y="4965700"/>
          <p14:tracePt t="30878" x="9480550" y="4965700"/>
          <p14:tracePt t="30894" x="9480550" y="4946650"/>
          <p14:tracePt t="30911" x="9505950" y="4927600"/>
          <p14:tracePt t="30928" x="9512300" y="4927600"/>
          <p14:tracePt t="30931" x="9531350" y="4921250"/>
          <p14:tracePt t="30944" x="9544050" y="4914900"/>
          <p14:tracePt t="30961" x="9582150" y="4908550"/>
          <p14:tracePt t="30978" x="9607550" y="4908550"/>
          <p14:tracePt t="30995" x="9671050" y="4908550"/>
          <p14:tracePt t="31014" x="9728200" y="4908550"/>
          <p14:tracePt t="31028" x="9779000" y="4908550"/>
          <p14:tracePt t="31048" x="9804400" y="4908550"/>
          <p14:tracePt t="31062" x="9829800" y="4908550"/>
          <p14:tracePt t="31079" x="9855200" y="4908550"/>
          <p14:tracePt t="31094" x="9874250" y="4908550"/>
          <p14:tracePt t="31111" x="9899650" y="4908550"/>
          <p14:tracePt t="31128" x="9918700" y="4908550"/>
          <p14:tracePt t="31145" x="9975850" y="4908550"/>
          <p14:tracePt t="31148" x="9994900" y="4914900"/>
          <p14:tracePt t="31162" x="10045700" y="4914900"/>
          <p14:tracePt t="31178" x="10077450" y="4921250"/>
          <p14:tracePt t="31194" x="10128250" y="4927600"/>
          <p14:tracePt t="31211" x="10179050" y="4927600"/>
          <p14:tracePt t="31228" x="10223500" y="4927600"/>
          <p14:tracePt t="31245" x="10261600" y="4927600"/>
          <p14:tracePt t="31261" x="10306050" y="4927600"/>
          <p14:tracePt t="31278" x="10363200" y="4927600"/>
          <p14:tracePt t="31294" x="10407650" y="4914900"/>
          <p14:tracePt t="31311" x="10439400" y="4908550"/>
          <p14:tracePt t="31328" x="10477500" y="4902200"/>
          <p14:tracePt t="31345" x="10502900" y="4883150"/>
          <p14:tracePt t="31362" x="10610850" y="4864100"/>
          <p14:tracePt t="31378" x="10655300" y="4857750"/>
          <p14:tracePt t="31394" x="10712450" y="4845050"/>
          <p14:tracePt t="31411" x="10725150" y="4845050"/>
          <p14:tracePt t="31414" x="10744200" y="4845050"/>
          <p14:tracePt t="31428" x="10756900" y="4845050"/>
          <p14:tracePt t="31444" x="10782300" y="4845050"/>
          <p14:tracePt t="31449" x="10795000" y="4845050"/>
          <p14:tracePt t="31461" x="10801350" y="4845050"/>
          <p14:tracePt t="31478" x="10807700" y="4845050"/>
          <p14:tracePt t="31481" x="10814050" y="4845050"/>
          <p14:tracePt t="31495" x="10820400" y="4845050"/>
          <p14:tracePt t="31511" x="10858500" y="4857750"/>
          <p14:tracePt t="31527" x="10890250" y="4857750"/>
          <p14:tracePt t="31544" x="10934700" y="4857750"/>
          <p14:tracePt t="31548" x="10960100" y="4857750"/>
          <p14:tracePt t="31549" x="10985500" y="4857750"/>
          <p14:tracePt t="31562" x="11004550" y="4857750"/>
          <p14:tracePt t="31578" x="11036300" y="4857750"/>
          <p14:tracePt t="31594" x="11068050" y="4857750"/>
          <p14:tracePt t="31613" x="11080750" y="4857750"/>
          <p14:tracePt t="31627" x="11093450" y="4845050"/>
          <p14:tracePt t="31645" x="11106150" y="4838700"/>
          <p14:tracePt t="31648" x="11112500" y="4838700"/>
          <p14:tracePt t="31661" x="11118850" y="4826000"/>
          <p14:tracePt t="31678" x="11137900" y="4819650"/>
          <p14:tracePt t="31682" x="11150600" y="4819650"/>
          <p14:tracePt t="31695" x="11156950" y="4819650"/>
          <p14:tracePt t="31711" x="11201400" y="4813300"/>
          <p14:tracePt t="31727" x="11214100" y="4813300"/>
          <p14:tracePt t="31744" x="11258550" y="4813300"/>
          <p14:tracePt t="31763" x="11290300" y="4806950"/>
          <p14:tracePt t="31778" x="11322050" y="4806950"/>
          <p14:tracePt t="31794" x="11360150" y="4806950"/>
          <p14:tracePt t="31811" x="11379200" y="4806950"/>
          <p14:tracePt t="31845" x="11391900" y="4806950"/>
          <p14:tracePt t="31863" x="11398250" y="4806950"/>
          <p14:tracePt t="31878" x="11423650" y="4806950"/>
          <p14:tracePt t="31894" x="11442700" y="4806950"/>
          <p14:tracePt t="31911" x="11474450" y="4806950"/>
          <p14:tracePt t="31914" x="11487150" y="4806950"/>
          <p14:tracePt t="31929" x="11499850" y="4806950"/>
          <p14:tracePt t="31932" x="11512550" y="4806950"/>
          <p14:tracePt t="31945" x="11525250" y="4806950"/>
          <p14:tracePt t="31963" x="11544300" y="4806950"/>
          <p14:tracePt t="33146" x="0" y="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19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862" y="736472"/>
            <a:ext cx="2608580" cy="15984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Anatomy of Ear </a:t>
            </a:r>
            <a:r>
              <a:rPr lang="en-US" sz="3000" smtClean="0">
                <a:solidFill>
                  <a:srgbClr val="FFFFFF"/>
                </a:solidFill>
                <a:latin typeface="Arial"/>
                <a:cs typeface="Arial"/>
              </a:rPr>
              <a:t>– Inner </a:t>
            </a: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Ear 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3442252" y="736472"/>
            <a:ext cx="7926705" cy="35907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lang="en-US" sz="2000" b="1" spc="-5" dirty="0" smtClean="0">
                <a:solidFill>
                  <a:srgbClr val="003884"/>
                </a:solidFill>
                <a:latin typeface="Arial"/>
                <a:cs typeface="Arial"/>
              </a:rPr>
              <a:t>The Inner ear 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9" name="object 4"/>
          <p:cNvSpPr txBox="1"/>
          <p:nvPr/>
        </p:nvSpPr>
        <p:spPr>
          <a:xfrm>
            <a:off x="3190889" y="1570226"/>
            <a:ext cx="8751359" cy="159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3884"/>
                </a:solidFill>
                <a:latin typeface="Arial"/>
                <a:cs typeface="Arial"/>
              </a:rPr>
              <a:t>Semi-circular canals – Body’s horizontal and vertical detectors </a:t>
            </a:r>
            <a:r>
              <a:rPr lang="en-US" sz="2000" dirty="0" smtClean="0">
                <a:solidFill>
                  <a:srgbClr val="003884"/>
                </a:solidFill>
                <a:latin typeface="Arial"/>
                <a:cs typeface="Arial"/>
                <a:sym typeface="Wingdings" panose="05000000000000000000" pitchFamily="2" charset="2"/>
              </a:rPr>
              <a:t> </a:t>
            </a:r>
            <a:r>
              <a:rPr lang="en-US" sz="2000" dirty="0" smtClean="0">
                <a:solidFill>
                  <a:srgbClr val="003884"/>
                </a:solidFill>
                <a:latin typeface="Arial"/>
                <a:cs typeface="Arial"/>
              </a:rPr>
              <a:t>Sense of balance</a:t>
            </a:r>
            <a:endParaRPr lang="en-US" sz="2000" dirty="0">
              <a:solidFill>
                <a:srgbClr val="003884"/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3884"/>
                </a:solidFill>
                <a:latin typeface="Arial"/>
                <a:cs typeface="Arial"/>
              </a:rPr>
              <a:t>Cochlea – Bony snail like structure filled with fluid </a:t>
            </a:r>
            <a:r>
              <a:rPr lang="en-US" sz="2000" dirty="0" smtClean="0">
                <a:solidFill>
                  <a:srgbClr val="003884"/>
                </a:solidFill>
                <a:latin typeface="Arial"/>
                <a:cs typeface="Arial"/>
                <a:sym typeface="Wingdings" panose="05000000000000000000" pitchFamily="2" charset="2"/>
              </a:rPr>
              <a:t> </a:t>
            </a:r>
            <a:r>
              <a:rPr lang="en-US" sz="2000" dirty="0" smtClean="0">
                <a:solidFill>
                  <a:srgbClr val="003884"/>
                </a:solidFill>
                <a:latin typeface="Arial"/>
                <a:cs typeface="Arial"/>
              </a:rPr>
              <a:t>Related to hearing </a:t>
            </a:r>
          </a:p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3884"/>
              </a:solidFill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42252" y="6267485"/>
            <a:ext cx="1510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err="1" smtClean="0"/>
              <a:t>Hyperphysics</a:t>
            </a:r>
            <a:endParaRPr lang="en-US" sz="1200" dirty="0"/>
          </a:p>
        </p:txBody>
      </p:sp>
      <p:pic>
        <p:nvPicPr>
          <p:cNvPr id="4098" name="Picture 2" descr="Image result for inner ear cochle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694" y="3107115"/>
            <a:ext cx="4343400" cy="318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5604" y="3446639"/>
            <a:ext cx="4427038" cy="251063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573734" y="5990486"/>
            <a:ext cx="1310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Wikipedia</a:t>
            </a:r>
            <a:endParaRPr 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7696200" y="3376557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448800" y="4629920"/>
            <a:ext cx="628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94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4"/>
    </mc:Choice>
    <mc:Fallback xmlns="">
      <p:transition spd="slow" advTm="3504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3265" x="2794000" y="4635500"/>
          <p14:tracePt t="23380" x="2806700" y="4635500"/>
          <p14:tracePt t="23397" x="2832100" y="4635500"/>
          <p14:tracePt t="23413" x="2863850" y="4635500"/>
          <p14:tracePt t="23430" x="2901950" y="4635500"/>
          <p14:tracePt t="23447" x="2940050" y="4635500"/>
          <p14:tracePt t="23450" x="2952750" y="4635500"/>
          <p14:tracePt t="23463" x="2959100" y="4635500"/>
          <p14:tracePt t="23480" x="2984500" y="4629150"/>
          <p14:tracePt t="23497" x="3003550" y="4629150"/>
          <p14:tracePt t="23514" x="3028950" y="4616450"/>
          <p14:tracePt t="23530" x="3041650" y="4610100"/>
          <p14:tracePt t="23548" x="3060700" y="4610100"/>
          <p14:tracePt t="23551" x="3079750" y="4610100"/>
          <p14:tracePt t="23565" x="3086100" y="4610100"/>
          <p14:tracePt t="23581" x="3111500" y="4610100"/>
          <p14:tracePt t="23597" x="3124200" y="4610100"/>
          <p14:tracePt t="23614" x="3155950" y="4610100"/>
          <p14:tracePt t="23630" x="3175000" y="4610100"/>
          <p14:tracePt t="23647" x="3213100" y="4603750"/>
          <p14:tracePt t="23650" x="3225800" y="4591050"/>
          <p14:tracePt t="23680" x="3251200" y="4591050"/>
          <p14:tracePt t="23697" x="3263900" y="4591050"/>
          <p14:tracePt t="23713" x="3270250" y="4591050"/>
          <p14:tracePt t="23730" x="3289300" y="4591050"/>
          <p14:tracePt t="23747" x="3302000" y="4591050"/>
          <p14:tracePt t="23763" x="3327400" y="4591050"/>
          <p14:tracePt t="23781" x="3346450" y="4591050"/>
          <p14:tracePt t="23784" x="3359150" y="4591050"/>
          <p14:tracePt t="23797" x="3378200" y="4591050"/>
          <p14:tracePt t="23813" x="3390900" y="4591050"/>
          <p14:tracePt t="23830" x="3409950" y="4591050"/>
          <p14:tracePt t="23847" x="3441700" y="4591050"/>
          <p14:tracePt t="23863" x="3460750" y="4591050"/>
          <p14:tracePt t="23880" x="3530600" y="4591050"/>
          <p14:tracePt t="23897" x="3562350" y="4591050"/>
          <p14:tracePt t="23913" x="3587750" y="4591050"/>
          <p14:tracePt t="23930" x="3619500" y="4591050"/>
          <p14:tracePt t="23947" x="3644900" y="4591050"/>
          <p14:tracePt t="23951" x="3651250" y="4591050"/>
          <p14:tracePt t="23963" x="3670300" y="4591050"/>
          <p14:tracePt t="23980" x="3708400" y="4597400"/>
          <p14:tracePt t="23997" x="3733800" y="4597400"/>
          <p14:tracePt t="24013" x="3765550" y="4597400"/>
          <p14:tracePt t="24017" x="3784600" y="4597400"/>
          <p14:tracePt t="24031" x="3816350" y="4597400"/>
          <p14:tracePt t="24047" x="3841750" y="4597400"/>
          <p14:tracePt t="24063" x="3898900" y="4597400"/>
          <p14:tracePt t="24081" x="3943350" y="4597400"/>
          <p14:tracePt t="24097" x="3968750" y="4597400"/>
          <p14:tracePt t="24113" x="4019550" y="4597400"/>
          <p14:tracePt t="24132" x="4051300" y="4610100"/>
          <p14:tracePt t="24135" x="4127500" y="4616450"/>
          <p14:tracePt t="24147" x="4159250" y="4622800"/>
          <p14:tracePt t="24167" x="4254500" y="4622800"/>
          <p14:tracePt t="24180" x="4368800" y="4622800"/>
          <p14:tracePt t="24198" x="4406900" y="4629150"/>
          <p14:tracePt t="24201" x="4464050" y="4629150"/>
          <p14:tracePt t="24213" x="4495800" y="4629150"/>
          <p14:tracePt t="24231" x="4546600" y="4635500"/>
          <p14:tracePt t="24247" x="4584700" y="4635500"/>
          <p14:tracePt t="24263" x="4635500" y="4635500"/>
          <p14:tracePt t="24267" x="4660900" y="4635500"/>
          <p14:tracePt t="24282" x="4724400" y="4635500"/>
          <p14:tracePt t="24297" x="4781550" y="4641850"/>
          <p14:tracePt t="24314" x="4813300" y="4641850"/>
          <p14:tracePt t="24330" x="4838700" y="4641850"/>
          <p14:tracePt t="24333" x="4857750" y="4641850"/>
          <p14:tracePt t="24347" x="4876800" y="4641850"/>
          <p14:tracePt t="24363" x="4902200" y="4641850"/>
          <p14:tracePt t="24380" x="4921250" y="4641850"/>
          <p14:tracePt t="24397" x="4940300" y="4641850"/>
          <p14:tracePt t="24413" x="4991100" y="4648200"/>
          <p14:tracePt t="24430" x="5029200" y="4648200"/>
          <p14:tracePt t="24433" x="5035550" y="4648200"/>
          <p14:tracePt t="24446" x="5086350" y="4648200"/>
          <p14:tracePt t="24463" x="5130800" y="4648200"/>
          <p14:tracePt t="24480" x="5168900" y="4648200"/>
          <p14:tracePt t="24497" x="5232400" y="4648200"/>
          <p14:tracePt t="24501" x="5264150" y="4648200"/>
          <p14:tracePt t="24513" x="5289550" y="4648200"/>
          <p14:tracePt t="24530" x="5334000" y="4648200"/>
          <p14:tracePt t="24533" x="5346700" y="4648200"/>
          <p14:tracePt t="24547" x="5365750" y="4648200"/>
          <p14:tracePt t="24564" x="5403850" y="4648200"/>
          <p14:tracePt t="24567" x="5448300" y="4641850"/>
          <p14:tracePt t="24580" x="5505450" y="4635500"/>
          <p14:tracePt t="24597" x="5549900" y="4635500"/>
          <p14:tracePt t="24613" x="5588000" y="4635500"/>
          <p14:tracePt t="24630" x="5676900" y="4635500"/>
          <p14:tracePt t="24634" x="5683250" y="4635500"/>
          <p14:tracePt t="24647" x="5734050" y="4635500"/>
          <p14:tracePt t="24664" x="5778500" y="4635500"/>
          <p14:tracePt t="24680" x="5816600" y="4635500"/>
          <p14:tracePt t="24697" x="5880100" y="4629150"/>
          <p14:tracePt t="24701" x="5911850" y="4616450"/>
          <p14:tracePt t="24713" x="5918200" y="4616450"/>
          <p14:tracePt t="24730" x="5956300" y="4616450"/>
          <p14:tracePt t="24747" x="5969000" y="4610100"/>
          <p14:tracePt t="24764" x="5981700" y="4610100"/>
          <p14:tracePt t="24767" x="5988050" y="4610100"/>
          <p14:tracePt t="24780" x="5994400" y="4610100"/>
          <p14:tracePt t="24797" x="6007100" y="4610100"/>
          <p14:tracePt t="24813" x="6019800" y="4610100"/>
          <p14:tracePt t="24830" x="6051550" y="4603750"/>
          <p14:tracePt t="24863" x="6089650" y="4603750"/>
          <p14:tracePt t="24880" x="6108700" y="4603750"/>
          <p14:tracePt t="24897" x="6134100" y="4597400"/>
          <p14:tracePt t="24913" x="6159500" y="4597400"/>
          <p14:tracePt t="24930" x="6178550" y="4597400"/>
          <p14:tracePt t="24947" x="6210300" y="4597400"/>
          <p14:tracePt t="24963" x="6248400" y="4597400"/>
          <p14:tracePt t="24967" x="6261100" y="4597400"/>
          <p14:tracePt t="24980" x="6280150" y="4597400"/>
          <p14:tracePt t="24997" x="6324600" y="4597400"/>
          <p14:tracePt t="25013" x="6350000" y="4597400"/>
          <p14:tracePt t="25030" x="6369050" y="4597400"/>
          <p14:tracePt t="25050" x="6388100" y="4597400"/>
          <p14:tracePt t="25096" x="6394450" y="4597400"/>
          <p14:tracePt t="25114" x="6407150" y="4597400"/>
          <p14:tracePt t="25129" x="6413500" y="4597400"/>
          <p14:tracePt t="25146" x="6419850" y="4597400"/>
          <p14:tracePt t="25163" x="6432550" y="4597400"/>
          <p14:tracePt t="25180" x="6438900" y="4597400"/>
          <p14:tracePt t="25196" x="6451600" y="4591050"/>
          <p14:tracePt t="25213" x="6464300" y="4591050"/>
          <p14:tracePt t="25232" x="6477000" y="4591050"/>
          <p14:tracePt t="25246" x="6483350" y="4591050"/>
          <p14:tracePt t="25263" x="6508750" y="4591050"/>
          <p14:tracePt t="25280" x="6534150" y="4591050"/>
          <p14:tracePt t="25296" x="6540500" y="4591050"/>
          <p14:tracePt t="25315" x="6546850" y="4591050"/>
          <p14:tracePt t="27048" x="0" y="0"/>
        </p14:tracePtLst>
        <p14:tracePtLst>
          <p14:tracePt t="30131" x="8083550" y="4927600"/>
          <p14:tracePt t="30161" x="8089900" y="4927600"/>
          <p14:tracePt t="30178" x="8172450" y="4826000"/>
          <p14:tracePt t="30196" x="8204200" y="4781550"/>
          <p14:tracePt t="30211" x="8235950" y="4737100"/>
          <p14:tracePt t="30228" x="8248650" y="4705350"/>
          <p14:tracePt t="30231" x="8255000" y="4705350"/>
          <p14:tracePt t="30245" x="8274050" y="4667250"/>
          <p14:tracePt t="30278" x="8280400" y="4660900"/>
          <p14:tracePt t="30295" x="8286750" y="4648200"/>
          <p14:tracePt t="30311" x="8305800" y="4648200"/>
          <p14:tracePt t="30328" x="8312150" y="4641850"/>
          <p14:tracePt t="30332" x="8331200" y="4641850"/>
          <p14:tracePt t="30346" x="8350250" y="4641850"/>
          <p14:tracePt t="30361" x="8362950" y="4641850"/>
          <p14:tracePt t="30378" x="8394700" y="4641850"/>
          <p14:tracePt t="30395" x="8432800" y="4641850"/>
          <p14:tracePt t="30411" x="8451850" y="4654550"/>
          <p14:tracePt t="30428" x="8496300" y="4686300"/>
          <p14:tracePt t="30432" x="8509000" y="4699000"/>
          <p14:tracePt t="30445" x="8521700" y="4705350"/>
          <p14:tracePt t="30461" x="8591550" y="4762500"/>
          <p14:tracePt t="30478" x="8629650" y="4775200"/>
          <p14:tracePt t="30495" x="8661400" y="4806950"/>
          <p14:tracePt t="30511" x="8693150" y="4838700"/>
          <p14:tracePt t="30528" x="8724900" y="4864100"/>
          <p14:tracePt t="30545" x="8756650" y="4889500"/>
          <p14:tracePt t="30561" x="8788400" y="4914900"/>
          <p14:tracePt t="30578" x="8851900" y="4946650"/>
          <p14:tracePt t="30595" x="8890000" y="4984750"/>
          <p14:tracePt t="30600" x="8896350" y="4984750"/>
          <p14:tracePt t="30611" x="8928100" y="4991100"/>
          <p14:tracePt t="30628" x="8978900" y="5010150"/>
          <p14:tracePt t="30644" x="9023350" y="5029200"/>
          <p14:tracePt t="30661" x="9137650" y="5054600"/>
          <p14:tracePt t="30665" x="9182100" y="5060950"/>
          <p14:tracePt t="30678" x="9239250" y="5080000"/>
          <p14:tracePt t="30694" x="9277350" y="5086350"/>
          <p14:tracePt t="30698" x="9290050" y="5086350"/>
          <p14:tracePt t="30711" x="9296400" y="5086350"/>
          <p14:tracePt t="30728" x="9309100" y="5086350"/>
          <p14:tracePt t="30745" x="9315450" y="5086350"/>
          <p14:tracePt t="30761" x="9328150" y="5086350"/>
          <p14:tracePt t="30778" x="9347200" y="5067300"/>
          <p14:tracePt t="30795" x="9398000" y="5054600"/>
          <p14:tracePt t="30799" x="9404350" y="5048250"/>
          <p14:tracePt t="30811" x="9417050" y="5035550"/>
          <p14:tracePt t="30828" x="9429750" y="5016500"/>
          <p14:tracePt t="30844" x="9455150" y="4997450"/>
          <p14:tracePt t="30861" x="9467850" y="4978400"/>
          <p14:tracePt t="30865" x="9474200" y="4965700"/>
          <p14:tracePt t="30878" x="9480550" y="4965700"/>
          <p14:tracePt t="30894" x="9480550" y="4946650"/>
          <p14:tracePt t="30911" x="9505950" y="4927600"/>
          <p14:tracePt t="30928" x="9512300" y="4927600"/>
          <p14:tracePt t="30931" x="9531350" y="4921250"/>
          <p14:tracePt t="30944" x="9544050" y="4914900"/>
          <p14:tracePt t="30961" x="9582150" y="4908550"/>
          <p14:tracePt t="30978" x="9607550" y="4908550"/>
          <p14:tracePt t="30995" x="9671050" y="4908550"/>
          <p14:tracePt t="31014" x="9728200" y="4908550"/>
          <p14:tracePt t="31028" x="9779000" y="4908550"/>
          <p14:tracePt t="31048" x="9804400" y="4908550"/>
          <p14:tracePt t="31062" x="9829800" y="4908550"/>
          <p14:tracePt t="31079" x="9855200" y="4908550"/>
          <p14:tracePt t="31094" x="9874250" y="4908550"/>
          <p14:tracePt t="31111" x="9899650" y="4908550"/>
          <p14:tracePt t="31128" x="9918700" y="4908550"/>
          <p14:tracePt t="31145" x="9975850" y="4908550"/>
          <p14:tracePt t="31148" x="9994900" y="4914900"/>
          <p14:tracePt t="31162" x="10045700" y="4914900"/>
          <p14:tracePt t="31178" x="10077450" y="4921250"/>
          <p14:tracePt t="31194" x="10128250" y="4927600"/>
          <p14:tracePt t="31211" x="10179050" y="4927600"/>
          <p14:tracePt t="31228" x="10223500" y="4927600"/>
          <p14:tracePt t="31245" x="10261600" y="4927600"/>
          <p14:tracePt t="31261" x="10306050" y="4927600"/>
          <p14:tracePt t="31278" x="10363200" y="4927600"/>
          <p14:tracePt t="31294" x="10407650" y="4914900"/>
          <p14:tracePt t="31311" x="10439400" y="4908550"/>
          <p14:tracePt t="31328" x="10477500" y="4902200"/>
          <p14:tracePt t="31345" x="10502900" y="4883150"/>
          <p14:tracePt t="31362" x="10610850" y="4864100"/>
          <p14:tracePt t="31378" x="10655300" y="4857750"/>
          <p14:tracePt t="31394" x="10712450" y="4845050"/>
          <p14:tracePt t="31411" x="10725150" y="4845050"/>
          <p14:tracePt t="31414" x="10744200" y="4845050"/>
          <p14:tracePt t="31428" x="10756900" y="4845050"/>
          <p14:tracePt t="31444" x="10782300" y="4845050"/>
          <p14:tracePt t="31449" x="10795000" y="4845050"/>
          <p14:tracePt t="31461" x="10801350" y="4845050"/>
          <p14:tracePt t="31478" x="10807700" y="4845050"/>
          <p14:tracePt t="31481" x="10814050" y="4845050"/>
          <p14:tracePt t="31495" x="10820400" y="4845050"/>
          <p14:tracePt t="31511" x="10858500" y="4857750"/>
          <p14:tracePt t="31527" x="10890250" y="4857750"/>
          <p14:tracePt t="31544" x="10934700" y="4857750"/>
          <p14:tracePt t="31548" x="10960100" y="4857750"/>
          <p14:tracePt t="31549" x="10985500" y="4857750"/>
          <p14:tracePt t="31562" x="11004550" y="4857750"/>
          <p14:tracePt t="31578" x="11036300" y="4857750"/>
          <p14:tracePt t="31594" x="11068050" y="4857750"/>
          <p14:tracePt t="31613" x="11080750" y="4857750"/>
          <p14:tracePt t="31627" x="11093450" y="4845050"/>
          <p14:tracePt t="31645" x="11106150" y="4838700"/>
          <p14:tracePt t="31648" x="11112500" y="4838700"/>
          <p14:tracePt t="31661" x="11118850" y="4826000"/>
          <p14:tracePt t="31678" x="11137900" y="4819650"/>
          <p14:tracePt t="31682" x="11150600" y="4819650"/>
          <p14:tracePt t="31695" x="11156950" y="4819650"/>
          <p14:tracePt t="31711" x="11201400" y="4813300"/>
          <p14:tracePt t="31727" x="11214100" y="4813300"/>
          <p14:tracePt t="31744" x="11258550" y="4813300"/>
          <p14:tracePt t="31763" x="11290300" y="4806950"/>
          <p14:tracePt t="31778" x="11322050" y="4806950"/>
          <p14:tracePt t="31794" x="11360150" y="4806950"/>
          <p14:tracePt t="31811" x="11379200" y="4806950"/>
          <p14:tracePt t="31845" x="11391900" y="4806950"/>
          <p14:tracePt t="31863" x="11398250" y="4806950"/>
          <p14:tracePt t="31878" x="11423650" y="4806950"/>
          <p14:tracePt t="31894" x="11442700" y="4806950"/>
          <p14:tracePt t="31911" x="11474450" y="4806950"/>
          <p14:tracePt t="31914" x="11487150" y="4806950"/>
          <p14:tracePt t="31929" x="11499850" y="4806950"/>
          <p14:tracePt t="31932" x="11512550" y="4806950"/>
          <p14:tracePt t="31945" x="11525250" y="4806950"/>
          <p14:tracePt t="31963" x="11544300" y="4806950"/>
          <p14:tracePt t="33146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0" y="889996"/>
            <a:ext cx="5031205" cy="5283498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3884"/>
                </a:solidFill>
                <a:latin typeface="Arial"/>
                <a:cs typeface="Arial"/>
              </a:rPr>
              <a:t>Range of Hearing</a:t>
            </a:r>
            <a:endParaRPr lang="en-US" sz="2000" dirty="0">
              <a:solidFill>
                <a:srgbClr val="003884"/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3884"/>
                </a:solidFill>
                <a:latin typeface="Arial"/>
                <a:cs typeface="Arial"/>
              </a:rPr>
              <a:t>Anatomy of ear</a:t>
            </a:r>
            <a:endParaRPr sz="20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spc="-10" dirty="0" smtClean="0">
                <a:solidFill>
                  <a:srgbClr val="003884"/>
                </a:solidFill>
                <a:latin typeface="Arial"/>
                <a:cs typeface="Arial"/>
              </a:rPr>
              <a:t>Spatial Hearing</a:t>
            </a: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spc="-10" dirty="0" smtClean="0">
                <a:solidFill>
                  <a:srgbClr val="003884"/>
                </a:solidFill>
                <a:latin typeface="Arial"/>
                <a:cs typeface="Arial"/>
              </a:rPr>
              <a:t>Perceptual correlates of sound – </a:t>
            </a:r>
          </a:p>
          <a:p>
            <a:pPr marL="717550" indent="-3429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spc="-10" dirty="0" smtClean="0">
                <a:solidFill>
                  <a:srgbClr val="003884"/>
                </a:solidFill>
                <a:latin typeface="Arial"/>
                <a:cs typeface="Arial"/>
              </a:rPr>
              <a:t>Pitch</a:t>
            </a:r>
          </a:p>
          <a:p>
            <a:pPr marL="717550" indent="-3429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spc="-10" dirty="0" smtClean="0">
                <a:solidFill>
                  <a:srgbClr val="003884"/>
                </a:solidFill>
                <a:latin typeface="Arial"/>
                <a:cs typeface="Arial"/>
              </a:rPr>
              <a:t>Timbre </a:t>
            </a:r>
          </a:p>
          <a:p>
            <a:pPr marL="717550" indent="-3429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3884"/>
                </a:solidFill>
                <a:latin typeface="Arial"/>
                <a:cs typeface="Arial"/>
              </a:rPr>
              <a:t>Loudness</a:t>
            </a:r>
            <a:endParaRPr lang="en-US" sz="2000" spc="-10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spc="-10" dirty="0" smtClean="0">
                <a:solidFill>
                  <a:srgbClr val="003884"/>
                </a:solidFill>
                <a:latin typeface="Arial"/>
                <a:cs typeface="Arial"/>
              </a:rPr>
              <a:t>The Decibel Scale</a:t>
            </a:r>
            <a:endParaRPr lang="en-US" sz="2000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spc="-25" dirty="0" smtClean="0">
                <a:solidFill>
                  <a:srgbClr val="003884"/>
                </a:solidFill>
                <a:latin typeface="Arial"/>
                <a:cs typeface="Arial"/>
              </a:rPr>
              <a:t>Masking and Critical Bands</a:t>
            </a:r>
            <a:endParaRPr sz="2000" dirty="0" smtClean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2059" y="865122"/>
            <a:ext cx="16776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Arial"/>
                <a:cs typeface="Arial"/>
              </a:rPr>
              <a:t>Contents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763000" y="882610"/>
            <a:ext cx="3043426" cy="37017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2</a:t>
            </a:fld>
            <a:endParaRPr spc="-5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533"/>
    </mc:Choice>
    <mc:Fallback xmlns="">
      <p:transition spd="slow" advTm="44533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6407" x="6515100" y="1054100"/>
          <p14:tracePt t="13307" x="6515100" y="1066800"/>
          <p14:tracePt t="13321" x="6515100" y="1073150"/>
          <p14:tracePt t="13332" x="6515100" y="1092200"/>
          <p14:tracePt t="13343" x="6515100" y="1104900"/>
          <p14:tracePt t="13357" x="6515100" y="1111250"/>
          <p14:tracePt t="13372" x="6515100" y="1130300"/>
          <p14:tracePt t="13376" x="6515100" y="1136650"/>
          <p14:tracePt t="13389" x="6527800" y="1174750"/>
          <p14:tracePt t="13406" x="6534150" y="1200150"/>
          <p14:tracePt t="13422" x="6553200" y="1270000"/>
          <p14:tracePt t="13439" x="6584950" y="1397000"/>
          <p14:tracePt t="13444" x="6591300" y="1416050"/>
          <p14:tracePt t="13455" x="6610350" y="1485900"/>
          <p14:tracePt t="13472" x="6616700" y="1568450"/>
          <p14:tracePt t="13489" x="6616700" y="1619250"/>
          <p14:tracePt t="13506" x="6616700" y="1695450"/>
          <p14:tracePt t="13510" x="6616700" y="1739900"/>
          <p14:tracePt t="13522" x="6616700" y="1778000"/>
          <p14:tracePt t="13539" x="6616700" y="1816100"/>
          <p14:tracePt t="13555" x="6604000" y="1847850"/>
          <p14:tracePt t="13572" x="6572250" y="1949450"/>
          <p14:tracePt t="13590" x="6553200" y="1981200"/>
          <p14:tracePt t="13605" x="6540500" y="2025650"/>
          <p14:tracePt t="13622" x="6521450" y="2076450"/>
          <p14:tracePt t="13639" x="6496050" y="2139950"/>
          <p14:tracePt t="13655" x="6457950" y="2190750"/>
          <p14:tracePt t="13672" x="6413500" y="2260600"/>
          <p14:tracePt t="13689" x="6400800" y="2279650"/>
          <p14:tracePt t="13695" x="6369050" y="2311400"/>
          <p14:tracePt t="13705" x="6362700" y="2311400"/>
          <p14:tracePt t="13726" x="6343650" y="2330450"/>
          <p14:tracePt t="13739" x="6330950" y="2349500"/>
          <p14:tracePt t="13756" x="6311900" y="2362200"/>
          <p14:tracePt t="13772" x="6280150" y="2374900"/>
          <p14:tracePt t="13792" x="6216650" y="2419350"/>
          <p14:tracePt t="13805" x="6210300" y="2425700"/>
          <p14:tracePt t="13823" x="6184900" y="2432050"/>
          <p14:tracePt t="13847" x="6178550" y="2444750"/>
          <p14:tracePt t="13861" x="6172200" y="2451100"/>
          <p14:tracePt t="13872" x="6146800" y="2463800"/>
          <p14:tracePt t="13888" x="6102350" y="2508250"/>
          <p14:tracePt t="13905" x="6051550" y="2527300"/>
          <p14:tracePt t="13922" x="6007100" y="2533650"/>
          <p14:tracePt t="13927" x="6000750" y="2533650"/>
          <p14:tracePt t="13939" x="5994400" y="2533650"/>
          <p14:tracePt t="13955" x="5969000" y="2540000"/>
          <p14:tracePt t="13972" x="5956300" y="2540000"/>
          <p14:tracePt t="13988" x="5924550" y="2540000"/>
          <p14:tracePt t="14006" x="5867400" y="2540000"/>
          <p14:tracePt t="14023" x="5854700" y="2540000"/>
          <p14:tracePt t="14052" x="5848350" y="2552700"/>
          <p14:tracePt t="14074" x="5842000" y="2552700"/>
          <p14:tracePt t="14084" x="5835650" y="2559050"/>
          <p14:tracePt t="14099" x="5829300" y="2559050"/>
          <p14:tracePt t="14119" x="5822950" y="2565400"/>
          <p14:tracePt t="14125" x="5816600" y="2565400"/>
          <p14:tracePt t="14139" x="5803900" y="2571750"/>
          <p14:tracePt t="14155" x="5797550" y="2578100"/>
          <p14:tracePt t="22266" x="5797550" y="2584450"/>
          <p14:tracePt t="22270" x="5803900" y="2603500"/>
          <p14:tracePt t="22276" x="5829300" y="2635250"/>
          <p14:tracePt t="22287" x="5861050" y="2667000"/>
          <p14:tracePt t="22302" x="5924550" y="2743200"/>
          <p14:tracePt t="22307" x="5930900" y="2755900"/>
          <p14:tracePt t="22319" x="5981700" y="2825750"/>
          <p14:tracePt t="22336" x="6000750" y="2876550"/>
          <p14:tracePt t="22352" x="6019800" y="2921000"/>
          <p14:tracePt t="22369" x="6045200" y="2978150"/>
          <p14:tracePt t="22374" x="6045200" y="2984500"/>
          <p14:tracePt t="22386" x="6045200" y="3022600"/>
          <p14:tracePt t="22404" x="6045200" y="3086100"/>
          <p14:tracePt t="22407" x="6045200" y="3124200"/>
          <p14:tracePt t="22419" x="6045200" y="3130550"/>
          <p14:tracePt t="22436" x="6026150" y="3251200"/>
          <p14:tracePt t="22453" x="6007100" y="3289300"/>
          <p14:tracePt t="22470" x="5981700" y="3321050"/>
          <p14:tracePt t="22486" x="5956300" y="3346450"/>
          <p14:tracePt t="22502" x="5842000" y="3416300"/>
          <p14:tracePt t="22519" x="5740400" y="3454400"/>
          <p14:tracePt t="22536" x="5676900" y="3467100"/>
          <p14:tracePt t="22553" x="5594350" y="3505200"/>
          <p14:tracePt t="22569" x="5518150" y="3536950"/>
          <p14:tracePt t="22574" x="5511800" y="3536950"/>
          <p14:tracePt t="22586" x="5473700" y="3556000"/>
          <p14:tracePt t="22603" x="5403850" y="3581400"/>
          <p14:tracePt t="22608" x="5372100" y="3600450"/>
          <p14:tracePt t="22619" x="5359400" y="3606800"/>
          <p14:tracePt t="22636" x="5283200" y="3619500"/>
          <p14:tracePt t="22639" x="5238750" y="3625850"/>
          <p14:tracePt t="22657" x="5181600" y="3638550"/>
          <p14:tracePt t="22669" x="5118100" y="3651250"/>
          <p14:tracePt t="22689" x="5060950" y="3651250"/>
          <p14:tracePt t="22691" x="5035550" y="3657600"/>
          <p14:tracePt t="22703" x="4940300" y="3663950"/>
          <p14:tracePt t="22723" x="4889500" y="3670300"/>
          <p14:tracePt t="22736" x="4832350" y="3670300"/>
          <p14:tracePt t="22755" x="4800600" y="3676650"/>
          <p14:tracePt t="22769" x="4724400" y="3683000"/>
          <p14:tracePt t="22787" x="4673600" y="3683000"/>
          <p14:tracePt t="22790" x="4667250" y="3683000"/>
          <p14:tracePt t="22803" x="4597400" y="3683000"/>
          <p14:tracePt t="22819" x="4565650" y="3683000"/>
          <p14:tracePt t="22836" x="4508500" y="3683000"/>
          <p14:tracePt t="22853" x="4457700" y="3683000"/>
          <p14:tracePt t="22869" x="4432300" y="3683000"/>
          <p14:tracePt t="22885" x="4419600" y="3683000"/>
          <p14:tracePt t="22902" x="4413250" y="3695700"/>
          <p14:tracePt t="34583" x="4425950" y="3702050"/>
          <p14:tracePt t="34589" x="4521200" y="3721100"/>
          <p14:tracePt t="34600" x="4603750" y="3740150"/>
          <p14:tracePt t="34616" x="4692650" y="3778250"/>
          <p14:tracePt t="34632" x="4730750" y="3797300"/>
          <p14:tracePt t="34686" x="4737100" y="3797300"/>
          <p14:tracePt t="34696" x="4743450" y="3803650"/>
          <p14:tracePt t="34706" x="4749800" y="3816350"/>
          <p14:tracePt t="34717" x="4749800" y="3822700"/>
          <p14:tracePt t="34733" x="4762500" y="3854450"/>
          <p14:tracePt t="34749" x="4768850" y="3879850"/>
          <p14:tracePt t="34766" x="4775200" y="3886200"/>
          <p14:tracePt t="34769" x="4775200" y="3917950"/>
          <p14:tracePt t="34798" x="4787900" y="3949700"/>
          <p14:tracePt t="34815" x="4787900" y="3987800"/>
          <p14:tracePt t="34832" x="4794250" y="4032250"/>
          <p14:tracePt t="34835" x="4800600" y="4057650"/>
          <p14:tracePt t="34849" x="4800600" y="4070350"/>
          <p14:tracePt t="34865" x="4813300" y="4127500"/>
          <p14:tracePt t="34882" x="4826000" y="4152900"/>
          <p14:tracePt t="34898" x="4832350" y="4165600"/>
          <p14:tracePt t="34915" x="4832350" y="4191000"/>
          <p14:tracePt t="34932" x="4851400" y="4241800"/>
          <p14:tracePt t="34949" x="4857750" y="4279900"/>
          <p14:tracePt t="34965" x="4864100" y="4305300"/>
          <p14:tracePt t="34970" x="4864100" y="4330700"/>
          <p14:tracePt t="34984" x="4876800" y="4349750"/>
          <p14:tracePt t="34999" x="4876800" y="4356100"/>
          <p14:tracePt t="35002" x="4902200" y="4400550"/>
          <p14:tracePt t="35015" x="4933950" y="4457700"/>
          <p14:tracePt t="35033" x="4946650" y="4489450"/>
          <p14:tracePt t="35037" x="4959350" y="4521200"/>
          <p14:tracePt t="35049" x="4959350" y="4527550"/>
          <p14:tracePt t="35066" x="4972050" y="4584700"/>
          <p14:tracePt t="35070" x="4972050" y="4597400"/>
          <p14:tracePt t="35082" x="4978400" y="4629150"/>
          <p14:tracePt t="35098" x="4991100" y="4667250"/>
          <p14:tracePt t="35103" x="4991100" y="4705350"/>
          <p14:tracePt t="35115" x="4997450" y="4724400"/>
          <p14:tracePt t="35132" x="5016500" y="4806950"/>
          <p14:tracePt t="35135" x="5041900" y="4851400"/>
          <p14:tracePt t="35150" x="5048250" y="4883150"/>
          <p14:tracePt t="35165" x="5060950" y="4921250"/>
          <p14:tracePt t="35182" x="5067300" y="4953000"/>
          <p14:tracePt t="35200" x="5073650" y="4991100"/>
          <p14:tracePt t="35215" x="5080000" y="5016500"/>
          <p14:tracePt t="35234" x="5080000" y="5035550"/>
          <p14:tracePt t="35248" x="5080000" y="5041900"/>
          <p14:tracePt t="35265" x="5080000" y="5060950"/>
          <p14:tracePt t="35269" x="5086350" y="5067300"/>
          <p14:tracePt t="35282" x="5086350" y="5073650"/>
          <p14:tracePt t="35298" x="5086350" y="5086350"/>
          <p14:tracePt t="35320" x="5086350" y="5092700"/>
          <p14:tracePt t="35332" x="5086350" y="5105400"/>
          <p14:tracePt t="38397" x="5092700" y="5111750"/>
          <p14:tracePt t="38408" x="5105400" y="5111750"/>
          <p14:tracePt t="38419" x="5162550" y="5111750"/>
          <p14:tracePt t="38431" x="5213350" y="5111750"/>
          <p14:tracePt t="38448" x="5302250" y="5118100"/>
          <p14:tracePt t="38464" x="5353050" y="5124450"/>
          <p14:tracePt t="38469" x="5378450" y="5130800"/>
          <p14:tracePt t="38480" x="5397500" y="5130800"/>
          <p14:tracePt t="38497" x="5454650" y="5143500"/>
          <p14:tracePt t="38514" x="5505450" y="5156200"/>
          <p14:tracePt t="38530" x="5537200" y="5162550"/>
          <p14:tracePt t="38547" x="5594350" y="5175250"/>
          <p14:tracePt t="38564" x="5651500" y="5194300"/>
          <p14:tracePt t="38580" x="5695950" y="5213350"/>
          <p14:tracePt t="38597" x="5734050" y="5219700"/>
          <p14:tracePt t="38614" x="5803900" y="5251450"/>
          <p14:tracePt t="38631" x="5918200" y="5295900"/>
          <p14:tracePt t="38636" x="5924550" y="5295900"/>
          <p14:tracePt t="38647" x="5988050" y="5314950"/>
          <p14:tracePt t="38664" x="6064250" y="5346700"/>
          <p14:tracePt t="38669" x="6096000" y="5359400"/>
          <p14:tracePt t="38680" x="6115050" y="5365750"/>
          <p14:tracePt t="38697" x="6203950" y="5397500"/>
          <p14:tracePt t="38702" x="6248400" y="5429250"/>
          <p14:tracePt t="38714" x="6292850" y="5441950"/>
          <p14:tracePt t="38731" x="6375400" y="5486400"/>
          <p14:tracePt t="38751" x="6508750" y="5549900"/>
          <p14:tracePt t="38767" x="6629400" y="5581650"/>
          <p14:tracePt t="38769" x="6648450" y="5594350"/>
          <p14:tracePt t="38781" x="6724650" y="5619750"/>
          <p14:tracePt t="38797" x="6769100" y="5626100"/>
          <p14:tracePt t="38814" x="6819900" y="5638800"/>
          <p14:tracePt t="38832" x="6877050" y="5657850"/>
          <p14:tracePt t="38836" x="6883400" y="5664200"/>
          <p14:tracePt t="38847" x="6934200" y="5683250"/>
          <p14:tracePt t="38864" x="6978650" y="5695950"/>
          <p14:tracePt t="38881" x="7023100" y="5702300"/>
          <p14:tracePt t="38897" x="7080250" y="5727700"/>
          <p14:tracePt t="38902" x="7137400" y="5740400"/>
          <p14:tracePt t="38914" x="7175500" y="5746750"/>
          <p14:tracePt t="38932" x="7258050" y="5772150"/>
          <p14:tracePt t="38947" x="7308850" y="5778500"/>
          <p14:tracePt t="38964" x="7359650" y="5797550"/>
          <p14:tracePt t="38970" x="7391400" y="5803900"/>
          <p14:tracePt t="38971" x="7416800" y="5810250"/>
          <p14:tracePt t="38986" x="7473950" y="5816600"/>
          <p14:tracePt t="39002" x="7537450" y="5835650"/>
          <p14:tracePt t="39014" x="7613650" y="5842000"/>
          <p14:tracePt t="39033" x="7740650" y="5873750"/>
          <p14:tracePt t="39051" x="7816850" y="5886450"/>
          <p14:tracePt t="39064" x="7893050" y="5892800"/>
          <p14:tracePt t="39083" x="7924800" y="5892800"/>
          <p14:tracePt t="39097" x="7981950" y="5892800"/>
          <p14:tracePt t="39116" x="8051800" y="5911850"/>
          <p14:tracePt t="39119" x="8070850" y="5911850"/>
          <p14:tracePt t="39130" x="8102600" y="5911850"/>
          <p14:tracePt t="39148" x="8140700" y="5911850"/>
          <p14:tracePt t="39164" x="8153400" y="5911850"/>
          <p14:tracePt t="39198" x="8172450" y="5911850"/>
          <p14:tracePt t="39213" x="8185150" y="5911850"/>
          <p14:tracePt t="39231" x="8197850" y="5911850"/>
          <p14:tracePt t="39249" x="8229600" y="5905500"/>
          <p14:tracePt t="39267" x="8242300" y="5899150"/>
          <p14:tracePt t="39356" x="8255000" y="5892800"/>
          <p14:tracePt t="39368" x="8255000" y="5880100"/>
          <p14:tracePt t="39377" x="8261350" y="5873750"/>
          <p14:tracePt t="39486" x="8261350" y="5867400"/>
          <p14:tracePt t="39502" x="8261350" y="5861050"/>
          <p14:tracePt t="39507" x="8261350" y="5854700"/>
          <p14:tracePt t="39528" x="8261350" y="5848350"/>
          <p14:tracePt t="39542" x="8261350" y="5842000"/>
          <p14:tracePt t="39658" x="8261350" y="5835650"/>
          <p14:tracePt t="40477" x="8261350" y="5829300"/>
          <p14:tracePt t="40486" x="8248650" y="5835650"/>
          <p14:tracePt t="40489" x="8235950" y="5842000"/>
          <p14:tracePt t="40501" x="8204200" y="5861050"/>
          <p14:tracePt t="40514" x="8191500" y="5861050"/>
          <p14:tracePt t="40531" x="8147050" y="5899150"/>
          <p14:tracePt t="40536" x="8128000" y="5905500"/>
          <p14:tracePt t="40548" x="8115300" y="5924550"/>
          <p14:tracePt t="40563" x="8089900" y="5930900"/>
          <p14:tracePt t="40568" x="8070850" y="5930900"/>
          <p14:tracePt t="40581" x="8058150" y="5930900"/>
          <p14:tracePt t="40597" x="7981950" y="5949950"/>
          <p14:tracePt t="40613" x="7937500" y="5949950"/>
          <p14:tracePt t="40630" x="7886700" y="5962650"/>
          <p14:tracePt t="40647" x="7823200" y="5975350"/>
          <p14:tracePt t="40663" x="7778750" y="5981700"/>
          <p14:tracePt t="40680" x="7740650" y="5981700"/>
          <p14:tracePt t="40697" x="7721600" y="5981700"/>
          <p14:tracePt t="40713" x="7683500" y="5981700"/>
          <p14:tracePt t="40730" x="7626350" y="5994400"/>
          <p14:tracePt t="40735" x="7613650" y="5994400"/>
          <p14:tracePt t="40746" x="7569200" y="6007100"/>
          <p14:tracePt t="40763" x="7531100" y="6007100"/>
          <p14:tracePt t="40780" x="7480300" y="6013450"/>
          <p14:tracePt t="40796" x="7429500" y="6019800"/>
          <p14:tracePt t="40801" x="7391400" y="6026150"/>
          <p14:tracePt t="40813" x="7353300" y="6032500"/>
          <p14:tracePt t="40831" x="7308850" y="6038850"/>
          <p14:tracePt t="40846" x="7277100" y="6051550"/>
          <p14:tracePt t="40850" x="7270750" y="6051550"/>
          <p14:tracePt t="40864" x="7232650" y="6064250"/>
          <p14:tracePt t="40883" x="7194550" y="6076950"/>
          <p14:tracePt t="40896" x="7169150" y="6083300"/>
          <p14:tracePt t="40916" x="7137400" y="6096000"/>
          <p14:tracePt t="40930" x="7092950" y="6121400"/>
          <p14:tracePt t="40947" x="7067550" y="6127750"/>
          <p14:tracePt t="40963" x="7054850" y="6134100"/>
          <p14:tracePt t="40980" x="7029450" y="6134100"/>
          <p14:tracePt t="40997" x="6985000" y="6140450"/>
          <p14:tracePt t="41014" x="6908800" y="6153150"/>
          <p14:tracePt t="41017" x="6902450" y="6153150"/>
          <p14:tracePt t="41030" x="6864350" y="6172200"/>
          <p14:tracePt t="41047" x="6838950" y="6178550"/>
          <p14:tracePt t="41063" x="6832600" y="6178550"/>
          <p14:tracePt t="41079" x="6807200" y="6178550"/>
          <p14:tracePt t="42798" x="0" y="0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20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862" y="736472"/>
            <a:ext cx="2608580" cy="15984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Anatomy of Ear </a:t>
            </a:r>
            <a:r>
              <a:rPr lang="en-US" sz="3000" smtClean="0">
                <a:solidFill>
                  <a:srgbClr val="FFFFFF"/>
                </a:solidFill>
                <a:latin typeface="Arial"/>
                <a:cs typeface="Arial"/>
              </a:rPr>
              <a:t>– Inner </a:t>
            </a: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Ear 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3442252" y="736472"/>
            <a:ext cx="7926705" cy="35907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lang="en-US" sz="2000" b="1" spc="-5" dirty="0" smtClean="0">
                <a:solidFill>
                  <a:srgbClr val="003884"/>
                </a:solidFill>
                <a:latin typeface="Arial"/>
                <a:cs typeface="Arial"/>
              </a:rPr>
              <a:t>The Inner ear - Cochlea 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9" name="object 4"/>
          <p:cNvSpPr txBox="1"/>
          <p:nvPr/>
        </p:nvSpPr>
        <p:spPr>
          <a:xfrm>
            <a:off x="3442252" y="1447800"/>
            <a:ext cx="8126895" cy="11471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3884"/>
                </a:solidFill>
                <a:latin typeface="Arial"/>
                <a:cs typeface="Arial"/>
              </a:rPr>
              <a:t>Converts mechanical vibrations into neural impulses that can be encoded by the brain </a:t>
            </a:r>
          </a:p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rgbClr val="003884"/>
              </a:solidFill>
              <a:latin typeface="Arial"/>
              <a:cs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2332653"/>
            <a:ext cx="9196465" cy="3581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642233" y="5921936"/>
            <a:ext cx="1221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err="1" smtClean="0"/>
              <a:t>C.J.Plack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9921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4"/>
    </mc:Choice>
    <mc:Fallback xmlns="">
      <p:transition spd="slow" advTm="3504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3265" x="2794000" y="4635500"/>
          <p14:tracePt t="23380" x="2806700" y="4635500"/>
          <p14:tracePt t="23397" x="2832100" y="4635500"/>
          <p14:tracePt t="23413" x="2863850" y="4635500"/>
          <p14:tracePt t="23430" x="2901950" y="4635500"/>
          <p14:tracePt t="23447" x="2940050" y="4635500"/>
          <p14:tracePt t="23450" x="2952750" y="4635500"/>
          <p14:tracePt t="23463" x="2959100" y="4635500"/>
          <p14:tracePt t="23480" x="2984500" y="4629150"/>
          <p14:tracePt t="23497" x="3003550" y="4629150"/>
          <p14:tracePt t="23514" x="3028950" y="4616450"/>
          <p14:tracePt t="23530" x="3041650" y="4610100"/>
          <p14:tracePt t="23548" x="3060700" y="4610100"/>
          <p14:tracePt t="23551" x="3079750" y="4610100"/>
          <p14:tracePt t="23565" x="3086100" y="4610100"/>
          <p14:tracePt t="23581" x="3111500" y="4610100"/>
          <p14:tracePt t="23597" x="3124200" y="4610100"/>
          <p14:tracePt t="23614" x="3155950" y="4610100"/>
          <p14:tracePt t="23630" x="3175000" y="4610100"/>
          <p14:tracePt t="23647" x="3213100" y="4603750"/>
          <p14:tracePt t="23650" x="3225800" y="4591050"/>
          <p14:tracePt t="23680" x="3251200" y="4591050"/>
          <p14:tracePt t="23697" x="3263900" y="4591050"/>
          <p14:tracePt t="23713" x="3270250" y="4591050"/>
          <p14:tracePt t="23730" x="3289300" y="4591050"/>
          <p14:tracePt t="23747" x="3302000" y="4591050"/>
          <p14:tracePt t="23763" x="3327400" y="4591050"/>
          <p14:tracePt t="23781" x="3346450" y="4591050"/>
          <p14:tracePt t="23784" x="3359150" y="4591050"/>
          <p14:tracePt t="23797" x="3378200" y="4591050"/>
          <p14:tracePt t="23813" x="3390900" y="4591050"/>
          <p14:tracePt t="23830" x="3409950" y="4591050"/>
          <p14:tracePt t="23847" x="3441700" y="4591050"/>
          <p14:tracePt t="23863" x="3460750" y="4591050"/>
          <p14:tracePt t="23880" x="3530600" y="4591050"/>
          <p14:tracePt t="23897" x="3562350" y="4591050"/>
          <p14:tracePt t="23913" x="3587750" y="4591050"/>
          <p14:tracePt t="23930" x="3619500" y="4591050"/>
          <p14:tracePt t="23947" x="3644900" y="4591050"/>
          <p14:tracePt t="23951" x="3651250" y="4591050"/>
          <p14:tracePt t="23963" x="3670300" y="4591050"/>
          <p14:tracePt t="23980" x="3708400" y="4597400"/>
          <p14:tracePt t="23997" x="3733800" y="4597400"/>
          <p14:tracePt t="24013" x="3765550" y="4597400"/>
          <p14:tracePt t="24017" x="3784600" y="4597400"/>
          <p14:tracePt t="24031" x="3816350" y="4597400"/>
          <p14:tracePt t="24047" x="3841750" y="4597400"/>
          <p14:tracePt t="24063" x="3898900" y="4597400"/>
          <p14:tracePt t="24081" x="3943350" y="4597400"/>
          <p14:tracePt t="24097" x="3968750" y="4597400"/>
          <p14:tracePt t="24113" x="4019550" y="4597400"/>
          <p14:tracePt t="24132" x="4051300" y="4610100"/>
          <p14:tracePt t="24135" x="4127500" y="4616450"/>
          <p14:tracePt t="24147" x="4159250" y="4622800"/>
          <p14:tracePt t="24167" x="4254500" y="4622800"/>
          <p14:tracePt t="24180" x="4368800" y="4622800"/>
          <p14:tracePt t="24198" x="4406900" y="4629150"/>
          <p14:tracePt t="24201" x="4464050" y="4629150"/>
          <p14:tracePt t="24213" x="4495800" y="4629150"/>
          <p14:tracePt t="24231" x="4546600" y="4635500"/>
          <p14:tracePt t="24247" x="4584700" y="4635500"/>
          <p14:tracePt t="24263" x="4635500" y="4635500"/>
          <p14:tracePt t="24267" x="4660900" y="4635500"/>
          <p14:tracePt t="24282" x="4724400" y="4635500"/>
          <p14:tracePt t="24297" x="4781550" y="4641850"/>
          <p14:tracePt t="24314" x="4813300" y="4641850"/>
          <p14:tracePt t="24330" x="4838700" y="4641850"/>
          <p14:tracePt t="24333" x="4857750" y="4641850"/>
          <p14:tracePt t="24347" x="4876800" y="4641850"/>
          <p14:tracePt t="24363" x="4902200" y="4641850"/>
          <p14:tracePt t="24380" x="4921250" y="4641850"/>
          <p14:tracePt t="24397" x="4940300" y="4641850"/>
          <p14:tracePt t="24413" x="4991100" y="4648200"/>
          <p14:tracePt t="24430" x="5029200" y="4648200"/>
          <p14:tracePt t="24433" x="5035550" y="4648200"/>
          <p14:tracePt t="24446" x="5086350" y="4648200"/>
          <p14:tracePt t="24463" x="5130800" y="4648200"/>
          <p14:tracePt t="24480" x="5168900" y="4648200"/>
          <p14:tracePt t="24497" x="5232400" y="4648200"/>
          <p14:tracePt t="24501" x="5264150" y="4648200"/>
          <p14:tracePt t="24513" x="5289550" y="4648200"/>
          <p14:tracePt t="24530" x="5334000" y="4648200"/>
          <p14:tracePt t="24533" x="5346700" y="4648200"/>
          <p14:tracePt t="24547" x="5365750" y="4648200"/>
          <p14:tracePt t="24564" x="5403850" y="4648200"/>
          <p14:tracePt t="24567" x="5448300" y="4641850"/>
          <p14:tracePt t="24580" x="5505450" y="4635500"/>
          <p14:tracePt t="24597" x="5549900" y="4635500"/>
          <p14:tracePt t="24613" x="5588000" y="4635500"/>
          <p14:tracePt t="24630" x="5676900" y="4635500"/>
          <p14:tracePt t="24634" x="5683250" y="4635500"/>
          <p14:tracePt t="24647" x="5734050" y="4635500"/>
          <p14:tracePt t="24664" x="5778500" y="4635500"/>
          <p14:tracePt t="24680" x="5816600" y="4635500"/>
          <p14:tracePt t="24697" x="5880100" y="4629150"/>
          <p14:tracePt t="24701" x="5911850" y="4616450"/>
          <p14:tracePt t="24713" x="5918200" y="4616450"/>
          <p14:tracePt t="24730" x="5956300" y="4616450"/>
          <p14:tracePt t="24747" x="5969000" y="4610100"/>
          <p14:tracePt t="24764" x="5981700" y="4610100"/>
          <p14:tracePt t="24767" x="5988050" y="4610100"/>
          <p14:tracePt t="24780" x="5994400" y="4610100"/>
          <p14:tracePt t="24797" x="6007100" y="4610100"/>
          <p14:tracePt t="24813" x="6019800" y="4610100"/>
          <p14:tracePt t="24830" x="6051550" y="4603750"/>
          <p14:tracePt t="24863" x="6089650" y="4603750"/>
          <p14:tracePt t="24880" x="6108700" y="4603750"/>
          <p14:tracePt t="24897" x="6134100" y="4597400"/>
          <p14:tracePt t="24913" x="6159500" y="4597400"/>
          <p14:tracePt t="24930" x="6178550" y="4597400"/>
          <p14:tracePt t="24947" x="6210300" y="4597400"/>
          <p14:tracePt t="24963" x="6248400" y="4597400"/>
          <p14:tracePt t="24967" x="6261100" y="4597400"/>
          <p14:tracePt t="24980" x="6280150" y="4597400"/>
          <p14:tracePt t="24997" x="6324600" y="4597400"/>
          <p14:tracePt t="25013" x="6350000" y="4597400"/>
          <p14:tracePt t="25030" x="6369050" y="4597400"/>
          <p14:tracePt t="25050" x="6388100" y="4597400"/>
          <p14:tracePt t="25096" x="6394450" y="4597400"/>
          <p14:tracePt t="25114" x="6407150" y="4597400"/>
          <p14:tracePt t="25129" x="6413500" y="4597400"/>
          <p14:tracePt t="25146" x="6419850" y="4597400"/>
          <p14:tracePt t="25163" x="6432550" y="4597400"/>
          <p14:tracePt t="25180" x="6438900" y="4597400"/>
          <p14:tracePt t="25196" x="6451600" y="4591050"/>
          <p14:tracePt t="25213" x="6464300" y="4591050"/>
          <p14:tracePt t="25232" x="6477000" y="4591050"/>
          <p14:tracePt t="25246" x="6483350" y="4591050"/>
          <p14:tracePt t="25263" x="6508750" y="4591050"/>
          <p14:tracePt t="25280" x="6534150" y="4591050"/>
          <p14:tracePt t="25296" x="6540500" y="4591050"/>
          <p14:tracePt t="25315" x="6546850" y="4591050"/>
          <p14:tracePt t="27048" x="0" y="0"/>
        </p14:tracePtLst>
        <p14:tracePtLst>
          <p14:tracePt t="30131" x="8083550" y="4927600"/>
          <p14:tracePt t="30161" x="8089900" y="4927600"/>
          <p14:tracePt t="30178" x="8172450" y="4826000"/>
          <p14:tracePt t="30196" x="8204200" y="4781550"/>
          <p14:tracePt t="30211" x="8235950" y="4737100"/>
          <p14:tracePt t="30228" x="8248650" y="4705350"/>
          <p14:tracePt t="30231" x="8255000" y="4705350"/>
          <p14:tracePt t="30245" x="8274050" y="4667250"/>
          <p14:tracePt t="30278" x="8280400" y="4660900"/>
          <p14:tracePt t="30295" x="8286750" y="4648200"/>
          <p14:tracePt t="30311" x="8305800" y="4648200"/>
          <p14:tracePt t="30328" x="8312150" y="4641850"/>
          <p14:tracePt t="30332" x="8331200" y="4641850"/>
          <p14:tracePt t="30346" x="8350250" y="4641850"/>
          <p14:tracePt t="30361" x="8362950" y="4641850"/>
          <p14:tracePt t="30378" x="8394700" y="4641850"/>
          <p14:tracePt t="30395" x="8432800" y="4641850"/>
          <p14:tracePt t="30411" x="8451850" y="4654550"/>
          <p14:tracePt t="30428" x="8496300" y="4686300"/>
          <p14:tracePt t="30432" x="8509000" y="4699000"/>
          <p14:tracePt t="30445" x="8521700" y="4705350"/>
          <p14:tracePt t="30461" x="8591550" y="4762500"/>
          <p14:tracePt t="30478" x="8629650" y="4775200"/>
          <p14:tracePt t="30495" x="8661400" y="4806950"/>
          <p14:tracePt t="30511" x="8693150" y="4838700"/>
          <p14:tracePt t="30528" x="8724900" y="4864100"/>
          <p14:tracePt t="30545" x="8756650" y="4889500"/>
          <p14:tracePt t="30561" x="8788400" y="4914900"/>
          <p14:tracePt t="30578" x="8851900" y="4946650"/>
          <p14:tracePt t="30595" x="8890000" y="4984750"/>
          <p14:tracePt t="30600" x="8896350" y="4984750"/>
          <p14:tracePt t="30611" x="8928100" y="4991100"/>
          <p14:tracePt t="30628" x="8978900" y="5010150"/>
          <p14:tracePt t="30644" x="9023350" y="5029200"/>
          <p14:tracePt t="30661" x="9137650" y="5054600"/>
          <p14:tracePt t="30665" x="9182100" y="5060950"/>
          <p14:tracePt t="30678" x="9239250" y="5080000"/>
          <p14:tracePt t="30694" x="9277350" y="5086350"/>
          <p14:tracePt t="30698" x="9290050" y="5086350"/>
          <p14:tracePt t="30711" x="9296400" y="5086350"/>
          <p14:tracePt t="30728" x="9309100" y="5086350"/>
          <p14:tracePt t="30745" x="9315450" y="5086350"/>
          <p14:tracePt t="30761" x="9328150" y="5086350"/>
          <p14:tracePt t="30778" x="9347200" y="5067300"/>
          <p14:tracePt t="30795" x="9398000" y="5054600"/>
          <p14:tracePt t="30799" x="9404350" y="5048250"/>
          <p14:tracePt t="30811" x="9417050" y="5035550"/>
          <p14:tracePt t="30828" x="9429750" y="5016500"/>
          <p14:tracePt t="30844" x="9455150" y="4997450"/>
          <p14:tracePt t="30861" x="9467850" y="4978400"/>
          <p14:tracePt t="30865" x="9474200" y="4965700"/>
          <p14:tracePt t="30878" x="9480550" y="4965700"/>
          <p14:tracePt t="30894" x="9480550" y="4946650"/>
          <p14:tracePt t="30911" x="9505950" y="4927600"/>
          <p14:tracePt t="30928" x="9512300" y="4927600"/>
          <p14:tracePt t="30931" x="9531350" y="4921250"/>
          <p14:tracePt t="30944" x="9544050" y="4914900"/>
          <p14:tracePt t="30961" x="9582150" y="4908550"/>
          <p14:tracePt t="30978" x="9607550" y="4908550"/>
          <p14:tracePt t="30995" x="9671050" y="4908550"/>
          <p14:tracePt t="31014" x="9728200" y="4908550"/>
          <p14:tracePt t="31028" x="9779000" y="4908550"/>
          <p14:tracePt t="31048" x="9804400" y="4908550"/>
          <p14:tracePt t="31062" x="9829800" y="4908550"/>
          <p14:tracePt t="31079" x="9855200" y="4908550"/>
          <p14:tracePt t="31094" x="9874250" y="4908550"/>
          <p14:tracePt t="31111" x="9899650" y="4908550"/>
          <p14:tracePt t="31128" x="9918700" y="4908550"/>
          <p14:tracePt t="31145" x="9975850" y="4908550"/>
          <p14:tracePt t="31148" x="9994900" y="4914900"/>
          <p14:tracePt t="31162" x="10045700" y="4914900"/>
          <p14:tracePt t="31178" x="10077450" y="4921250"/>
          <p14:tracePt t="31194" x="10128250" y="4927600"/>
          <p14:tracePt t="31211" x="10179050" y="4927600"/>
          <p14:tracePt t="31228" x="10223500" y="4927600"/>
          <p14:tracePt t="31245" x="10261600" y="4927600"/>
          <p14:tracePt t="31261" x="10306050" y="4927600"/>
          <p14:tracePt t="31278" x="10363200" y="4927600"/>
          <p14:tracePt t="31294" x="10407650" y="4914900"/>
          <p14:tracePt t="31311" x="10439400" y="4908550"/>
          <p14:tracePt t="31328" x="10477500" y="4902200"/>
          <p14:tracePt t="31345" x="10502900" y="4883150"/>
          <p14:tracePt t="31362" x="10610850" y="4864100"/>
          <p14:tracePt t="31378" x="10655300" y="4857750"/>
          <p14:tracePt t="31394" x="10712450" y="4845050"/>
          <p14:tracePt t="31411" x="10725150" y="4845050"/>
          <p14:tracePt t="31414" x="10744200" y="4845050"/>
          <p14:tracePt t="31428" x="10756900" y="4845050"/>
          <p14:tracePt t="31444" x="10782300" y="4845050"/>
          <p14:tracePt t="31449" x="10795000" y="4845050"/>
          <p14:tracePt t="31461" x="10801350" y="4845050"/>
          <p14:tracePt t="31478" x="10807700" y="4845050"/>
          <p14:tracePt t="31481" x="10814050" y="4845050"/>
          <p14:tracePt t="31495" x="10820400" y="4845050"/>
          <p14:tracePt t="31511" x="10858500" y="4857750"/>
          <p14:tracePt t="31527" x="10890250" y="4857750"/>
          <p14:tracePt t="31544" x="10934700" y="4857750"/>
          <p14:tracePt t="31548" x="10960100" y="4857750"/>
          <p14:tracePt t="31549" x="10985500" y="4857750"/>
          <p14:tracePt t="31562" x="11004550" y="4857750"/>
          <p14:tracePt t="31578" x="11036300" y="4857750"/>
          <p14:tracePt t="31594" x="11068050" y="4857750"/>
          <p14:tracePt t="31613" x="11080750" y="4857750"/>
          <p14:tracePt t="31627" x="11093450" y="4845050"/>
          <p14:tracePt t="31645" x="11106150" y="4838700"/>
          <p14:tracePt t="31648" x="11112500" y="4838700"/>
          <p14:tracePt t="31661" x="11118850" y="4826000"/>
          <p14:tracePt t="31678" x="11137900" y="4819650"/>
          <p14:tracePt t="31682" x="11150600" y="4819650"/>
          <p14:tracePt t="31695" x="11156950" y="4819650"/>
          <p14:tracePt t="31711" x="11201400" y="4813300"/>
          <p14:tracePt t="31727" x="11214100" y="4813300"/>
          <p14:tracePt t="31744" x="11258550" y="4813300"/>
          <p14:tracePt t="31763" x="11290300" y="4806950"/>
          <p14:tracePt t="31778" x="11322050" y="4806950"/>
          <p14:tracePt t="31794" x="11360150" y="4806950"/>
          <p14:tracePt t="31811" x="11379200" y="4806950"/>
          <p14:tracePt t="31845" x="11391900" y="4806950"/>
          <p14:tracePt t="31863" x="11398250" y="4806950"/>
          <p14:tracePt t="31878" x="11423650" y="4806950"/>
          <p14:tracePt t="31894" x="11442700" y="4806950"/>
          <p14:tracePt t="31911" x="11474450" y="4806950"/>
          <p14:tracePt t="31914" x="11487150" y="4806950"/>
          <p14:tracePt t="31929" x="11499850" y="4806950"/>
          <p14:tracePt t="31932" x="11512550" y="4806950"/>
          <p14:tracePt t="31945" x="11525250" y="4806950"/>
          <p14:tracePt t="31963" x="11544300" y="4806950"/>
          <p14:tracePt t="33146" x="0" y="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21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862" y="736472"/>
            <a:ext cx="2608580" cy="15984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Anatomy of Ear </a:t>
            </a:r>
            <a:r>
              <a:rPr lang="en-US" sz="3000" smtClean="0">
                <a:solidFill>
                  <a:srgbClr val="FFFFFF"/>
                </a:solidFill>
                <a:latin typeface="Arial"/>
                <a:cs typeface="Arial"/>
              </a:rPr>
              <a:t>– Inner </a:t>
            </a: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Ear 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3442252" y="736472"/>
            <a:ext cx="7926705" cy="35907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lang="en-US" sz="2000" b="1" spc="-5" dirty="0" smtClean="0">
                <a:solidFill>
                  <a:srgbClr val="003884"/>
                </a:solidFill>
                <a:latin typeface="Arial"/>
                <a:cs typeface="Arial"/>
              </a:rPr>
              <a:t>The Inner ear 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58341" y="5956435"/>
            <a:ext cx="1221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err="1" smtClean="0"/>
              <a:t>C.J.Plack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111" y="3503786"/>
            <a:ext cx="7501051" cy="2764061"/>
          </a:xfrm>
          <a:prstGeom prst="rect">
            <a:avLst/>
          </a:prstGeom>
        </p:spPr>
      </p:pic>
      <p:sp>
        <p:nvSpPr>
          <p:cNvPr id="9" name="object 4"/>
          <p:cNvSpPr txBox="1"/>
          <p:nvPr/>
        </p:nvSpPr>
        <p:spPr>
          <a:xfrm>
            <a:off x="3352800" y="1350311"/>
            <a:ext cx="7990205" cy="318869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dirty="0" smtClean="0">
                <a:solidFill>
                  <a:srgbClr val="003884"/>
                </a:solidFill>
                <a:latin typeface="Arial"/>
                <a:cs typeface="Arial"/>
              </a:rPr>
              <a:t>Organ of </a:t>
            </a:r>
            <a:r>
              <a:rPr lang="en-US" dirty="0" err="1" smtClean="0">
                <a:solidFill>
                  <a:srgbClr val="003884"/>
                </a:solidFill>
                <a:latin typeface="Arial"/>
                <a:cs typeface="Arial"/>
              </a:rPr>
              <a:t>corti</a:t>
            </a:r>
            <a:r>
              <a:rPr lang="en-US" dirty="0" smtClean="0">
                <a:solidFill>
                  <a:srgbClr val="003884"/>
                </a:solidFill>
                <a:latin typeface="Arial"/>
                <a:cs typeface="Arial"/>
              </a:rPr>
              <a:t> – Seat of hearing 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US" dirty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dirty="0" smtClean="0">
                <a:solidFill>
                  <a:srgbClr val="003884"/>
                </a:solidFill>
                <a:latin typeface="Arial"/>
                <a:cs typeface="Arial"/>
              </a:rPr>
              <a:t>Consists of Hair cells. These hair cells are attached to nerve </a:t>
            </a:r>
            <a:r>
              <a:rPr lang="en-US" dirty="0" err="1" smtClean="0">
                <a:solidFill>
                  <a:srgbClr val="003884"/>
                </a:solidFill>
                <a:latin typeface="Arial"/>
                <a:cs typeface="Arial"/>
              </a:rPr>
              <a:t>fibres</a:t>
            </a:r>
            <a:r>
              <a:rPr lang="en-US" dirty="0" smtClean="0">
                <a:solidFill>
                  <a:srgbClr val="003884"/>
                </a:solidFill>
                <a:latin typeface="Arial"/>
                <a:cs typeface="Arial"/>
              </a:rPr>
              <a:t>.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US" dirty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dirty="0">
                <a:solidFill>
                  <a:srgbClr val="003884"/>
                </a:solidFill>
                <a:latin typeface="Arial"/>
                <a:cs typeface="Arial"/>
              </a:rPr>
              <a:t>Outer hair cells – </a:t>
            </a:r>
            <a:r>
              <a:rPr lang="en-US" dirty="0" smtClean="0">
                <a:solidFill>
                  <a:srgbClr val="003884"/>
                </a:solidFill>
                <a:latin typeface="Arial"/>
                <a:cs typeface="Arial"/>
              </a:rPr>
              <a:t>12,000 in a single row </a:t>
            </a:r>
            <a:r>
              <a:rPr lang="en-US" dirty="0" smtClean="0">
                <a:solidFill>
                  <a:srgbClr val="003884"/>
                </a:solidFill>
                <a:latin typeface="Arial"/>
                <a:cs typeface="Arial"/>
                <a:sym typeface="Wingdings" panose="05000000000000000000" pitchFamily="2" charset="2"/>
              </a:rPr>
              <a:t> Amplification of sound</a:t>
            </a:r>
            <a:endParaRPr lang="en-US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US" dirty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dirty="0">
                <a:solidFill>
                  <a:srgbClr val="003884"/>
                </a:solidFill>
                <a:latin typeface="Arial"/>
                <a:cs typeface="Arial"/>
              </a:rPr>
              <a:t>Inner hair cells – 4000 </a:t>
            </a:r>
            <a:r>
              <a:rPr lang="en-US" dirty="0" smtClean="0">
                <a:solidFill>
                  <a:srgbClr val="003884"/>
                </a:solidFill>
                <a:latin typeface="Arial"/>
                <a:cs typeface="Arial"/>
              </a:rPr>
              <a:t>in a single row</a:t>
            </a:r>
            <a:r>
              <a:rPr lang="en-US" dirty="0" smtClean="0">
                <a:solidFill>
                  <a:srgbClr val="003884"/>
                </a:solidFill>
                <a:latin typeface="Arial"/>
                <a:cs typeface="Arial"/>
                <a:sym typeface="Wingdings" panose="05000000000000000000" pitchFamily="2" charset="2"/>
              </a:rPr>
              <a:t> Transmitting signals to nerve fibers</a:t>
            </a:r>
            <a:endParaRPr lang="en-US" dirty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US" dirty="0">
              <a:solidFill>
                <a:srgbClr val="003884"/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rgbClr val="003884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686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4"/>
    </mc:Choice>
    <mc:Fallback xmlns="">
      <p:transition spd="slow" advTm="3504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3265" x="2794000" y="4635500"/>
          <p14:tracePt t="23380" x="2806700" y="4635500"/>
          <p14:tracePt t="23397" x="2832100" y="4635500"/>
          <p14:tracePt t="23413" x="2863850" y="4635500"/>
          <p14:tracePt t="23430" x="2901950" y="4635500"/>
          <p14:tracePt t="23447" x="2940050" y="4635500"/>
          <p14:tracePt t="23450" x="2952750" y="4635500"/>
          <p14:tracePt t="23463" x="2959100" y="4635500"/>
          <p14:tracePt t="23480" x="2984500" y="4629150"/>
          <p14:tracePt t="23497" x="3003550" y="4629150"/>
          <p14:tracePt t="23514" x="3028950" y="4616450"/>
          <p14:tracePt t="23530" x="3041650" y="4610100"/>
          <p14:tracePt t="23548" x="3060700" y="4610100"/>
          <p14:tracePt t="23551" x="3079750" y="4610100"/>
          <p14:tracePt t="23565" x="3086100" y="4610100"/>
          <p14:tracePt t="23581" x="3111500" y="4610100"/>
          <p14:tracePt t="23597" x="3124200" y="4610100"/>
          <p14:tracePt t="23614" x="3155950" y="4610100"/>
          <p14:tracePt t="23630" x="3175000" y="4610100"/>
          <p14:tracePt t="23647" x="3213100" y="4603750"/>
          <p14:tracePt t="23650" x="3225800" y="4591050"/>
          <p14:tracePt t="23680" x="3251200" y="4591050"/>
          <p14:tracePt t="23697" x="3263900" y="4591050"/>
          <p14:tracePt t="23713" x="3270250" y="4591050"/>
          <p14:tracePt t="23730" x="3289300" y="4591050"/>
          <p14:tracePt t="23747" x="3302000" y="4591050"/>
          <p14:tracePt t="23763" x="3327400" y="4591050"/>
          <p14:tracePt t="23781" x="3346450" y="4591050"/>
          <p14:tracePt t="23784" x="3359150" y="4591050"/>
          <p14:tracePt t="23797" x="3378200" y="4591050"/>
          <p14:tracePt t="23813" x="3390900" y="4591050"/>
          <p14:tracePt t="23830" x="3409950" y="4591050"/>
          <p14:tracePt t="23847" x="3441700" y="4591050"/>
          <p14:tracePt t="23863" x="3460750" y="4591050"/>
          <p14:tracePt t="23880" x="3530600" y="4591050"/>
          <p14:tracePt t="23897" x="3562350" y="4591050"/>
          <p14:tracePt t="23913" x="3587750" y="4591050"/>
          <p14:tracePt t="23930" x="3619500" y="4591050"/>
          <p14:tracePt t="23947" x="3644900" y="4591050"/>
          <p14:tracePt t="23951" x="3651250" y="4591050"/>
          <p14:tracePt t="23963" x="3670300" y="4591050"/>
          <p14:tracePt t="23980" x="3708400" y="4597400"/>
          <p14:tracePt t="23997" x="3733800" y="4597400"/>
          <p14:tracePt t="24013" x="3765550" y="4597400"/>
          <p14:tracePt t="24017" x="3784600" y="4597400"/>
          <p14:tracePt t="24031" x="3816350" y="4597400"/>
          <p14:tracePt t="24047" x="3841750" y="4597400"/>
          <p14:tracePt t="24063" x="3898900" y="4597400"/>
          <p14:tracePt t="24081" x="3943350" y="4597400"/>
          <p14:tracePt t="24097" x="3968750" y="4597400"/>
          <p14:tracePt t="24113" x="4019550" y="4597400"/>
          <p14:tracePt t="24132" x="4051300" y="4610100"/>
          <p14:tracePt t="24135" x="4127500" y="4616450"/>
          <p14:tracePt t="24147" x="4159250" y="4622800"/>
          <p14:tracePt t="24167" x="4254500" y="4622800"/>
          <p14:tracePt t="24180" x="4368800" y="4622800"/>
          <p14:tracePt t="24198" x="4406900" y="4629150"/>
          <p14:tracePt t="24201" x="4464050" y="4629150"/>
          <p14:tracePt t="24213" x="4495800" y="4629150"/>
          <p14:tracePt t="24231" x="4546600" y="4635500"/>
          <p14:tracePt t="24247" x="4584700" y="4635500"/>
          <p14:tracePt t="24263" x="4635500" y="4635500"/>
          <p14:tracePt t="24267" x="4660900" y="4635500"/>
          <p14:tracePt t="24282" x="4724400" y="4635500"/>
          <p14:tracePt t="24297" x="4781550" y="4641850"/>
          <p14:tracePt t="24314" x="4813300" y="4641850"/>
          <p14:tracePt t="24330" x="4838700" y="4641850"/>
          <p14:tracePt t="24333" x="4857750" y="4641850"/>
          <p14:tracePt t="24347" x="4876800" y="4641850"/>
          <p14:tracePt t="24363" x="4902200" y="4641850"/>
          <p14:tracePt t="24380" x="4921250" y="4641850"/>
          <p14:tracePt t="24397" x="4940300" y="4641850"/>
          <p14:tracePt t="24413" x="4991100" y="4648200"/>
          <p14:tracePt t="24430" x="5029200" y="4648200"/>
          <p14:tracePt t="24433" x="5035550" y="4648200"/>
          <p14:tracePt t="24446" x="5086350" y="4648200"/>
          <p14:tracePt t="24463" x="5130800" y="4648200"/>
          <p14:tracePt t="24480" x="5168900" y="4648200"/>
          <p14:tracePt t="24497" x="5232400" y="4648200"/>
          <p14:tracePt t="24501" x="5264150" y="4648200"/>
          <p14:tracePt t="24513" x="5289550" y="4648200"/>
          <p14:tracePt t="24530" x="5334000" y="4648200"/>
          <p14:tracePt t="24533" x="5346700" y="4648200"/>
          <p14:tracePt t="24547" x="5365750" y="4648200"/>
          <p14:tracePt t="24564" x="5403850" y="4648200"/>
          <p14:tracePt t="24567" x="5448300" y="4641850"/>
          <p14:tracePt t="24580" x="5505450" y="4635500"/>
          <p14:tracePt t="24597" x="5549900" y="4635500"/>
          <p14:tracePt t="24613" x="5588000" y="4635500"/>
          <p14:tracePt t="24630" x="5676900" y="4635500"/>
          <p14:tracePt t="24634" x="5683250" y="4635500"/>
          <p14:tracePt t="24647" x="5734050" y="4635500"/>
          <p14:tracePt t="24664" x="5778500" y="4635500"/>
          <p14:tracePt t="24680" x="5816600" y="4635500"/>
          <p14:tracePt t="24697" x="5880100" y="4629150"/>
          <p14:tracePt t="24701" x="5911850" y="4616450"/>
          <p14:tracePt t="24713" x="5918200" y="4616450"/>
          <p14:tracePt t="24730" x="5956300" y="4616450"/>
          <p14:tracePt t="24747" x="5969000" y="4610100"/>
          <p14:tracePt t="24764" x="5981700" y="4610100"/>
          <p14:tracePt t="24767" x="5988050" y="4610100"/>
          <p14:tracePt t="24780" x="5994400" y="4610100"/>
          <p14:tracePt t="24797" x="6007100" y="4610100"/>
          <p14:tracePt t="24813" x="6019800" y="4610100"/>
          <p14:tracePt t="24830" x="6051550" y="4603750"/>
          <p14:tracePt t="24863" x="6089650" y="4603750"/>
          <p14:tracePt t="24880" x="6108700" y="4603750"/>
          <p14:tracePt t="24897" x="6134100" y="4597400"/>
          <p14:tracePt t="24913" x="6159500" y="4597400"/>
          <p14:tracePt t="24930" x="6178550" y="4597400"/>
          <p14:tracePt t="24947" x="6210300" y="4597400"/>
          <p14:tracePt t="24963" x="6248400" y="4597400"/>
          <p14:tracePt t="24967" x="6261100" y="4597400"/>
          <p14:tracePt t="24980" x="6280150" y="4597400"/>
          <p14:tracePt t="24997" x="6324600" y="4597400"/>
          <p14:tracePt t="25013" x="6350000" y="4597400"/>
          <p14:tracePt t="25030" x="6369050" y="4597400"/>
          <p14:tracePt t="25050" x="6388100" y="4597400"/>
          <p14:tracePt t="25096" x="6394450" y="4597400"/>
          <p14:tracePt t="25114" x="6407150" y="4597400"/>
          <p14:tracePt t="25129" x="6413500" y="4597400"/>
          <p14:tracePt t="25146" x="6419850" y="4597400"/>
          <p14:tracePt t="25163" x="6432550" y="4597400"/>
          <p14:tracePt t="25180" x="6438900" y="4597400"/>
          <p14:tracePt t="25196" x="6451600" y="4591050"/>
          <p14:tracePt t="25213" x="6464300" y="4591050"/>
          <p14:tracePt t="25232" x="6477000" y="4591050"/>
          <p14:tracePt t="25246" x="6483350" y="4591050"/>
          <p14:tracePt t="25263" x="6508750" y="4591050"/>
          <p14:tracePt t="25280" x="6534150" y="4591050"/>
          <p14:tracePt t="25296" x="6540500" y="4591050"/>
          <p14:tracePt t="25315" x="6546850" y="4591050"/>
          <p14:tracePt t="27048" x="0" y="0"/>
        </p14:tracePtLst>
        <p14:tracePtLst>
          <p14:tracePt t="30131" x="8083550" y="4927600"/>
          <p14:tracePt t="30161" x="8089900" y="4927600"/>
          <p14:tracePt t="30178" x="8172450" y="4826000"/>
          <p14:tracePt t="30196" x="8204200" y="4781550"/>
          <p14:tracePt t="30211" x="8235950" y="4737100"/>
          <p14:tracePt t="30228" x="8248650" y="4705350"/>
          <p14:tracePt t="30231" x="8255000" y="4705350"/>
          <p14:tracePt t="30245" x="8274050" y="4667250"/>
          <p14:tracePt t="30278" x="8280400" y="4660900"/>
          <p14:tracePt t="30295" x="8286750" y="4648200"/>
          <p14:tracePt t="30311" x="8305800" y="4648200"/>
          <p14:tracePt t="30328" x="8312150" y="4641850"/>
          <p14:tracePt t="30332" x="8331200" y="4641850"/>
          <p14:tracePt t="30346" x="8350250" y="4641850"/>
          <p14:tracePt t="30361" x="8362950" y="4641850"/>
          <p14:tracePt t="30378" x="8394700" y="4641850"/>
          <p14:tracePt t="30395" x="8432800" y="4641850"/>
          <p14:tracePt t="30411" x="8451850" y="4654550"/>
          <p14:tracePt t="30428" x="8496300" y="4686300"/>
          <p14:tracePt t="30432" x="8509000" y="4699000"/>
          <p14:tracePt t="30445" x="8521700" y="4705350"/>
          <p14:tracePt t="30461" x="8591550" y="4762500"/>
          <p14:tracePt t="30478" x="8629650" y="4775200"/>
          <p14:tracePt t="30495" x="8661400" y="4806950"/>
          <p14:tracePt t="30511" x="8693150" y="4838700"/>
          <p14:tracePt t="30528" x="8724900" y="4864100"/>
          <p14:tracePt t="30545" x="8756650" y="4889500"/>
          <p14:tracePt t="30561" x="8788400" y="4914900"/>
          <p14:tracePt t="30578" x="8851900" y="4946650"/>
          <p14:tracePt t="30595" x="8890000" y="4984750"/>
          <p14:tracePt t="30600" x="8896350" y="4984750"/>
          <p14:tracePt t="30611" x="8928100" y="4991100"/>
          <p14:tracePt t="30628" x="8978900" y="5010150"/>
          <p14:tracePt t="30644" x="9023350" y="5029200"/>
          <p14:tracePt t="30661" x="9137650" y="5054600"/>
          <p14:tracePt t="30665" x="9182100" y="5060950"/>
          <p14:tracePt t="30678" x="9239250" y="5080000"/>
          <p14:tracePt t="30694" x="9277350" y="5086350"/>
          <p14:tracePt t="30698" x="9290050" y="5086350"/>
          <p14:tracePt t="30711" x="9296400" y="5086350"/>
          <p14:tracePt t="30728" x="9309100" y="5086350"/>
          <p14:tracePt t="30745" x="9315450" y="5086350"/>
          <p14:tracePt t="30761" x="9328150" y="5086350"/>
          <p14:tracePt t="30778" x="9347200" y="5067300"/>
          <p14:tracePt t="30795" x="9398000" y="5054600"/>
          <p14:tracePt t="30799" x="9404350" y="5048250"/>
          <p14:tracePt t="30811" x="9417050" y="5035550"/>
          <p14:tracePt t="30828" x="9429750" y="5016500"/>
          <p14:tracePt t="30844" x="9455150" y="4997450"/>
          <p14:tracePt t="30861" x="9467850" y="4978400"/>
          <p14:tracePt t="30865" x="9474200" y="4965700"/>
          <p14:tracePt t="30878" x="9480550" y="4965700"/>
          <p14:tracePt t="30894" x="9480550" y="4946650"/>
          <p14:tracePt t="30911" x="9505950" y="4927600"/>
          <p14:tracePt t="30928" x="9512300" y="4927600"/>
          <p14:tracePt t="30931" x="9531350" y="4921250"/>
          <p14:tracePt t="30944" x="9544050" y="4914900"/>
          <p14:tracePt t="30961" x="9582150" y="4908550"/>
          <p14:tracePt t="30978" x="9607550" y="4908550"/>
          <p14:tracePt t="30995" x="9671050" y="4908550"/>
          <p14:tracePt t="31014" x="9728200" y="4908550"/>
          <p14:tracePt t="31028" x="9779000" y="4908550"/>
          <p14:tracePt t="31048" x="9804400" y="4908550"/>
          <p14:tracePt t="31062" x="9829800" y="4908550"/>
          <p14:tracePt t="31079" x="9855200" y="4908550"/>
          <p14:tracePt t="31094" x="9874250" y="4908550"/>
          <p14:tracePt t="31111" x="9899650" y="4908550"/>
          <p14:tracePt t="31128" x="9918700" y="4908550"/>
          <p14:tracePt t="31145" x="9975850" y="4908550"/>
          <p14:tracePt t="31148" x="9994900" y="4914900"/>
          <p14:tracePt t="31162" x="10045700" y="4914900"/>
          <p14:tracePt t="31178" x="10077450" y="4921250"/>
          <p14:tracePt t="31194" x="10128250" y="4927600"/>
          <p14:tracePt t="31211" x="10179050" y="4927600"/>
          <p14:tracePt t="31228" x="10223500" y="4927600"/>
          <p14:tracePt t="31245" x="10261600" y="4927600"/>
          <p14:tracePt t="31261" x="10306050" y="4927600"/>
          <p14:tracePt t="31278" x="10363200" y="4927600"/>
          <p14:tracePt t="31294" x="10407650" y="4914900"/>
          <p14:tracePt t="31311" x="10439400" y="4908550"/>
          <p14:tracePt t="31328" x="10477500" y="4902200"/>
          <p14:tracePt t="31345" x="10502900" y="4883150"/>
          <p14:tracePt t="31362" x="10610850" y="4864100"/>
          <p14:tracePt t="31378" x="10655300" y="4857750"/>
          <p14:tracePt t="31394" x="10712450" y="4845050"/>
          <p14:tracePt t="31411" x="10725150" y="4845050"/>
          <p14:tracePt t="31414" x="10744200" y="4845050"/>
          <p14:tracePt t="31428" x="10756900" y="4845050"/>
          <p14:tracePt t="31444" x="10782300" y="4845050"/>
          <p14:tracePt t="31449" x="10795000" y="4845050"/>
          <p14:tracePt t="31461" x="10801350" y="4845050"/>
          <p14:tracePt t="31478" x="10807700" y="4845050"/>
          <p14:tracePt t="31481" x="10814050" y="4845050"/>
          <p14:tracePt t="31495" x="10820400" y="4845050"/>
          <p14:tracePt t="31511" x="10858500" y="4857750"/>
          <p14:tracePt t="31527" x="10890250" y="4857750"/>
          <p14:tracePt t="31544" x="10934700" y="4857750"/>
          <p14:tracePt t="31548" x="10960100" y="4857750"/>
          <p14:tracePt t="31549" x="10985500" y="4857750"/>
          <p14:tracePt t="31562" x="11004550" y="4857750"/>
          <p14:tracePt t="31578" x="11036300" y="4857750"/>
          <p14:tracePt t="31594" x="11068050" y="4857750"/>
          <p14:tracePt t="31613" x="11080750" y="4857750"/>
          <p14:tracePt t="31627" x="11093450" y="4845050"/>
          <p14:tracePt t="31645" x="11106150" y="4838700"/>
          <p14:tracePt t="31648" x="11112500" y="4838700"/>
          <p14:tracePt t="31661" x="11118850" y="4826000"/>
          <p14:tracePt t="31678" x="11137900" y="4819650"/>
          <p14:tracePt t="31682" x="11150600" y="4819650"/>
          <p14:tracePt t="31695" x="11156950" y="4819650"/>
          <p14:tracePt t="31711" x="11201400" y="4813300"/>
          <p14:tracePt t="31727" x="11214100" y="4813300"/>
          <p14:tracePt t="31744" x="11258550" y="4813300"/>
          <p14:tracePt t="31763" x="11290300" y="4806950"/>
          <p14:tracePt t="31778" x="11322050" y="4806950"/>
          <p14:tracePt t="31794" x="11360150" y="4806950"/>
          <p14:tracePt t="31811" x="11379200" y="4806950"/>
          <p14:tracePt t="31845" x="11391900" y="4806950"/>
          <p14:tracePt t="31863" x="11398250" y="4806950"/>
          <p14:tracePt t="31878" x="11423650" y="4806950"/>
          <p14:tracePt t="31894" x="11442700" y="4806950"/>
          <p14:tracePt t="31911" x="11474450" y="4806950"/>
          <p14:tracePt t="31914" x="11487150" y="4806950"/>
          <p14:tracePt t="31929" x="11499850" y="4806950"/>
          <p14:tracePt t="31932" x="11512550" y="4806950"/>
          <p14:tracePt t="31945" x="11525250" y="4806950"/>
          <p14:tracePt t="31963" x="11544300" y="4806950"/>
          <p14:tracePt t="33146" x="0" y="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22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862" y="736472"/>
            <a:ext cx="2608580" cy="15984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Anatomy of Ear </a:t>
            </a:r>
            <a:r>
              <a:rPr lang="en-US" sz="3000" smtClean="0">
                <a:solidFill>
                  <a:srgbClr val="FFFFFF"/>
                </a:solidFill>
                <a:latin typeface="Arial"/>
                <a:cs typeface="Arial"/>
              </a:rPr>
              <a:t>– Inner </a:t>
            </a: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Ear 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3442252" y="736472"/>
            <a:ext cx="7926705" cy="35907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lang="en-US" sz="2000" b="1" spc="-5" dirty="0" smtClean="0">
                <a:solidFill>
                  <a:srgbClr val="003884"/>
                </a:solidFill>
                <a:latin typeface="Arial"/>
                <a:cs typeface="Arial"/>
              </a:rPr>
              <a:t>The Inner ear 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9" name="object 4"/>
          <p:cNvSpPr txBox="1"/>
          <p:nvPr/>
        </p:nvSpPr>
        <p:spPr>
          <a:xfrm>
            <a:off x="3442252" y="1336222"/>
            <a:ext cx="8383905" cy="201657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3884"/>
                </a:solidFill>
                <a:latin typeface="Arial"/>
                <a:cs typeface="Arial"/>
              </a:rPr>
              <a:t>Each hair cell has many hairs or </a:t>
            </a:r>
            <a:r>
              <a:rPr lang="en-US" dirty="0" err="1" smtClean="0">
                <a:solidFill>
                  <a:srgbClr val="003884"/>
                </a:solidFill>
                <a:latin typeface="Arial"/>
                <a:cs typeface="Arial"/>
              </a:rPr>
              <a:t>stereocilia</a:t>
            </a:r>
            <a:r>
              <a:rPr lang="en-US" dirty="0" smtClean="0">
                <a:solidFill>
                  <a:srgbClr val="003884"/>
                </a:solidFill>
                <a:latin typeface="Arial"/>
                <a:cs typeface="Arial"/>
              </a:rPr>
              <a:t>.</a:t>
            </a:r>
          </a:p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rgbClr val="003884"/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3884"/>
                </a:solidFill>
                <a:latin typeface="Arial"/>
                <a:cs typeface="Arial"/>
              </a:rPr>
              <a:t>Stereocilia</a:t>
            </a:r>
            <a:r>
              <a:rPr lang="en-US" dirty="0" smtClean="0">
                <a:solidFill>
                  <a:srgbClr val="003884"/>
                </a:solidFill>
                <a:latin typeface="Arial"/>
                <a:cs typeface="Arial"/>
              </a:rPr>
              <a:t> are bent when </a:t>
            </a:r>
            <a:r>
              <a:rPr lang="en-US" dirty="0" err="1" smtClean="0">
                <a:solidFill>
                  <a:srgbClr val="003884"/>
                </a:solidFill>
                <a:latin typeface="Arial"/>
                <a:cs typeface="Arial"/>
              </a:rPr>
              <a:t>basiliar</a:t>
            </a:r>
            <a:r>
              <a:rPr lang="en-US" dirty="0" smtClean="0">
                <a:solidFill>
                  <a:srgbClr val="003884"/>
                </a:solidFill>
                <a:latin typeface="Arial"/>
                <a:cs typeface="Arial"/>
              </a:rPr>
              <a:t> membrane responds to sound</a:t>
            </a:r>
          </a:p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rgbClr val="003884"/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3884"/>
                </a:solidFill>
                <a:latin typeface="Arial"/>
                <a:cs typeface="Arial"/>
              </a:rPr>
              <a:t>Bending of </a:t>
            </a:r>
            <a:r>
              <a:rPr lang="en-US" dirty="0" err="1">
                <a:solidFill>
                  <a:srgbClr val="003884"/>
                </a:solidFill>
                <a:latin typeface="Arial"/>
                <a:cs typeface="Arial"/>
              </a:rPr>
              <a:t>stereocilia</a:t>
            </a:r>
            <a:r>
              <a:rPr lang="en-US" dirty="0">
                <a:solidFill>
                  <a:srgbClr val="003884"/>
                </a:solidFill>
                <a:latin typeface="Arial"/>
                <a:cs typeface="Arial"/>
              </a:rPr>
              <a:t> stimulates hair cells, which in turn excites neurons in auditory </a:t>
            </a:r>
            <a:r>
              <a:rPr lang="en-US" dirty="0" smtClean="0">
                <a:solidFill>
                  <a:srgbClr val="003884"/>
                </a:solidFill>
                <a:latin typeface="Arial"/>
                <a:cs typeface="Arial"/>
              </a:rPr>
              <a:t>nerve </a:t>
            </a:r>
            <a:r>
              <a:rPr lang="en-US" dirty="0" smtClean="0">
                <a:solidFill>
                  <a:srgbClr val="003884"/>
                </a:solidFill>
                <a:latin typeface="Arial"/>
                <a:cs typeface="Arial"/>
                <a:sym typeface="Wingdings" panose="05000000000000000000" pitchFamily="2" charset="2"/>
              </a:rPr>
              <a:t> </a:t>
            </a:r>
            <a:endParaRPr lang="en-US" dirty="0">
              <a:solidFill>
                <a:srgbClr val="003884"/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3884"/>
              </a:solidFill>
              <a:latin typeface="Arial"/>
              <a:cs typeface="Arial"/>
            </a:endParaRPr>
          </a:p>
        </p:txBody>
      </p:sp>
      <p:pic>
        <p:nvPicPr>
          <p:cNvPr id="6146" name="Picture 2" descr="Image result for stereoceilia movement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665" y="3720240"/>
            <a:ext cx="705787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170934" y="6032639"/>
            <a:ext cx="20210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Cochlear </a:t>
            </a:r>
            <a:r>
              <a:rPr lang="en-US" sz="1200" dirty="0" err="1" smtClean="0"/>
              <a:t>Mechnanics</a:t>
            </a:r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10053665" y="4806009"/>
            <a:ext cx="188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Basilar membrane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27106" y="5920642"/>
            <a:ext cx="1586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Auditory nerve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109057" y="5920642"/>
            <a:ext cx="1608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Outer </a:t>
            </a:r>
            <a:r>
              <a:rPr lang="en-US" dirty="0"/>
              <a:t>h</a:t>
            </a:r>
            <a:r>
              <a:rPr lang="en-US" dirty="0" smtClean="0"/>
              <a:t>air cells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00600" y="5940306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Inner </a:t>
            </a:r>
            <a:r>
              <a:rPr lang="en-US" dirty="0"/>
              <a:t>h</a:t>
            </a:r>
            <a:r>
              <a:rPr lang="en-US" dirty="0" smtClean="0"/>
              <a:t>air cells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36998" y="4450097"/>
            <a:ext cx="1161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Stereocilia</a:t>
            </a:r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142006" y="3284913"/>
            <a:ext cx="2007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Tectoral</a:t>
            </a:r>
            <a:r>
              <a:rPr lang="en-US" dirty="0" smtClean="0"/>
              <a:t> membrane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3200400" y="5562600"/>
            <a:ext cx="612781" cy="358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8109057" y="4680655"/>
            <a:ext cx="882543" cy="128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7634204" y="5305702"/>
            <a:ext cx="1029781" cy="614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105400" y="5257800"/>
            <a:ext cx="304800" cy="774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10934542" y="5105400"/>
            <a:ext cx="266858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858000" y="3654245"/>
            <a:ext cx="228600" cy="308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02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4"/>
    </mc:Choice>
    <mc:Fallback xmlns="">
      <p:transition spd="slow" advTm="3504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3265" x="2794000" y="4635500"/>
          <p14:tracePt t="23380" x="2806700" y="4635500"/>
          <p14:tracePt t="23397" x="2832100" y="4635500"/>
          <p14:tracePt t="23413" x="2863850" y="4635500"/>
          <p14:tracePt t="23430" x="2901950" y="4635500"/>
          <p14:tracePt t="23447" x="2940050" y="4635500"/>
          <p14:tracePt t="23450" x="2952750" y="4635500"/>
          <p14:tracePt t="23463" x="2959100" y="4635500"/>
          <p14:tracePt t="23480" x="2984500" y="4629150"/>
          <p14:tracePt t="23497" x="3003550" y="4629150"/>
          <p14:tracePt t="23514" x="3028950" y="4616450"/>
          <p14:tracePt t="23530" x="3041650" y="4610100"/>
          <p14:tracePt t="23548" x="3060700" y="4610100"/>
          <p14:tracePt t="23551" x="3079750" y="4610100"/>
          <p14:tracePt t="23565" x="3086100" y="4610100"/>
          <p14:tracePt t="23581" x="3111500" y="4610100"/>
          <p14:tracePt t="23597" x="3124200" y="4610100"/>
          <p14:tracePt t="23614" x="3155950" y="4610100"/>
          <p14:tracePt t="23630" x="3175000" y="4610100"/>
          <p14:tracePt t="23647" x="3213100" y="4603750"/>
          <p14:tracePt t="23650" x="3225800" y="4591050"/>
          <p14:tracePt t="23680" x="3251200" y="4591050"/>
          <p14:tracePt t="23697" x="3263900" y="4591050"/>
          <p14:tracePt t="23713" x="3270250" y="4591050"/>
          <p14:tracePt t="23730" x="3289300" y="4591050"/>
          <p14:tracePt t="23747" x="3302000" y="4591050"/>
          <p14:tracePt t="23763" x="3327400" y="4591050"/>
          <p14:tracePt t="23781" x="3346450" y="4591050"/>
          <p14:tracePt t="23784" x="3359150" y="4591050"/>
          <p14:tracePt t="23797" x="3378200" y="4591050"/>
          <p14:tracePt t="23813" x="3390900" y="4591050"/>
          <p14:tracePt t="23830" x="3409950" y="4591050"/>
          <p14:tracePt t="23847" x="3441700" y="4591050"/>
          <p14:tracePt t="23863" x="3460750" y="4591050"/>
          <p14:tracePt t="23880" x="3530600" y="4591050"/>
          <p14:tracePt t="23897" x="3562350" y="4591050"/>
          <p14:tracePt t="23913" x="3587750" y="4591050"/>
          <p14:tracePt t="23930" x="3619500" y="4591050"/>
          <p14:tracePt t="23947" x="3644900" y="4591050"/>
          <p14:tracePt t="23951" x="3651250" y="4591050"/>
          <p14:tracePt t="23963" x="3670300" y="4591050"/>
          <p14:tracePt t="23980" x="3708400" y="4597400"/>
          <p14:tracePt t="23997" x="3733800" y="4597400"/>
          <p14:tracePt t="24013" x="3765550" y="4597400"/>
          <p14:tracePt t="24017" x="3784600" y="4597400"/>
          <p14:tracePt t="24031" x="3816350" y="4597400"/>
          <p14:tracePt t="24047" x="3841750" y="4597400"/>
          <p14:tracePt t="24063" x="3898900" y="4597400"/>
          <p14:tracePt t="24081" x="3943350" y="4597400"/>
          <p14:tracePt t="24097" x="3968750" y="4597400"/>
          <p14:tracePt t="24113" x="4019550" y="4597400"/>
          <p14:tracePt t="24132" x="4051300" y="4610100"/>
          <p14:tracePt t="24135" x="4127500" y="4616450"/>
          <p14:tracePt t="24147" x="4159250" y="4622800"/>
          <p14:tracePt t="24167" x="4254500" y="4622800"/>
          <p14:tracePt t="24180" x="4368800" y="4622800"/>
          <p14:tracePt t="24198" x="4406900" y="4629150"/>
          <p14:tracePt t="24201" x="4464050" y="4629150"/>
          <p14:tracePt t="24213" x="4495800" y="4629150"/>
          <p14:tracePt t="24231" x="4546600" y="4635500"/>
          <p14:tracePt t="24247" x="4584700" y="4635500"/>
          <p14:tracePt t="24263" x="4635500" y="4635500"/>
          <p14:tracePt t="24267" x="4660900" y="4635500"/>
          <p14:tracePt t="24282" x="4724400" y="4635500"/>
          <p14:tracePt t="24297" x="4781550" y="4641850"/>
          <p14:tracePt t="24314" x="4813300" y="4641850"/>
          <p14:tracePt t="24330" x="4838700" y="4641850"/>
          <p14:tracePt t="24333" x="4857750" y="4641850"/>
          <p14:tracePt t="24347" x="4876800" y="4641850"/>
          <p14:tracePt t="24363" x="4902200" y="4641850"/>
          <p14:tracePt t="24380" x="4921250" y="4641850"/>
          <p14:tracePt t="24397" x="4940300" y="4641850"/>
          <p14:tracePt t="24413" x="4991100" y="4648200"/>
          <p14:tracePt t="24430" x="5029200" y="4648200"/>
          <p14:tracePt t="24433" x="5035550" y="4648200"/>
          <p14:tracePt t="24446" x="5086350" y="4648200"/>
          <p14:tracePt t="24463" x="5130800" y="4648200"/>
          <p14:tracePt t="24480" x="5168900" y="4648200"/>
          <p14:tracePt t="24497" x="5232400" y="4648200"/>
          <p14:tracePt t="24501" x="5264150" y="4648200"/>
          <p14:tracePt t="24513" x="5289550" y="4648200"/>
          <p14:tracePt t="24530" x="5334000" y="4648200"/>
          <p14:tracePt t="24533" x="5346700" y="4648200"/>
          <p14:tracePt t="24547" x="5365750" y="4648200"/>
          <p14:tracePt t="24564" x="5403850" y="4648200"/>
          <p14:tracePt t="24567" x="5448300" y="4641850"/>
          <p14:tracePt t="24580" x="5505450" y="4635500"/>
          <p14:tracePt t="24597" x="5549900" y="4635500"/>
          <p14:tracePt t="24613" x="5588000" y="4635500"/>
          <p14:tracePt t="24630" x="5676900" y="4635500"/>
          <p14:tracePt t="24634" x="5683250" y="4635500"/>
          <p14:tracePt t="24647" x="5734050" y="4635500"/>
          <p14:tracePt t="24664" x="5778500" y="4635500"/>
          <p14:tracePt t="24680" x="5816600" y="4635500"/>
          <p14:tracePt t="24697" x="5880100" y="4629150"/>
          <p14:tracePt t="24701" x="5911850" y="4616450"/>
          <p14:tracePt t="24713" x="5918200" y="4616450"/>
          <p14:tracePt t="24730" x="5956300" y="4616450"/>
          <p14:tracePt t="24747" x="5969000" y="4610100"/>
          <p14:tracePt t="24764" x="5981700" y="4610100"/>
          <p14:tracePt t="24767" x="5988050" y="4610100"/>
          <p14:tracePt t="24780" x="5994400" y="4610100"/>
          <p14:tracePt t="24797" x="6007100" y="4610100"/>
          <p14:tracePt t="24813" x="6019800" y="4610100"/>
          <p14:tracePt t="24830" x="6051550" y="4603750"/>
          <p14:tracePt t="24863" x="6089650" y="4603750"/>
          <p14:tracePt t="24880" x="6108700" y="4603750"/>
          <p14:tracePt t="24897" x="6134100" y="4597400"/>
          <p14:tracePt t="24913" x="6159500" y="4597400"/>
          <p14:tracePt t="24930" x="6178550" y="4597400"/>
          <p14:tracePt t="24947" x="6210300" y="4597400"/>
          <p14:tracePt t="24963" x="6248400" y="4597400"/>
          <p14:tracePt t="24967" x="6261100" y="4597400"/>
          <p14:tracePt t="24980" x="6280150" y="4597400"/>
          <p14:tracePt t="24997" x="6324600" y="4597400"/>
          <p14:tracePt t="25013" x="6350000" y="4597400"/>
          <p14:tracePt t="25030" x="6369050" y="4597400"/>
          <p14:tracePt t="25050" x="6388100" y="4597400"/>
          <p14:tracePt t="25096" x="6394450" y="4597400"/>
          <p14:tracePt t="25114" x="6407150" y="4597400"/>
          <p14:tracePt t="25129" x="6413500" y="4597400"/>
          <p14:tracePt t="25146" x="6419850" y="4597400"/>
          <p14:tracePt t="25163" x="6432550" y="4597400"/>
          <p14:tracePt t="25180" x="6438900" y="4597400"/>
          <p14:tracePt t="25196" x="6451600" y="4591050"/>
          <p14:tracePt t="25213" x="6464300" y="4591050"/>
          <p14:tracePt t="25232" x="6477000" y="4591050"/>
          <p14:tracePt t="25246" x="6483350" y="4591050"/>
          <p14:tracePt t="25263" x="6508750" y="4591050"/>
          <p14:tracePt t="25280" x="6534150" y="4591050"/>
          <p14:tracePt t="25296" x="6540500" y="4591050"/>
          <p14:tracePt t="25315" x="6546850" y="4591050"/>
          <p14:tracePt t="27048" x="0" y="0"/>
        </p14:tracePtLst>
        <p14:tracePtLst>
          <p14:tracePt t="30131" x="8083550" y="4927600"/>
          <p14:tracePt t="30161" x="8089900" y="4927600"/>
          <p14:tracePt t="30178" x="8172450" y="4826000"/>
          <p14:tracePt t="30196" x="8204200" y="4781550"/>
          <p14:tracePt t="30211" x="8235950" y="4737100"/>
          <p14:tracePt t="30228" x="8248650" y="4705350"/>
          <p14:tracePt t="30231" x="8255000" y="4705350"/>
          <p14:tracePt t="30245" x="8274050" y="4667250"/>
          <p14:tracePt t="30278" x="8280400" y="4660900"/>
          <p14:tracePt t="30295" x="8286750" y="4648200"/>
          <p14:tracePt t="30311" x="8305800" y="4648200"/>
          <p14:tracePt t="30328" x="8312150" y="4641850"/>
          <p14:tracePt t="30332" x="8331200" y="4641850"/>
          <p14:tracePt t="30346" x="8350250" y="4641850"/>
          <p14:tracePt t="30361" x="8362950" y="4641850"/>
          <p14:tracePt t="30378" x="8394700" y="4641850"/>
          <p14:tracePt t="30395" x="8432800" y="4641850"/>
          <p14:tracePt t="30411" x="8451850" y="4654550"/>
          <p14:tracePt t="30428" x="8496300" y="4686300"/>
          <p14:tracePt t="30432" x="8509000" y="4699000"/>
          <p14:tracePt t="30445" x="8521700" y="4705350"/>
          <p14:tracePt t="30461" x="8591550" y="4762500"/>
          <p14:tracePt t="30478" x="8629650" y="4775200"/>
          <p14:tracePt t="30495" x="8661400" y="4806950"/>
          <p14:tracePt t="30511" x="8693150" y="4838700"/>
          <p14:tracePt t="30528" x="8724900" y="4864100"/>
          <p14:tracePt t="30545" x="8756650" y="4889500"/>
          <p14:tracePt t="30561" x="8788400" y="4914900"/>
          <p14:tracePt t="30578" x="8851900" y="4946650"/>
          <p14:tracePt t="30595" x="8890000" y="4984750"/>
          <p14:tracePt t="30600" x="8896350" y="4984750"/>
          <p14:tracePt t="30611" x="8928100" y="4991100"/>
          <p14:tracePt t="30628" x="8978900" y="5010150"/>
          <p14:tracePt t="30644" x="9023350" y="5029200"/>
          <p14:tracePt t="30661" x="9137650" y="5054600"/>
          <p14:tracePt t="30665" x="9182100" y="5060950"/>
          <p14:tracePt t="30678" x="9239250" y="5080000"/>
          <p14:tracePt t="30694" x="9277350" y="5086350"/>
          <p14:tracePt t="30698" x="9290050" y="5086350"/>
          <p14:tracePt t="30711" x="9296400" y="5086350"/>
          <p14:tracePt t="30728" x="9309100" y="5086350"/>
          <p14:tracePt t="30745" x="9315450" y="5086350"/>
          <p14:tracePt t="30761" x="9328150" y="5086350"/>
          <p14:tracePt t="30778" x="9347200" y="5067300"/>
          <p14:tracePt t="30795" x="9398000" y="5054600"/>
          <p14:tracePt t="30799" x="9404350" y="5048250"/>
          <p14:tracePt t="30811" x="9417050" y="5035550"/>
          <p14:tracePt t="30828" x="9429750" y="5016500"/>
          <p14:tracePt t="30844" x="9455150" y="4997450"/>
          <p14:tracePt t="30861" x="9467850" y="4978400"/>
          <p14:tracePt t="30865" x="9474200" y="4965700"/>
          <p14:tracePt t="30878" x="9480550" y="4965700"/>
          <p14:tracePt t="30894" x="9480550" y="4946650"/>
          <p14:tracePt t="30911" x="9505950" y="4927600"/>
          <p14:tracePt t="30928" x="9512300" y="4927600"/>
          <p14:tracePt t="30931" x="9531350" y="4921250"/>
          <p14:tracePt t="30944" x="9544050" y="4914900"/>
          <p14:tracePt t="30961" x="9582150" y="4908550"/>
          <p14:tracePt t="30978" x="9607550" y="4908550"/>
          <p14:tracePt t="30995" x="9671050" y="4908550"/>
          <p14:tracePt t="31014" x="9728200" y="4908550"/>
          <p14:tracePt t="31028" x="9779000" y="4908550"/>
          <p14:tracePt t="31048" x="9804400" y="4908550"/>
          <p14:tracePt t="31062" x="9829800" y="4908550"/>
          <p14:tracePt t="31079" x="9855200" y="4908550"/>
          <p14:tracePt t="31094" x="9874250" y="4908550"/>
          <p14:tracePt t="31111" x="9899650" y="4908550"/>
          <p14:tracePt t="31128" x="9918700" y="4908550"/>
          <p14:tracePt t="31145" x="9975850" y="4908550"/>
          <p14:tracePt t="31148" x="9994900" y="4914900"/>
          <p14:tracePt t="31162" x="10045700" y="4914900"/>
          <p14:tracePt t="31178" x="10077450" y="4921250"/>
          <p14:tracePt t="31194" x="10128250" y="4927600"/>
          <p14:tracePt t="31211" x="10179050" y="4927600"/>
          <p14:tracePt t="31228" x="10223500" y="4927600"/>
          <p14:tracePt t="31245" x="10261600" y="4927600"/>
          <p14:tracePt t="31261" x="10306050" y="4927600"/>
          <p14:tracePt t="31278" x="10363200" y="4927600"/>
          <p14:tracePt t="31294" x="10407650" y="4914900"/>
          <p14:tracePt t="31311" x="10439400" y="4908550"/>
          <p14:tracePt t="31328" x="10477500" y="4902200"/>
          <p14:tracePt t="31345" x="10502900" y="4883150"/>
          <p14:tracePt t="31362" x="10610850" y="4864100"/>
          <p14:tracePt t="31378" x="10655300" y="4857750"/>
          <p14:tracePt t="31394" x="10712450" y="4845050"/>
          <p14:tracePt t="31411" x="10725150" y="4845050"/>
          <p14:tracePt t="31414" x="10744200" y="4845050"/>
          <p14:tracePt t="31428" x="10756900" y="4845050"/>
          <p14:tracePt t="31444" x="10782300" y="4845050"/>
          <p14:tracePt t="31449" x="10795000" y="4845050"/>
          <p14:tracePt t="31461" x="10801350" y="4845050"/>
          <p14:tracePt t="31478" x="10807700" y="4845050"/>
          <p14:tracePt t="31481" x="10814050" y="4845050"/>
          <p14:tracePt t="31495" x="10820400" y="4845050"/>
          <p14:tracePt t="31511" x="10858500" y="4857750"/>
          <p14:tracePt t="31527" x="10890250" y="4857750"/>
          <p14:tracePt t="31544" x="10934700" y="4857750"/>
          <p14:tracePt t="31548" x="10960100" y="4857750"/>
          <p14:tracePt t="31549" x="10985500" y="4857750"/>
          <p14:tracePt t="31562" x="11004550" y="4857750"/>
          <p14:tracePt t="31578" x="11036300" y="4857750"/>
          <p14:tracePt t="31594" x="11068050" y="4857750"/>
          <p14:tracePt t="31613" x="11080750" y="4857750"/>
          <p14:tracePt t="31627" x="11093450" y="4845050"/>
          <p14:tracePt t="31645" x="11106150" y="4838700"/>
          <p14:tracePt t="31648" x="11112500" y="4838700"/>
          <p14:tracePt t="31661" x="11118850" y="4826000"/>
          <p14:tracePt t="31678" x="11137900" y="4819650"/>
          <p14:tracePt t="31682" x="11150600" y="4819650"/>
          <p14:tracePt t="31695" x="11156950" y="4819650"/>
          <p14:tracePt t="31711" x="11201400" y="4813300"/>
          <p14:tracePt t="31727" x="11214100" y="4813300"/>
          <p14:tracePt t="31744" x="11258550" y="4813300"/>
          <p14:tracePt t="31763" x="11290300" y="4806950"/>
          <p14:tracePt t="31778" x="11322050" y="4806950"/>
          <p14:tracePt t="31794" x="11360150" y="4806950"/>
          <p14:tracePt t="31811" x="11379200" y="4806950"/>
          <p14:tracePt t="31845" x="11391900" y="4806950"/>
          <p14:tracePt t="31863" x="11398250" y="4806950"/>
          <p14:tracePt t="31878" x="11423650" y="4806950"/>
          <p14:tracePt t="31894" x="11442700" y="4806950"/>
          <p14:tracePt t="31911" x="11474450" y="4806950"/>
          <p14:tracePt t="31914" x="11487150" y="4806950"/>
          <p14:tracePt t="31929" x="11499850" y="4806950"/>
          <p14:tracePt t="31932" x="11512550" y="4806950"/>
          <p14:tracePt t="31945" x="11525250" y="4806950"/>
          <p14:tracePt t="31963" x="11544300" y="4806950"/>
          <p14:tracePt t="33146" x="0" y="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23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862" y="736472"/>
            <a:ext cx="2608580" cy="16471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Anatomy of Ear – Inner Ear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3442252" y="736472"/>
            <a:ext cx="7926705" cy="1077218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sz="20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68726" y="6019800"/>
            <a:ext cx="121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YouTube</a:t>
            </a:r>
            <a:endParaRPr lang="en-US" sz="1200" dirty="0"/>
          </a:p>
        </p:txBody>
      </p:sp>
      <p:sp>
        <p:nvSpPr>
          <p:cNvPr id="11" name="object 3"/>
          <p:cNvSpPr txBox="1"/>
          <p:nvPr/>
        </p:nvSpPr>
        <p:spPr>
          <a:xfrm>
            <a:off x="3442252" y="736472"/>
            <a:ext cx="7926705" cy="35907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lang="en-US" sz="2000" b="1" spc="-5" dirty="0" smtClean="0">
                <a:solidFill>
                  <a:srgbClr val="003884"/>
                </a:solidFill>
                <a:latin typeface="Arial"/>
                <a:cs typeface="Arial"/>
              </a:rPr>
              <a:t>The Inner ear – The Dancing Hair cell</a:t>
            </a:r>
          </a:p>
        </p:txBody>
      </p:sp>
      <p:pic>
        <p:nvPicPr>
          <p:cNvPr id="4" name="wKEhjpqpzCE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444442" y="1533029"/>
            <a:ext cx="7179733" cy="4038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0" y="5648010"/>
            <a:ext cx="49246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www.youtube.com/watch?v=wKEhjpqpzCE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34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4"/>
    </mc:Choice>
    <mc:Fallback xmlns="">
      <p:transition spd="slow" advTm="3504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3265" x="2794000" y="4635500"/>
          <p14:tracePt t="23380" x="2806700" y="4635500"/>
          <p14:tracePt t="23397" x="2832100" y="4635500"/>
          <p14:tracePt t="23413" x="2863850" y="4635500"/>
          <p14:tracePt t="23430" x="2901950" y="4635500"/>
          <p14:tracePt t="23447" x="2940050" y="4635500"/>
          <p14:tracePt t="23450" x="2952750" y="4635500"/>
          <p14:tracePt t="23463" x="2959100" y="4635500"/>
          <p14:tracePt t="23480" x="2984500" y="4629150"/>
          <p14:tracePt t="23497" x="3003550" y="4629150"/>
          <p14:tracePt t="23514" x="3028950" y="4616450"/>
          <p14:tracePt t="23530" x="3041650" y="4610100"/>
          <p14:tracePt t="23548" x="3060700" y="4610100"/>
          <p14:tracePt t="23551" x="3079750" y="4610100"/>
          <p14:tracePt t="23565" x="3086100" y="4610100"/>
          <p14:tracePt t="23581" x="3111500" y="4610100"/>
          <p14:tracePt t="23597" x="3124200" y="4610100"/>
          <p14:tracePt t="23614" x="3155950" y="4610100"/>
          <p14:tracePt t="23630" x="3175000" y="4610100"/>
          <p14:tracePt t="23647" x="3213100" y="4603750"/>
          <p14:tracePt t="23650" x="3225800" y="4591050"/>
          <p14:tracePt t="23680" x="3251200" y="4591050"/>
          <p14:tracePt t="23697" x="3263900" y="4591050"/>
          <p14:tracePt t="23713" x="3270250" y="4591050"/>
          <p14:tracePt t="23730" x="3289300" y="4591050"/>
          <p14:tracePt t="23747" x="3302000" y="4591050"/>
          <p14:tracePt t="23763" x="3327400" y="4591050"/>
          <p14:tracePt t="23781" x="3346450" y="4591050"/>
          <p14:tracePt t="23784" x="3359150" y="4591050"/>
          <p14:tracePt t="23797" x="3378200" y="4591050"/>
          <p14:tracePt t="23813" x="3390900" y="4591050"/>
          <p14:tracePt t="23830" x="3409950" y="4591050"/>
          <p14:tracePt t="23847" x="3441700" y="4591050"/>
          <p14:tracePt t="23863" x="3460750" y="4591050"/>
          <p14:tracePt t="23880" x="3530600" y="4591050"/>
          <p14:tracePt t="23897" x="3562350" y="4591050"/>
          <p14:tracePt t="23913" x="3587750" y="4591050"/>
          <p14:tracePt t="23930" x="3619500" y="4591050"/>
          <p14:tracePt t="23947" x="3644900" y="4591050"/>
          <p14:tracePt t="23951" x="3651250" y="4591050"/>
          <p14:tracePt t="23963" x="3670300" y="4591050"/>
          <p14:tracePt t="23980" x="3708400" y="4597400"/>
          <p14:tracePt t="23997" x="3733800" y="4597400"/>
          <p14:tracePt t="24013" x="3765550" y="4597400"/>
          <p14:tracePt t="24017" x="3784600" y="4597400"/>
          <p14:tracePt t="24031" x="3816350" y="4597400"/>
          <p14:tracePt t="24047" x="3841750" y="4597400"/>
          <p14:tracePt t="24063" x="3898900" y="4597400"/>
          <p14:tracePt t="24081" x="3943350" y="4597400"/>
          <p14:tracePt t="24097" x="3968750" y="4597400"/>
          <p14:tracePt t="24113" x="4019550" y="4597400"/>
          <p14:tracePt t="24132" x="4051300" y="4610100"/>
          <p14:tracePt t="24135" x="4127500" y="4616450"/>
          <p14:tracePt t="24147" x="4159250" y="4622800"/>
          <p14:tracePt t="24167" x="4254500" y="4622800"/>
          <p14:tracePt t="24180" x="4368800" y="4622800"/>
          <p14:tracePt t="24198" x="4406900" y="4629150"/>
          <p14:tracePt t="24201" x="4464050" y="4629150"/>
          <p14:tracePt t="24213" x="4495800" y="4629150"/>
          <p14:tracePt t="24231" x="4546600" y="4635500"/>
          <p14:tracePt t="24247" x="4584700" y="4635500"/>
          <p14:tracePt t="24263" x="4635500" y="4635500"/>
          <p14:tracePt t="24267" x="4660900" y="4635500"/>
          <p14:tracePt t="24282" x="4724400" y="4635500"/>
          <p14:tracePt t="24297" x="4781550" y="4641850"/>
          <p14:tracePt t="24314" x="4813300" y="4641850"/>
          <p14:tracePt t="24330" x="4838700" y="4641850"/>
          <p14:tracePt t="24333" x="4857750" y="4641850"/>
          <p14:tracePt t="24347" x="4876800" y="4641850"/>
          <p14:tracePt t="24363" x="4902200" y="4641850"/>
          <p14:tracePt t="24380" x="4921250" y="4641850"/>
          <p14:tracePt t="24397" x="4940300" y="4641850"/>
          <p14:tracePt t="24413" x="4991100" y="4648200"/>
          <p14:tracePt t="24430" x="5029200" y="4648200"/>
          <p14:tracePt t="24433" x="5035550" y="4648200"/>
          <p14:tracePt t="24446" x="5086350" y="4648200"/>
          <p14:tracePt t="24463" x="5130800" y="4648200"/>
          <p14:tracePt t="24480" x="5168900" y="4648200"/>
          <p14:tracePt t="24497" x="5232400" y="4648200"/>
          <p14:tracePt t="24501" x="5264150" y="4648200"/>
          <p14:tracePt t="24513" x="5289550" y="4648200"/>
          <p14:tracePt t="24530" x="5334000" y="4648200"/>
          <p14:tracePt t="24533" x="5346700" y="4648200"/>
          <p14:tracePt t="24547" x="5365750" y="4648200"/>
          <p14:tracePt t="24564" x="5403850" y="4648200"/>
          <p14:tracePt t="24567" x="5448300" y="4641850"/>
          <p14:tracePt t="24580" x="5505450" y="4635500"/>
          <p14:tracePt t="24597" x="5549900" y="4635500"/>
          <p14:tracePt t="24613" x="5588000" y="4635500"/>
          <p14:tracePt t="24630" x="5676900" y="4635500"/>
          <p14:tracePt t="24634" x="5683250" y="4635500"/>
          <p14:tracePt t="24647" x="5734050" y="4635500"/>
          <p14:tracePt t="24664" x="5778500" y="4635500"/>
          <p14:tracePt t="24680" x="5816600" y="4635500"/>
          <p14:tracePt t="24697" x="5880100" y="4629150"/>
          <p14:tracePt t="24701" x="5911850" y="4616450"/>
          <p14:tracePt t="24713" x="5918200" y="4616450"/>
          <p14:tracePt t="24730" x="5956300" y="4616450"/>
          <p14:tracePt t="24747" x="5969000" y="4610100"/>
          <p14:tracePt t="24764" x="5981700" y="4610100"/>
          <p14:tracePt t="24767" x="5988050" y="4610100"/>
          <p14:tracePt t="24780" x="5994400" y="4610100"/>
          <p14:tracePt t="24797" x="6007100" y="4610100"/>
          <p14:tracePt t="24813" x="6019800" y="4610100"/>
          <p14:tracePt t="24830" x="6051550" y="4603750"/>
          <p14:tracePt t="24863" x="6089650" y="4603750"/>
          <p14:tracePt t="24880" x="6108700" y="4603750"/>
          <p14:tracePt t="24897" x="6134100" y="4597400"/>
          <p14:tracePt t="24913" x="6159500" y="4597400"/>
          <p14:tracePt t="24930" x="6178550" y="4597400"/>
          <p14:tracePt t="24947" x="6210300" y="4597400"/>
          <p14:tracePt t="24963" x="6248400" y="4597400"/>
          <p14:tracePt t="24967" x="6261100" y="4597400"/>
          <p14:tracePt t="24980" x="6280150" y="4597400"/>
          <p14:tracePt t="24997" x="6324600" y="4597400"/>
          <p14:tracePt t="25013" x="6350000" y="4597400"/>
          <p14:tracePt t="25030" x="6369050" y="4597400"/>
          <p14:tracePt t="25050" x="6388100" y="4597400"/>
          <p14:tracePt t="25096" x="6394450" y="4597400"/>
          <p14:tracePt t="25114" x="6407150" y="4597400"/>
          <p14:tracePt t="25129" x="6413500" y="4597400"/>
          <p14:tracePt t="25146" x="6419850" y="4597400"/>
          <p14:tracePt t="25163" x="6432550" y="4597400"/>
          <p14:tracePt t="25180" x="6438900" y="4597400"/>
          <p14:tracePt t="25196" x="6451600" y="4591050"/>
          <p14:tracePt t="25213" x="6464300" y="4591050"/>
          <p14:tracePt t="25232" x="6477000" y="4591050"/>
          <p14:tracePt t="25246" x="6483350" y="4591050"/>
          <p14:tracePt t="25263" x="6508750" y="4591050"/>
          <p14:tracePt t="25280" x="6534150" y="4591050"/>
          <p14:tracePt t="25296" x="6540500" y="4591050"/>
          <p14:tracePt t="25315" x="6546850" y="4591050"/>
          <p14:tracePt t="27048" x="0" y="0"/>
        </p14:tracePtLst>
        <p14:tracePtLst>
          <p14:tracePt t="30131" x="8083550" y="4927600"/>
          <p14:tracePt t="30161" x="8089900" y="4927600"/>
          <p14:tracePt t="30178" x="8172450" y="4826000"/>
          <p14:tracePt t="30196" x="8204200" y="4781550"/>
          <p14:tracePt t="30211" x="8235950" y="4737100"/>
          <p14:tracePt t="30228" x="8248650" y="4705350"/>
          <p14:tracePt t="30231" x="8255000" y="4705350"/>
          <p14:tracePt t="30245" x="8274050" y="4667250"/>
          <p14:tracePt t="30278" x="8280400" y="4660900"/>
          <p14:tracePt t="30295" x="8286750" y="4648200"/>
          <p14:tracePt t="30311" x="8305800" y="4648200"/>
          <p14:tracePt t="30328" x="8312150" y="4641850"/>
          <p14:tracePt t="30332" x="8331200" y="4641850"/>
          <p14:tracePt t="30346" x="8350250" y="4641850"/>
          <p14:tracePt t="30361" x="8362950" y="4641850"/>
          <p14:tracePt t="30378" x="8394700" y="4641850"/>
          <p14:tracePt t="30395" x="8432800" y="4641850"/>
          <p14:tracePt t="30411" x="8451850" y="4654550"/>
          <p14:tracePt t="30428" x="8496300" y="4686300"/>
          <p14:tracePt t="30432" x="8509000" y="4699000"/>
          <p14:tracePt t="30445" x="8521700" y="4705350"/>
          <p14:tracePt t="30461" x="8591550" y="4762500"/>
          <p14:tracePt t="30478" x="8629650" y="4775200"/>
          <p14:tracePt t="30495" x="8661400" y="4806950"/>
          <p14:tracePt t="30511" x="8693150" y="4838700"/>
          <p14:tracePt t="30528" x="8724900" y="4864100"/>
          <p14:tracePt t="30545" x="8756650" y="4889500"/>
          <p14:tracePt t="30561" x="8788400" y="4914900"/>
          <p14:tracePt t="30578" x="8851900" y="4946650"/>
          <p14:tracePt t="30595" x="8890000" y="4984750"/>
          <p14:tracePt t="30600" x="8896350" y="4984750"/>
          <p14:tracePt t="30611" x="8928100" y="4991100"/>
          <p14:tracePt t="30628" x="8978900" y="5010150"/>
          <p14:tracePt t="30644" x="9023350" y="5029200"/>
          <p14:tracePt t="30661" x="9137650" y="5054600"/>
          <p14:tracePt t="30665" x="9182100" y="5060950"/>
          <p14:tracePt t="30678" x="9239250" y="5080000"/>
          <p14:tracePt t="30694" x="9277350" y="5086350"/>
          <p14:tracePt t="30698" x="9290050" y="5086350"/>
          <p14:tracePt t="30711" x="9296400" y="5086350"/>
          <p14:tracePt t="30728" x="9309100" y="5086350"/>
          <p14:tracePt t="30745" x="9315450" y="5086350"/>
          <p14:tracePt t="30761" x="9328150" y="5086350"/>
          <p14:tracePt t="30778" x="9347200" y="5067300"/>
          <p14:tracePt t="30795" x="9398000" y="5054600"/>
          <p14:tracePt t="30799" x="9404350" y="5048250"/>
          <p14:tracePt t="30811" x="9417050" y="5035550"/>
          <p14:tracePt t="30828" x="9429750" y="5016500"/>
          <p14:tracePt t="30844" x="9455150" y="4997450"/>
          <p14:tracePt t="30861" x="9467850" y="4978400"/>
          <p14:tracePt t="30865" x="9474200" y="4965700"/>
          <p14:tracePt t="30878" x="9480550" y="4965700"/>
          <p14:tracePt t="30894" x="9480550" y="4946650"/>
          <p14:tracePt t="30911" x="9505950" y="4927600"/>
          <p14:tracePt t="30928" x="9512300" y="4927600"/>
          <p14:tracePt t="30931" x="9531350" y="4921250"/>
          <p14:tracePt t="30944" x="9544050" y="4914900"/>
          <p14:tracePt t="30961" x="9582150" y="4908550"/>
          <p14:tracePt t="30978" x="9607550" y="4908550"/>
          <p14:tracePt t="30995" x="9671050" y="4908550"/>
          <p14:tracePt t="31014" x="9728200" y="4908550"/>
          <p14:tracePt t="31028" x="9779000" y="4908550"/>
          <p14:tracePt t="31048" x="9804400" y="4908550"/>
          <p14:tracePt t="31062" x="9829800" y="4908550"/>
          <p14:tracePt t="31079" x="9855200" y="4908550"/>
          <p14:tracePt t="31094" x="9874250" y="4908550"/>
          <p14:tracePt t="31111" x="9899650" y="4908550"/>
          <p14:tracePt t="31128" x="9918700" y="4908550"/>
          <p14:tracePt t="31145" x="9975850" y="4908550"/>
          <p14:tracePt t="31148" x="9994900" y="4914900"/>
          <p14:tracePt t="31162" x="10045700" y="4914900"/>
          <p14:tracePt t="31178" x="10077450" y="4921250"/>
          <p14:tracePt t="31194" x="10128250" y="4927600"/>
          <p14:tracePt t="31211" x="10179050" y="4927600"/>
          <p14:tracePt t="31228" x="10223500" y="4927600"/>
          <p14:tracePt t="31245" x="10261600" y="4927600"/>
          <p14:tracePt t="31261" x="10306050" y="4927600"/>
          <p14:tracePt t="31278" x="10363200" y="4927600"/>
          <p14:tracePt t="31294" x="10407650" y="4914900"/>
          <p14:tracePt t="31311" x="10439400" y="4908550"/>
          <p14:tracePt t="31328" x="10477500" y="4902200"/>
          <p14:tracePt t="31345" x="10502900" y="4883150"/>
          <p14:tracePt t="31362" x="10610850" y="4864100"/>
          <p14:tracePt t="31378" x="10655300" y="4857750"/>
          <p14:tracePt t="31394" x="10712450" y="4845050"/>
          <p14:tracePt t="31411" x="10725150" y="4845050"/>
          <p14:tracePt t="31414" x="10744200" y="4845050"/>
          <p14:tracePt t="31428" x="10756900" y="4845050"/>
          <p14:tracePt t="31444" x="10782300" y="4845050"/>
          <p14:tracePt t="31449" x="10795000" y="4845050"/>
          <p14:tracePt t="31461" x="10801350" y="4845050"/>
          <p14:tracePt t="31478" x="10807700" y="4845050"/>
          <p14:tracePt t="31481" x="10814050" y="4845050"/>
          <p14:tracePt t="31495" x="10820400" y="4845050"/>
          <p14:tracePt t="31511" x="10858500" y="4857750"/>
          <p14:tracePt t="31527" x="10890250" y="4857750"/>
          <p14:tracePt t="31544" x="10934700" y="4857750"/>
          <p14:tracePt t="31548" x="10960100" y="4857750"/>
          <p14:tracePt t="31549" x="10985500" y="4857750"/>
          <p14:tracePt t="31562" x="11004550" y="4857750"/>
          <p14:tracePt t="31578" x="11036300" y="4857750"/>
          <p14:tracePt t="31594" x="11068050" y="4857750"/>
          <p14:tracePt t="31613" x="11080750" y="4857750"/>
          <p14:tracePt t="31627" x="11093450" y="4845050"/>
          <p14:tracePt t="31645" x="11106150" y="4838700"/>
          <p14:tracePt t="31648" x="11112500" y="4838700"/>
          <p14:tracePt t="31661" x="11118850" y="4826000"/>
          <p14:tracePt t="31678" x="11137900" y="4819650"/>
          <p14:tracePt t="31682" x="11150600" y="4819650"/>
          <p14:tracePt t="31695" x="11156950" y="4819650"/>
          <p14:tracePt t="31711" x="11201400" y="4813300"/>
          <p14:tracePt t="31727" x="11214100" y="4813300"/>
          <p14:tracePt t="31744" x="11258550" y="4813300"/>
          <p14:tracePt t="31763" x="11290300" y="4806950"/>
          <p14:tracePt t="31778" x="11322050" y="4806950"/>
          <p14:tracePt t="31794" x="11360150" y="4806950"/>
          <p14:tracePt t="31811" x="11379200" y="4806950"/>
          <p14:tracePt t="31845" x="11391900" y="4806950"/>
          <p14:tracePt t="31863" x="11398250" y="4806950"/>
          <p14:tracePt t="31878" x="11423650" y="4806950"/>
          <p14:tracePt t="31894" x="11442700" y="4806950"/>
          <p14:tracePt t="31911" x="11474450" y="4806950"/>
          <p14:tracePt t="31914" x="11487150" y="4806950"/>
          <p14:tracePt t="31929" x="11499850" y="4806950"/>
          <p14:tracePt t="31932" x="11512550" y="4806950"/>
          <p14:tracePt t="31945" x="11525250" y="4806950"/>
          <p14:tracePt t="31963" x="11544300" y="4806950"/>
          <p14:tracePt t="33146" x="0" y="0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24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862" y="736472"/>
            <a:ext cx="2608580" cy="15984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Anatomy of Ear </a:t>
            </a:r>
            <a:r>
              <a:rPr lang="en-US" sz="3000" smtClean="0">
                <a:solidFill>
                  <a:srgbClr val="FFFFFF"/>
                </a:solidFill>
                <a:latin typeface="Arial"/>
                <a:cs typeface="Arial"/>
              </a:rPr>
              <a:t>– Inner </a:t>
            </a: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Ear 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3442252" y="736472"/>
            <a:ext cx="7926705" cy="35907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lang="en-US" sz="2000" b="1" spc="-5" dirty="0" smtClean="0">
                <a:solidFill>
                  <a:srgbClr val="003884"/>
                </a:solidFill>
                <a:latin typeface="Arial"/>
                <a:cs typeface="Arial"/>
              </a:rPr>
              <a:t>The Inner ear – Basilar membrane  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68726" y="6019800"/>
            <a:ext cx="1221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err="1" smtClean="0"/>
              <a:t>C.J.Plack</a:t>
            </a:r>
            <a:endParaRPr lang="en-US" sz="1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3321112"/>
            <a:ext cx="9015798" cy="2743200"/>
          </a:xfrm>
          <a:prstGeom prst="rect">
            <a:avLst/>
          </a:prstGeom>
        </p:spPr>
      </p:pic>
      <p:sp>
        <p:nvSpPr>
          <p:cNvPr id="11" name="object 4"/>
          <p:cNvSpPr txBox="1"/>
          <p:nvPr/>
        </p:nvSpPr>
        <p:spPr>
          <a:xfrm>
            <a:off x="3442252" y="1336222"/>
            <a:ext cx="8383905" cy="173957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3884"/>
                </a:solidFill>
                <a:latin typeface="Arial"/>
                <a:cs typeface="Arial"/>
              </a:rPr>
              <a:t>Basilar Membrane – frequency analyzer </a:t>
            </a:r>
          </a:p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3884"/>
                </a:solidFill>
                <a:latin typeface="Arial"/>
                <a:cs typeface="Arial"/>
              </a:rPr>
              <a:t>Narrow and thin at the base, wider and thicker at the apex.</a:t>
            </a:r>
          </a:p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rgbClr val="003884"/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3884"/>
                </a:solidFill>
                <a:latin typeface="Arial"/>
                <a:cs typeface="Arial"/>
              </a:rPr>
              <a:t>Response to high frequencies at the base, low frequencies at the apex</a:t>
            </a:r>
          </a:p>
        </p:txBody>
      </p:sp>
    </p:spTree>
    <p:extLst>
      <p:ext uri="{BB962C8B-B14F-4D97-AF65-F5344CB8AC3E}">
        <p14:creationId xmlns:p14="http://schemas.microsoft.com/office/powerpoint/2010/main" val="242469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4"/>
    </mc:Choice>
    <mc:Fallback xmlns="">
      <p:transition spd="slow" advTm="3504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3265" x="2794000" y="4635500"/>
          <p14:tracePt t="23380" x="2806700" y="4635500"/>
          <p14:tracePt t="23397" x="2832100" y="4635500"/>
          <p14:tracePt t="23413" x="2863850" y="4635500"/>
          <p14:tracePt t="23430" x="2901950" y="4635500"/>
          <p14:tracePt t="23447" x="2940050" y="4635500"/>
          <p14:tracePt t="23450" x="2952750" y="4635500"/>
          <p14:tracePt t="23463" x="2959100" y="4635500"/>
          <p14:tracePt t="23480" x="2984500" y="4629150"/>
          <p14:tracePt t="23497" x="3003550" y="4629150"/>
          <p14:tracePt t="23514" x="3028950" y="4616450"/>
          <p14:tracePt t="23530" x="3041650" y="4610100"/>
          <p14:tracePt t="23548" x="3060700" y="4610100"/>
          <p14:tracePt t="23551" x="3079750" y="4610100"/>
          <p14:tracePt t="23565" x="3086100" y="4610100"/>
          <p14:tracePt t="23581" x="3111500" y="4610100"/>
          <p14:tracePt t="23597" x="3124200" y="4610100"/>
          <p14:tracePt t="23614" x="3155950" y="4610100"/>
          <p14:tracePt t="23630" x="3175000" y="4610100"/>
          <p14:tracePt t="23647" x="3213100" y="4603750"/>
          <p14:tracePt t="23650" x="3225800" y="4591050"/>
          <p14:tracePt t="23680" x="3251200" y="4591050"/>
          <p14:tracePt t="23697" x="3263900" y="4591050"/>
          <p14:tracePt t="23713" x="3270250" y="4591050"/>
          <p14:tracePt t="23730" x="3289300" y="4591050"/>
          <p14:tracePt t="23747" x="3302000" y="4591050"/>
          <p14:tracePt t="23763" x="3327400" y="4591050"/>
          <p14:tracePt t="23781" x="3346450" y="4591050"/>
          <p14:tracePt t="23784" x="3359150" y="4591050"/>
          <p14:tracePt t="23797" x="3378200" y="4591050"/>
          <p14:tracePt t="23813" x="3390900" y="4591050"/>
          <p14:tracePt t="23830" x="3409950" y="4591050"/>
          <p14:tracePt t="23847" x="3441700" y="4591050"/>
          <p14:tracePt t="23863" x="3460750" y="4591050"/>
          <p14:tracePt t="23880" x="3530600" y="4591050"/>
          <p14:tracePt t="23897" x="3562350" y="4591050"/>
          <p14:tracePt t="23913" x="3587750" y="4591050"/>
          <p14:tracePt t="23930" x="3619500" y="4591050"/>
          <p14:tracePt t="23947" x="3644900" y="4591050"/>
          <p14:tracePt t="23951" x="3651250" y="4591050"/>
          <p14:tracePt t="23963" x="3670300" y="4591050"/>
          <p14:tracePt t="23980" x="3708400" y="4597400"/>
          <p14:tracePt t="23997" x="3733800" y="4597400"/>
          <p14:tracePt t="24013" x="3765550" y="4597400"/>
          <p14:tracePt t="24017" x="3784600" y="4597400"/>
          <p14:tracePt t="24031" x="3816350" y="4597400"/>
          <p14:tracePt t="24047" x="3841750" y="4597400"/>
          <p14:tracePt t="24063" x="3898900" y="4597400"/>
          <p14:tracePt t="24081" x="3943350" y="4597400"/>
          <p14:tracePt t="24097" x="3968750" y="4597400"/>
          <p14:tracePt t="24113" x="4019550" y="4597400"/>
          <p14:tracePt t="24132" x="4051300" y="4610100"/>
          <p14:tracePt t="24135" x="4127500" y="4616450"/>
          <p14:tracePt t="24147" x="4159250" y="4622800"/>
          <p14:tracePt t="24167" x="4254500" y="4622800"/>
          <p14:tracePt t="24180" x="4368800" y="4622800"/>
          <p14:tracePt t="24198" x="4406900" y="4629150"/>
          <p14:tracePt t="24201" x="4464050" y="4629150"/>
          <p14:tracePt t="24213" x="4495800" y="4629150"/>
          <p14:tracePt t="24231" x="4546600" y="4635500"/>
          <p14:tracePt t="24247" x="4584700" y="4635500"/>
          <p14:tracePt t="24263" x="4635500" y="4635500"/>
          <p14:tracePt t="24267" x="4660900" y="4635500"/>
          <p14:tracePt t="24282" x="4724400" y="4635500"/>
          <p14:tracePt t="24297" x="4781550" y="4641850"/>
          <p14:tracePt t="24314" x="4813300" y="4641850"/>
          <p14:tracePt t="24330" x="4838700" y="4641850"/>
          <p14:tracePt t="24333" x="4857750" y="4641850"/>
          <p14:tracePt t="24347" x="4876800" y="4641850"/>
          <p14:tracePt t="24363" x="4902200" y="4641850"/>
          <p14:tracePt t="24380" x="4921250" y="4641850"/>
          <p14:tracePt t="24397" x="4940300" y="4641850"/>
          <p14:tracePt t="24413" x="4991100" y="4648200"/>
          <p14:tracePt t="24430" x="5029200" y="4648200"/>
          <p14:tracePt t="24433" x="5035550" y="4648200"/>
          <p14:tracePt t="24446" x="5086350" y="4648200"/>
          <p14:tracePt t="24463" x="5130800" y="4648200"/>
          <p14:tracePt t="24480" x="5168900" y="4648200"/>
          <p14:tracePt t="24497" x="5232400" y="4648200"/>
          <p14:tracePt t="24501" x="5264150" y="4648200"/>
          <p14:tracePt t="24513" x="5289550" y="4648200"/>
          <p14:tracePt t="24530" x="5334000" y="4648200"/>
          <p14:tracePt t="24533" x="5346700" y="4648200"/>
          <p14:tracePt t="24547" x="5365750" y="4648200"/>
          <p14:tracePt t="24564" x="5403850" y="4648200"/>
          <p14:tracePt t="24567" x="5448300" y="4641850"/>
          <p14:tracePt t="24580" x="5505450" y="4635500"/>
          <p14:tracePt t="24597" x="5549900" y="4635500"/>
          <p14:tracePt t="24613" x="5588000" y="4635500"/>
          <p14:tracePt t="24630" x="5676900" y="4635500"/>
          <p14:tracePt t="24634" x="5683250" y="4635500"/>
          <p14:tracePt t="24647" x="5734050" y="4635500"/>
          <p14:tracePt t="24664" x="5778500" y="4635500"/>
          <p14:tracePt t="24680" x="5816600" y="4635500"/>
          <p14:tracePt t="24697" x="5880100" y="4629150"/>
          <p14:tracePt t="24701" x="5911850" y="4616450"/>
          <p14:tracePt t="24713" x="5918200" y="4616450"/>
          <p14:tracePt t="24730" x="5956300" y="4616450"/>
          <p14:tracePt t="24747" x="5969000" y="4610100"/>
          <p14:tracePt t="24764" x="5981700" y="4610100"/>
          <p14:tracePt t="24767" x="5988050" y="4610100"/>
          <p14:tracePt t="24780" x="5994400" y="4610100"/>
          <p14:tracePt t="24797" x="6007100" y="4610100"/>
          <p14:tracePt t="24813" x="6019800" y="4610100"/>
          <p14:tracePt t="24830" x="6051550" y="4603750"/>
          <p14:tracePt t="24863" x="6089650" y="4603750"/>
          <p14:tracePt t="24880" x="6108700" y="4603750"/>
          <p14:tracePt t="24897" x="6134100" y="4597400"/>
          <p14:tracePt t="24913" x="6159500" y="4597400"/>
          <p14:tracePt t="24930" x="6178550" y="4597400"/>
          <p14:tracePt t="24947" x="6210300" y="4597400"/>
          <p14:tracePt t="24963" x="6248400" y="4597400"/>
          <p14:tracePt t="24967" x="6261100" y="4597400"/>
          <p14:tracePt t="24980" x="6280150" y="4597400"/>
          <p14:tracePt t="24997" x="6324600" y="4597400"/>
          <p14:tracePt t="25013" x="6350000" y="4597400"/>
          <p14:tracePt t="25030" x="6369050" y="4597400"/>
          <p14:tracePt t="25050" x="6388100" y="4597400"/>
          <p14:tracePt t="25096" x="6394450" y="4597400"/>
          <p14:tracePt t="25114" x="6407150" y="4597400"/>
          <p14:tracePt t="25129" x="6413500" y="4597400"/>
          <p14:tracePt t="25146" x="6419850" y="4597400"/>
          <p14:tracePt t="25163" x="6432550" y="4597400"/>
          <p14:tracePt t="25180" x="6438900" y="4597400"/>
          <p14:tracePt t="25196" x="6451600" y="4591050"/>
          <p14:tracePt t="25213" x="6464300" y="4591050"/>
          <p14:tracePt t="25232" x="6477000" y="4591050"/>
          <p14:tracePt t="25246" x="6483350" y="4591050"/>
          <p14:tracePt t="25263" x="6508750" y="4591050"/>
          <p14:tracePt t="25280" x="6534150" y="4591050"/>
          <p14:tracePt t="25296" x="6540500" y="4591050"/>
          <p14:tracePt t="25315" x="6546850" y="4591050"/>
          <p14:tracePt t="27048" x="0" y="0"/>
        </p14:tracePtLst>
        <p14:tracePtLst>
          <p14:tracePt t="30131" x="8083550" y="4927600"/>
          <p14:tracePt t="30161" x="8089900" y="4927600"/>
          <p14:tracePt t="30178" x="8172450" y="4826000"/>
          <p14:tracePt t="30196" x="8204200" y="4781550"/>
          <p14:tracePt t="30211" x="8235950" y="4737100"/>
          <p14:tracePt t="30228" x="8248650" y="4705350"/>
          <p14:tracePt t="30231" x="8255000" y="4705350"/>
          <p14:tracePt t="30245" x="8274050" y="4667250"/>
          <p14:tracePt t="30278" x="8280400" y="4660900"/>
          <p14:tracePt t="30295" x="8286750" y="4648200"/>
          <p14:tracePt t="30311" x="8305800" y="4648200"/>
          <p14:tracePt t="30328" x="8312150" y="4641850"/>
          <p14:tracePt t="30332" x="8331200" y="4641850"/>
          <p14:tracePt t="30346" x="8350250" y="4641850"/>
          <p14:tracePt t="30361" x="8362950" y="4641850"/>
          <p14:tracePt t="30378" x="8394700" y="4641850"/>
          <p14:tracePt t="30395" x="8432800" y="4641850"/>
          <p14:tracePt t="30411" x="8451850" y="4654550"/>
          <p14:tracePt t="30428" x="8496300" y="4686300"/>
          <p14:tracePt t="30432" x="8509000" y="4699000"/>
          <p14:tracePt t="30445" x="8521700" y="4705350"/>
          <p14:tracePt t="30461" x="8591550" y="4762500"/>
          <p14:tracePt t="30478" x="8629650" y="4775200"/>
          <p14:tracePt t="30495" x="8661400" y="4806950"/>
          <p14:tracePt t="30511" x="8693150" y="4838700"/>
          <p14:tracePt t="30528" x="8724900" y="4864100"/>
          <p14:tracePt t="30545" x="8756650" y="4889500"/>
          <p14:tracePt t="30561" x="8788400" y="4914900"/>
          <p14:tracePt t="30578" x="8851900" y="4946650"/>
          <p14:tracePt t="30595" x="8890000" y="4984750"/>
          <p14:tracePt t="30600" x="8896350" y="4984750"/>
          <p14:tracePt t="30611" x="8928100" y="4991100"/>
          <p14:tracePt t="30628" x="8978900" y="5010150"/>
          <p14:tracePt t="30644" x="9023350" y="5029200"/>
          <p14:tracePt t="30661" x="9137650" y="5054600"/>
          <p14:tracePt t="30665" x="9182100" y="5060950"/>
          <p14:tracePt t="30678" x="9239250" y="5080000"/>
          <p14:tracePt t="30694" x="9277350" y="5086350"/>
          <p14:tracePt t="30698" x="9290050" y="5086350"/>
          <p14:tracePt t="30711" x="9296400" y="5086350"/>
          <p14:tracePt t="30728" x="9309100" y="5086350"/>
          <p14:tracePt t="30745" x="9315450" y="5086350"/>
          <p14:tracePt t="30761" x="9328150" y="5086350"/>
          <p14:tracePt t="30778" x="9347200" y="5067300"/>
          <p14:tracePt t="30795" x="9398000" y="5054600"/>
          <p14:tracePt t="30799" x="9404350" y="5048250"/>
          <p14:tracePt t="30811" x="9417050" y="5035550"/>
          <p14:tracePt t="30828" x="9429750" y="5016500"/>
          <p14:tracePt t="30844" x="9455150" y="4997450"/>
          <p14:tracePt t="30861" x="9467850" y="4978400"/>
          <p14:tracePt t="30865" x="9474200" y="4965700"/>
          <p14:tracePt t="30878" x="9480550" y="4965700"/>
          <p14:tracePt t="30894" x="9480550" y="4946650"/>
          <p14:tracePt t="30911" x="9505950" y="4927600"/>
          <p14:tracePt t="30928" x="9512300" y="4927600"/>
          <p14:tracePt t="30931" x="9531350" y="4921250"/>
          <p14:tracePt t="30944" x="9544050" y="4914900"/>
          <p14:tracePt t="30961" x="9582150" y="4908550"/>
          <p14:tracePt t="30978" x="9607550" y="4908550"/>
          <p14:tracePt t="30995" x="9671050" y="4908550"/>
          <p14:tracePt t="31014" x="9728200" y="4908550"/>
          <p14:tracePt t="31028" x="9779000" y="4908550"/>
          <p14:tracePt t="31048" x="9804400" y="4908550"/>
          <p14:tracePt t="31062" x="9829800" y="4908550"/>
          <p14:tracePt t="31079" x="9855200" y="4908550"/>
          <p14:tracePt t="31094" x="9874250" y="4908550"/>
          <p14:tracePt t="31111" x="9899650" y="4908550"/>
          <p14:tracePt t="31128" x="9918700" y="4908550"/>
          <p14:tracePt t="31145" x="9975850" y="4908550"/>
          <p14:tracePt t="31148" x="9994900" y="4914900"/>
          <p14:tracePt t="31162" x="10045700" y="4914900"/>
          <p14:tracePt t="31178" x="10077450" y="4921250"/>
          <p14:tracePt t="31194" x="10128250" y="4927600"/>
          <p14:tracePt t="31211" x="10179050" y="4927600"/>
          <p14:tracePt t="31228" x="10223500" y="4927600"/>
          <p14:tracePt t="31245" x="10261600" y="4927600"/>
          <p14:tracePt t="31261" x="10306050" y="4927600"/>
          <p14:tracePt t="31278" x="10363200" y="4927600"/>
          <p14:tracePt t="31294" x="10407650" y="4914900"/>
          <p14:tracePt t="31311" x="10439400" y="4908550"/>
          <p14:tracePt t="31328" x="10477500" y="4902200"/>
          <p14:tracePt t="31345" x="10502900" y="4883150"/>
          <p14:tracePt t="31362" x="10610850" y="4864100"/>
          <p14:tracePt t="31378" x="10655300" y="4857750"/>
          <p14:tracePt t="31394" x="10712450" y="4845050"/>
          <p14:tracePt t="31411" x="10725150" y="4845050"/>
          <p14:tracePt t="31414" x="10744200" y="4845050"/>
          <p14:tracePt t="31428" x="10756900" y="4845050"/>
          <p14:tracePt t="31444" x="10782300" y="4845050"/>
          <p14:tracePt t="31449" x="10795000" y="4845050"/>
          <p14:tracePt t="31461" x="10801350" y="4845050"/>
          <p14:tracePt t="31478" x="10807700" y="4845050"/>
          <p14:tracePt t="31481" x="10814050" y="4845050"/>
          <p14:tracePt t="31495" x="10820400" y="4845050"/>
          <p14:tracePt t="31511" x="10858500" y="4857750"/>
          <p14:tracePt t="31527" x="10890250" y="4857750"/>
          <p14:tracePt t="31544" x="10934700" y="4857750"/>
          <p14:tracePt t="31548" x="10960100" y="4857750"/>
          <p14:tracePt t="31549" x="10985500" y="4857750"/>
          <p14:tracePt t="31562" x="11004550" y="4857750"/>
          <p14:tracePt t="31578" x="11036300" y="4857750"/>
          <p14:tracePt t="31594" x="11068050" y="4857750"/>
          <p14:tracePt t="31613" x="11080750" y="4857750"/>
          <p14:tracePt t="31627" x="11093450" y="4845050"/>
          <p14:tracePt t="31645" x="11106150" y="4838700"/>
          <p14:tracePt t="31648" x="11112500" y="4838700"/>
          <p14:tracePt t="31661" x="11118850" y="4826000"/>
          <p14:tracePt t="31678" x="11137900" y="4819650"/>
          <p14:tracePt t="31682" x="11150600" y="4819650"/>
          <p14:tracePt t="31695" x="11156950" y="4819650"/>
          <p14:tracePt t="31711" x="11201400" y="4813300"/>
          <p14:tracePt t="31727" x="11214100" y="4813300"/>
          <p14:tracePt t="31744" x="11258550" y="4813300"/>
          <p14:tracePt t="31763" x="11290300" y="4806950"/>
          <p14:tracePt t="31778" x="11322050" y="4806950"/>
          <p14:tracePt t="31794" x="11360150" y="4806950"/>
          <p14:tracePt t="31811" x="11379200" y="4806950"/>
          <p14:tracePt t="31845" x="11391900" y="4806950"/>
          <p14:tracePt t="31863" x="11398250" y="4806950"/>
          <p14:tracePt t="31878" x="11423650" y="4806950"/>
          <p14:tracePt t="31894" x="11442700" y="4806950"/>
          <p14:tracePt t="31911" x="11474450" y="4806950"/>
          <p14:tracePt t="31914" x="11487150" y="4806950"/>
          <p14:tracePt t="31929" x="11499850" y="4806950"/>
          <p14:tracePt t="31932" x="11512550" y="4806950"/>
          <p14:tracePt t="31945" x="11525250" y="4806950"/>
          <p14:tracePt t="31963" x="11544300" y="4806950"/>
          <p14:tracePt t="33146" x="0" y="0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25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862" y="736472"/>
            <a:ext cx="2608580" cy="15984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Anatomy of Ear </a:t>
            </a:r>
            <a:r>
              <a:rPr lang="en-US" sz="3000" smtClean="0">
                <a:solidFill>
                  <a:srgbClr val="FFFFFF"/>
                </a:solidFill>
                <a:latin typeface="Arial"/>
                <a:cs typeface="Arial"/>
              </a:rPr>
              <a:t>– Inner </a:t>
            </a: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Ear 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3442252" y="736472"/>
            <a:ext cx="7926705" cy="35907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lang="en-US" sz="2000" b="1" spc="-5" dirty="0" smtClean="0">
                <a:solidFill>
                  <a:srgbClr val="003884"/>
                </a:solidFill>
                <a:latin typeface="Arial"/>
                <a:cs typeface="Arial"/>
              </a:rPr>
              <a:t>The Inner ear 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610" y="1570110"/>
            <a:ext cx="9323073" cy="2438400"/>
          </a:xfrm>
          <a:prstGeom prst="rect">
            <a:avLst/>
          </a:prstGeom>
        </p:spPr>
      </p:pic>
      <p:sp>
        <p:nvSpPr>
          <p:cNvPr id="9" name="object 4"/>
          <p:cNvSpPr txBox="1"/>
          <p:nvPr/>
        </p:nvSpPr>
        <p:spPr>
          <a:xfrm>
            <a:off x="3397045" y="4343400"/>
            <a:ext cx="8383905" cy="20037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3884"/>
                </a:solidFill>
                <a:latin typeface="Arial"/>
                <a:cs typeface="Arial"/>
              </a:rPr>
              <a:t>Stapes vibrate against the oval window, hydraulic waves transmitted via </a:t>
            </a:r>
            <a:r>
              <a:rPr lang="en-US" dirty="0" err="1" smtClean="0">
                <a:solidFill>
                  <a:srgbClr val="003884"/>
                </a:solidFill>
                <a:latin typeface="Arial"/>
                <a:cs typeface="Arial"/>
              </a:rPr>
              <a:t>scala</a:t>
            </a:r>
            <a:r>
              <a:rPr lang="en-US" dirty="0" smtClean="0">
                <a:solidFill>
                  <a:srgbClr val="003884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srgbClr val="003884"/>
                </a:solidFill>
                <a:latin typeface="Arial"/>
                <a:cs typeface="Arial"/>
              </a:rPr>
              <a:t>vestibuli</a:t>
            </a:r>
            <a:r>
              <a:rPr lang="en-US" dirty="0" smtClean="0">
                <a:solidFill>
                  <a:srgbClr val="003884"/>
                </a:solidFill>
                <a:latin typeface="Arial"/>
                <a:cs typeface="Arial"/>
              </a:rPr>
              <a:t>.</a:t>
            </a:r>
          </a:p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3884"/>
                </a:solidFill>
                <a:latin typeface="Arial"/>
                <a:cs typeface="Arial"/>
              </a:rPr>
              <a:t>Pressure waves travel via the cochlear fluid towards the round window causing ripples on the membrane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US" dirty="0">
              <a:solidFill>
                <a:srgbClr val="003884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06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4"/>
    </mc:Choice>
    <mc:Fallback xmlns="">
      <p:transition spd="slow" advTm="3504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3265" x="2794000" y="4635500"/>
          <p14:tracePt t="23380" x="2806700" y="4635500"/>
          <p14:tracePt t="23397" x="2832100" y="4635500"/>
          <p14:tracePt t="23413" x="2863850" y="4635500"/>
          <p14:tracePt t="23430" x="2901950" y="4635500"/>
          <p14:tracePt t="23447" x="2940050" y="4635500"/>
          <p14:tracePt t="23450" x="2952750" y="4635500"/>
          <p14:tracePt t="23463" x="2959100" y="4635500"/>
          <p14:tracePt t="23480" x="2984500" y="4629150"/>
          <p14:tracePt t="23497" x="3003550" y="4629150"/>
          <p14:tracePt t="23514" x="3028950" y="4616450"/>
          <p14:tracePt t="23530" x="3041650" y="4610100"/>
          <p14:tracePt t="23548" x="3060700" y="4610100"/>
          <p14:tracePt t="23551" x="3079750" y="4610100"/>
          <p14:tracePt t="23565" x="3086100" y="4610100"/>
          <p14:tracePt t="23581" x="3111500" y="4610100"/>
          <p14:tracePt t="23597" x="3124200" y="4610100"/>
          <p14:tracePt t="23614" x="3155950" y="4610100"/>
          <p14:tracePt t="23630" x="3175000" y="4610100"/>
          <p14:tracePt t="23647" x="3213100" y="4603750"/>
          <p14:tracePt t="23650" x="3225800" y="4591050"/>
          <p14:tracePt t="23680" x="3251200" y="4591050"/>
          <p14:tracePt t="23697" x="3263900" y="4591050"/>
          <p14:tracePt t="23713" x="3270250" y="4591050"/>
          <p14:tracePt t="23730" x="3289300" y="4591050"/>
          <p14:tracePt t="23747" x="3302000" y="4591050"/>
          <p14:tracePt t="23763" x="3327400" y="4591050"/>
          <p14:tracePt t="23781" x="3346450" y="4591050"/>
          <p14:tracePt t="23784" x="3359150" y="4591050"/>
          <p14:tracePt t="23797" x="3378200" y="4591050"/>
          <p14:tracePt t="23813" x="3390900" y="4591050"/>
          <p14:tracePt t="23830" x="3409950" y="4591050"/>
          <p14:tracePt t="23847" x="3441700" y="4591050"/>
          <p14:tracePt t="23863" x="3460750" y="4591050"/>
          <p14:tracePt t="23880" x="3530600" y="4591050"/>
          <p14:tracePt t="23897" x="3562350" y="4591050"/>
          <p14:tracePt t="23913" x="3587750" y="4591050"/>
          <p14:tracePt t="23930" x="3619500" y="4591050"/>
          <p14:tracePt t="23947" x="3644900" y="4591050"/>
          <p14:tracePt t="23951" x="3651250" y="4591050"/>
          <p14:tracePt t="23963" x="3670300" y="4591050"/>
          <p14:tracePt t="23980" x="3708400" y="4597400"/>
          <p14:tracePt t="23997" x="3733800" y="4597400"/>
          <p14:tracePt t="24013" x="3765550" y="4597400"/>
          <p14:tracePt t="24017" x="3784600" y="4597400"/>
          <p14:tracePt t="24031" x="3816350" y="4597400"/>
          <p14:tracePt t="24047" x="3841750" y="4597400"/>
          <p14:tracePt t="24063" x="3898900" y="4597400"/>
          <p14:tracePt t="24081" x="3943350" y="4597400"/>
          <p14:tracePt t="24097" x="3968750" y="4597400"/>
          <p14:tracePt t="24113" x="4019550" y="4597400"/>
          <p14:tracePt t="24132" x="4051300" y="4610100"/>
          <p14:tracePt t="24135" x="4127500" y="4616450"/>
          <p14:tracePt t="24147" x="4159250" y="4622800"/>
          <p14:tracePt t="24167" x="4254500" y="4622800"/>
          <p14:tracePt t="24180" x="4368800" y="4622800"/>
          <p14:tracePt t="24198" x="4406900" y="4629150"/>
          <p14:tracePt t="24201" x="4464050" y="4629150"/>
          <p14:tracePt t="24213" x="4495800" y="4629150"/>
          <p14:tracePt t="24231" x="4546600" y="4635500"/>
          <p14:tracePt t="24247" x="4584700" y="4635500"/>
          <p14:tracePt t="24263" x="4635500" y="4635500"/>
          <p14:tracePt t="24267" x="4660900" y="4635500"/>
          <p14:tracePt t="24282" x="4724400" y="4635500"/>
          <p14:tracePt t="24297" x="4781550" y="4641850"/>
          <p14:tracePt t="24314" x="4813300" y="4641850"/>
          <p14:tracePt t="24330" x="4838700" y="4641850"/>
          <p14:tracePt t="24333" x="4857750" y="4641850"/>
          <p14:tracePt t="24347" x="4876800" y="4641850"/>
          <p14:tracePt t="24363" x="4902200" y="4641850"/>
          <p14:tracePt t="24380" x="4921250" y="4641850"/>
          <p14:tracePt t="24397" x="4940300" y="4641850"/>
          <p14:tracePt t="24413" x="4991100" y="4648200"/>
          <p14:tracePt t="24430" x="5029200" y="4648200"/>
          <p14:tracePt t="24433" x="5035550" y="4648200"/>
          <p14:tracePt t="24446" x="5086350" y="4648200"/>
          <p14:tracePt t="24463" x="5130800" y="4648200"/>
          <p14:tracePt t="24480" x="5168900" y="4648200"/>
          <p14:tracePt t="24497" x="5232400" y="4648200"/>
          <p14:tracePt t="24501" x="5264150" y="4648200"/>
          <p14:tracePt t="24513" x="5289550" y="4648200"/>
          <p14:tracePt t="24530" x="5334000" y="4648200"/>
          <p14:tracePt t="24533" x="5346700" y="4648200"/>
          <p14:tracePt t="24547" x="5365750" y="4648200"/>
          <p14:tracePt t="24564" x="5403850" y="4648200"/>
          <p14:tracePt t="24567" x="5448300" y="4641850"/>
          <p14:tracePt t="24580" x="5505450" y="4635500"/>
          <p14:tracePt t="24597" x="5549900" y="4635500"/>
          <p14:tracePt t="24613" x="5588000" y="4635500"/>
          <p14:tracePt t="24630" x="5676900" y="4635500"/>
          <p14:tracePt t="24634" x="5683250" y="4635500"/>
          <p14:tracePt t="24647" x="5734050" y="4635500"/>
          <p14:tracePt t="24664" x="5778500" y="4635500"/>
          <p14:tracePt t="24680" x="5816600" y="4635500"/>
          <p14:tracePt t="24697" x="5880100" y="4629150"/>
          <p14:tracePt t="24701" x="5911850" y="4616450"/>
          <p14:tracePt t="24713" x="5918200" y="4616450"/>
          <p14:tracePt t="24730" x="5956300" y="4616450"/>
          <p14:tracePt t="24747" x="5969000" y="4610100"/>
          <p14:tracePt t="24764" x="5981700" y="4610100"/>
          <p14:tracePt t="24767" x="5988050" y="4610100"/>
          <p14:tracePt t="24780" x="5994400" y="4610100"/>
          <p14:tracePt t="24797" x="6007100" y="4610100"/>
          <p14:tracePt t="24813" x="6019800" y="4610100"/>
          <p14:tracePt t="24830" x="6051550" y="4603750"/>
          <p14:tracePt t="24863" x="6089650" y="4603750"/>
          <p14:tracePt t="24880" x="6108700" y="4603750"/>
          <p14:tracePt t="24897" x="6134100" y="4597400"/>
          <p14:tracePt t="24913" x="6159500" y="4597400"/>
          <p14:tracePt t="24930" x="6178550" y="4597400"/>
          <p14:tracePt t="24947" x="6210300" y="4597400"/>
          <p14:tracePt t="24963" x="6248400" y="4597400"/>
          <p14:tracePt t="24967" x="6261100" y="4597400"/>
          <p14:tracePt t="24980" x="6280150" y="4597400"/>
          <p14:tracePt t="24997" x="6324600" y="4597400"/>
          <p14:tracePt t="25013" x="6350000" y="4597400"/>
          <p14:tracePt t="25030" x="6369050" y="4597400"/>
          <p14:tracePt t="25050" x="6388100" y="4597400"/>
          <p14:tracePt t="25096" x="6394450" y="4597400"/>
          <p14:tracePt t="25114" x="6407150" y="4597400"/>
          <p14:tracePt t="25129" x="6413500" y="4597400"/>
          <p14:tracePt t="25146" x="6419850" y="4597400"/>
          <p14:tracePt t="25163" x="6432550" y="4597400"/>
          <p14:tracePt t="25180" x="6438900" y="4597400"/>
          <p14:tracePt t="25196" x="6451600" y="4591050"/>
          <p14:tracePt t="25213" x="6464300" y="4591050"/>
          <p14:tracePt t="25232" x="6477000" y="4591050"/>
          <p14:tracePt t="25246" x="6483350" y="4591050"/>
          <p14:tracePt t="25263" x="6508750" y="4591050"/>
          <p14:tracePt t="25280" x="6534150" y="4591050"/>
          <p14:tracePt t="25296" x="6540500" y="4591050"/>
          <p14:tracePt t="25315" x="6546850" y="4591050"/>
          <p14:tracePt t="27048" x="0" y="0"/>
        </p14:tracePtLst>
        <p14:tracePtLst>
          <p14:tracePt t="30131" x="8083550" y="4927600"/>
          <p14:tracePt t="30161" x="8089900" y="4927600"/>
          <p14:tracePt t="30178" x="8172450" y="4826000"/>
          <p14:tracePt t="30196" x="8204200" y="4781550"/>
          <p14:tracePt t="30211" x="8235950" y="4737100"/>
          <p14:tracePt t="30228" x="8248650" y="4705350"/>
          <p14:tracePt t="30231" x="8255000" y="4705350"/>
          <p14:tracePt t="30245" x="8274050" y="4667250"/>
          <p14:tracePt t="30278" x="8280400" y="4660900"/>
          <p14:tracePt t="30295" x="8286750" y="4648200"/>
          <p14:tracePt t="30311" x="8305800" y="4648200"/>
          <p14:tracePt t="30328" x="8312150" y="4641850"/>
          <p14:tracePt t="30332" x="8331200" y="4641850"/>
          <p14:tracePt t="30346" x="8350250" y="4641850"/>
          <p14:tracePt t="30361" x="8362950" y="4641850"/>
          <p14:tracePt t="30378" x="8394700" y="4641850"/>
          <p14:tracePt t="30395" x="8432800" y="4641850"/>
          <p14:tracePt t="30411" x="8451850" y="4654550"/>
          <p14:tracePt t="30428" x="8496300" y="4686300"/>
          <p14:tracePt t="30432" x="8509000" y="4699000"/>
          <p14:tracePt t="30445" x="8521700" y="4705350"/>
          <p14:tracePt t="30461" x="8591550" y="4762500"/>
          <p14:tracePt t="30478" x="8629650" y="4775200"/>
          <p14:tracePt t="30495" x="8661400" y="4806950"/>
          <p14:tracePt t="30511" x="8693150" y="4838700"/>
          <p14:tracePt t="30528" x="8724900" y="4864100"/>
          <p14:tracePt t="30545" x="8756650" y="4889500"/>
          <p14:tracePt t="30561" x="8788400" y="4914900"/>
          <p14:tracePt t="30578" x="8851900" y="4946650"/>
          <p14:tracePt t="30595" x="8890000" y="4984750"/>
          <p14:tracePt t="30600" x="8896350" y="4984750"/>
          <p14:tracePt t="30611" x="8928100" y="4991100"/>
          <p14:tracePt t="30628" x="8978900" y="5010150"/>
          <p14:tracePt t="30644" x="9023350" y="5029200"/>
          <p14:tracePt t="30661" x="9137650" y="5054600"/>
          <p14:tracePt t="30665" x="9182100" y="5060950"/>
          <p14:tracePt t="30678" x="9239250" y="5080000"/>
          <p14:tracePt t="30694" x="9277350" y="5086350"/>
          <p14:tracePt t="30698" x="9290050" y="5086350"/>
          <p14:tracePt t="30711" x="9296400" y="5086350"/>
          <p14:tracePt t="30728" x="9309100" y="5086350"/>
          <p14:tracePt t="30745" x="9315450" y="5086350"/>
          <p14:tracePt t="30761" x="9328150" y="5086350"/>
          <p14:tracePt t="30778" x="9347200" y="5067300"/>
          <p14:tracePt t="30795" x="9398000" y="5054600"/>
          <p14:tracePt t="30799" x="9404350" y="5048250"/>
          <p14:tracePt t="30811" x="9417050" y="5035550"/>
          <p14:tracePt t="30828" x="9429750" y="5016500"/>
          <p14:tracePt t="30844" x="9455150" y="4997450"/>
          <p14:tracePt t="30861" x="9467850" y="4978400"/>
          <p14:tracePt t="30865" x="9474200" y="4965700"/>
          <p14:tracePt t="30878" x="9480550" y="4965700"/>
          <p14:tracePt t="30894" x="9480550" y="4946650"/>
          <p14:tracePt t="30911" x="9505950" y="4927600"/>
          <p14:tracePt t="30928" x="9512300" y="4927600"/>
          <p14:tracePt t="30931" x="9531350" y="4921250"/>
          <p14:tracePt t="30944" x="9544050" y="4914900"/>
          <p14:tracePt t="30961" x="9582150" y="4908550"/>
          <p14:tracePt t="30978" x="9607550" y="4908550"/>
          <p14:tracePt t="30995" x="9671050" y="4908550"/>
          <p14:tracePt t="31014" x="9728200" y="4908550"/>
          <p14:tracePt t="31028" x="9779000" y="4908550"/>
          <p14:tracePt t="31048" x="9804400" y="4908550"/>
          <p14:tracePt t="31062" x="9829800" y="4908550"/>
          <p14:tracePt t="31079" x="9855200" y="4908550"/>
          <p14:tracePt t="31094" x="9874250" y="4908550"/>
          <p14:tracePt t="31111" x="9899650" y="4908550"/>
          <p14:tracePt t="31128" x="9918700" y="4908550"/>
          <p14:tracePt t="31145" x="9975850" y="4908550"/>
          <p14:tracePt t="31148" x="9994900" y="4914900"/>
          <p14:tracePt t="31162" x="10045700" y="4914900"/>
          <p14:tracePt t="31178" x="10077450" y="4921250"/>
          <p14:tracePt t="31194" x="10128250" y="4927600"/>
          <p14:tracePt t="31211" x="10179050" y="4927600"/>
          <p14:tracePt t="31228" x="10223500" y="4927600"/>
          <p14:tracePt t="31245" x="10261600" y="4927600"/>
          <p14:tracePt t="31261" x="10306050" y="4927600"/>
          <p14:tracePt t="31278" x="10363200" y="4927600"/>
          <p14:tracePt t="31294" x="10407650" y="4914900"/>
          <p14:tracePt t="31311" x="10439400" y="4908550"/>
          <p14:tracePt t="31328" x="10477500" y="4902200"/>
          <p14:tracePt t="31345" x="10502900" y="4883150"/>
          <p14:tracePt t="31362" x="10610850" y="4864100"/>
          <p14:tracePt t="31378" x="10655300" y="4857750"/>
          <p14:tracePt t="31394" x="10712450" y="4845050"/>
          <p14:tracePt t="31411" x="10725150" y="4845050"/>
          <p14:tracePt t="31414" x="10744200" y="4845050"/>
          <p14:tracePt t="31428" x="10756900" y="4845050"/>
          <p14:tracePt t="31444" x="10782300" y="4845050"/>
          <p14:tracePt t="31449" x="10795000" y="4845050"/>
          <p14:tracePt t="31461" x="10801350" y="4845050"/>
          <p14:tracePt t="31478" x="10807700" y="4845050"/>
          <p14:tracePt t="31481" x="10814050" y="4845050"/>
          <p14:tracePt t="31495" x="10820400" y="4845050"/>
          <p14:tracePt t="31511" x="10858500" y="4857750"/>
          <p14:tracePt t="31527" x="10890250" y="4857750"/>
          <p14:tracePt t="31544" x="10934700" y="4857750"/>
          <p14:tracePt t="31548" x="10960100" y="4857750"/>
          <p14:tracePt t="31549" x="10985500" y="4857750"/>
          <p14:tracePt t="31562" x="11004550" y="4857750"/>
          <p14:tracePt t="31578" x="11036300" y="4857750"/>
          <p14:tracePt t="31594" x="11068050" y="4857750"/>
          <p14:tracePt t="31613" x="11080750" y="4857750"/>
          <p14:tracePt t="31627" x="11093450" y="4845050"/>
          <p14:tracePt t="31645" x="11106150" y="4838700"/>
          <p14:tracePt t="31648" x="11112500" y="4838700"/>
          <p14:tracePt t="31661" x="11118850" y="4826000"/>
          <p14:tracePt t="31678" x="11137900" y="4819650"/>
          <p14:tracePt t="31682" x="11150600" y="4819650"/>
          <p14:tracePt t="31695" x="11156950" y="4819650"/>
          <p14:tracePt t="31711" x="11201400" y="4813300"/>
          <p14:tracePt t="31727" x="11214100" y="4813300"/>
          <p14:tracePt t="31744" x="11258550" y="4813300"/>
          <p14:tracePt t="31763" x="11290300" y="4806950"/>
          <p14:tracePt t="31778" x="11322050" y="4806950"/>
          <p14:tracePt t="31794" x="11360150" y="4806950"/>
          <p14:tracePt t="31811" x="11379200" y="4806950"/>
          <p14:tracePt t="31845" x="11391900" y="4806950"/>
          <p14:tracePt t="31863" x="11398250" y="4806950"/>
          <p14:tracePt t="31878" x="11423650" y="4806950"/>
          <p14:tracePt t="31894" x="11442700" y="4806950"/>
          <p14:tracePt t="31911" x="11474450" y="4806950"/>
          <p14:tracePt t="31914" x="11487150" y="4806950"/>
          <p14:tracePt t="31929" x="11499850" y="4806950"/>
          <p14:tracePt t="31932" x="11512550" y="4806950"/>
          <p14:tracePt t="31945" x="11525250" y="4806950"/>
          <p14:tracePt t="31963" x="11544300" y="4806950"/>
          <p14:tracePt t="33146" x="0" y="0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26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862" y="736472"/>
            <a:ext cx="2608580" cy="15984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Anatomy of Ear – Inner Ear 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3442252" y="736472"/>
            <a:ext cx="7926705" cy="35907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lang="en-US" sz="2000" b="1" spc="-5" dirty="0" smtClean="0">
                <a:solidFill>
                  <a:srgbClr val="003884"/>
                </a:solidFill>
                <a:latin typeface="Arial"/>
                <a:cs typeface="Arial"/>
              </a:rPr>
              <a:t>The Inner ear – Basilar membrane 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3250790"/>
            <a:ext cx="8583707" cy="2819400"/>
          </a:xfrm>
          <a:prstGeom prst="rect">
            <a:avLst/>
          </a:prstGeom>
        </p:spPr>
      </p:pic>
      <p:sp>
        <p:nvSpPr>
          <p:cNvPr id="11" name="object 4"/>
          <p:cNvSpPr txBox="1"/>
          <p:nvPr/>
        </p:nvSpPr>
        <p:spPr>
          <a:xfrm>
            <a:off x="3276600" y="1371600"/>
            <a:ext cx="8383905" cy="1726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3884"/>
                </a:solidFill>
                <a:latin typeface="Arial"/>
                <a:cs typeface="Arial"/>
              </a:rPr>
              <a:t>Travelling wave on the entire membrane</a:t>
            </a:r>
          </a:p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rgbClr val="003884"/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3884"/>
                </a:solidFill>
                <a:latin typeface="Arial"/>
                <a:cs typeface="Arial"/>
              </a:rPr>
              <a:t>High frequencies create ripples at the base, low frequencies create ripples at the apex.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US" dirty="0">
              <a:solidFill>
                <a:srgbClr val="003884"/>
              </a:solidFill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758341" y="5974529"/>
            <a:ext cx="1221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err="1" smtClean="0"/>
              <a:t>C.J.Plack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5111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4"/>
    </mc:Choice>
    <mc:Fallback xmlns="">
      <p:transition spd="slow" advTm="3504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3265" x="2794000" y="4635500"/>
          <p14:tracePt t="23380" x="2806700" y="4635500"/>
          <p14:tracePt t="23397" x="2832100" y="4635500"/>
          <p14:tracePt t="23413" x="2863850" y="4635500"/>
          <p14:tracePt t="23430" x="2901950" y="4635500"/>
          <p14:tracePt t="23447" x="2940050" y="4635500"/>
          <p14:tracePt t="23450" x="2952750" y="4635500"/>
          <p14:tracePt t="23463" x="2959100" y="4635500"/>
          <p14:tracePt t="23480" x="2984500" y="4629150"/>
          <p14:tracePt t="23497" x="3003550" y="4629150"/>
          <p14:tracePt t="23514" x="3028950" y="4616450"/>
          <p14:tracePt t="23530" x="3041650" y="4610100"/>
          <p14:tracePt t="23548" x="3060700" y="4610100"/>
          <p14:tracePt t="23551" x="3079750" y="4610100"/>
          <p14:tracePt t="23565" x="3086100" y="4610100"/>
          <p14:tracePt t="23581" x="3111500" y="4610100"/>
          <p14:tracePt t="23597" x="3124200" y="4610100"/>
          <p14:tracePt t="23614" x="3155950" y="4610100"/>
          <p14:tracePt t="23630" x="3175000" y="4610100"/>
          <p14:tracePt t="23647" x="3213100" y="4603750"/>
          <p14:tracePt t="23650" x="3225800" y="4591050"/>
          <p14:tracePt t="23680" x="3251200" y="4591050"/>
          <p14:tracePt t="23697" x="3263900" y="4591050"/>
          <p14:tracePt t="23713" x="3270250" y="4591050"/>
          <p14:tracePt t="23730" x="3289300" y="4591050"/>
          <p14:tracePt t="23747" x="3302000" y="4591050"/>
          <p14:tracePt t="23763" x="3327400" y="4591050"/>
          <p14:tracePt t="23781" x="3346450" y="4591050"/>
          <p14:tracePt t="23784" x="3359150" y="4591050"/>
          <p14:tracePt t="23797" x="3378200" y="4591050"/>
          <p14:tracePt t="23813" x="3390900" y="4591050"/>
          <p14:tracePt t="23830" x="3409950" y="4591050"/>
          <p14:tracePt t="23847" x="3441700" y="4591050"/>
          <p14:tracePt t="23863" x="3460750" y="4591050"/>
          <p14:tracePt t="23880" x="3530600" y="4591050"/>
          <p14:tracePt t="23897" x="3562350" y="4591050"/>
          <p14:tracePt t="23913" x="3587750" y="4591050"/>
          <p14:tracePt t="23930" x="3619500" y="4591050"/>
          <p14:tracePt t="23947" x="3644900" y="4591050"/>
          <p14:tracePt t="23951" x="3651250" y="4591050"/>
          <p14:tracePt t="23963" x="3670300" y="4591050"/>
          <p14:tracePt t="23980" x="3708400" y="4597400"/>
          <p14:tracePt t="23997" x="3733800" y="4597400"/>
          <p14:tracePt t="24013" x="3765550" y="4597400"/>
          <p14:tracePt t="24017" x="3784600" y="4597400"/>
          <p14:tracePt t="24031" x="3816350" y="4597400"/>
          <p14:tracePt t="24047" x="3841750" y="4597400"/>
          <p14:tracePt t="24063" x="3898900" y="4597400"/>
          <p14:tracePt t="24081" x="3943350" y="4597400"/>
          <p14:tracePt t="24097" x="3968750" y="4597400"/>
          <p14:tracePt t="24113" x="4019550" y="4597400"/>
          <p14:tracePt t="24132" x="4051300" y="4610100"/>
          <p14:tracePt t="24135" x="4127500" y="4616450"/>
          <p14:tracePt t="24147" x="4159250" y="4622800"/>
          <p14:tracePt t="24167" x="4254500" y="4622800"/>
          <p14:tracePt t="24180" x="4368800" y="4622800"/>
          <p14:tracePt t="24198" x="4406900" y="4629150"/>
          <p14:tracePt t="24201" x="4464050" y="4629150"/>
          <p14:tracePt t="24213" x="4495800" y="4629150"/>
          <p14:tracePt t="24231" x="4546600" y="4635500"/>
          <p14:tracePt t="24247" x="4584700" y="4635500"/>
          <p14:tracePt t="24263" x="4635500" y="4635500"/>
          <p14:tracePt t="24267" x="4660900" y="4635500"/>
          <p14:tracePt t="24282" x="4724400" y="4635500"/>
          <p14:tracePt t="24297" x="4781550" y="4641850"/>
          <p14:tracePt t="24314" x="4813300" y="4641850"/>
          <p14:tracePt t="24330" x="4838700" y="4641850"/>
          <p14:tracePt t="24333" x="4857750" y="4641850"/>
          <p14:tracePt t="24347" x="4876800" y="4641850"/>
          <p14:tracePt t="24363" x="4902200" y="4641850"/>
          <p14:tracePt t="24380" x="4921250" y="4641850"/>
          <p14:tracePt t="24397" x="4940300" y="4641850"/>
          <p14:tracePt t="24413" x="4991100" y="4648200"/>
          <p14:tracePt t="24430" x="5029200" y="4648200"/>
          <p14:tracePt t="24433" x="5035550" y="4648200"/>
          <p14:tracePt t="24446" x="5086350" y="4648200"/>
          <p14:tracePt t="24463" x="5130800" y="4648200"/>
          <p14:tracePt t="24480" x="5168900" y="4648200"/>
          <p14:tracePt t="24497" x="5232400" y="4648200"/>
          <p14:tracePt t="24501" x="5264150" y="4648200"/>
          <p14:tracePt t="24513" x="5289550" y="4648200"/>
          <p14:tracePt t="24530" x="5334000" y="4648200"/>
          <p14:tracePt t="24533" x="5346700" y="4648200"/>
          <p14:tracePt t="24547" x="5365750" y="4648200"/>
          <p14:tracePt t="24564" x="5403850" y="4648200"/>
          <p14:tracePt t="24567" x="5448300" y="4641850"/>
          <p14:tracePt t="24580" x="5505450" y="4635500"/>
          <p14:tracePt t="24597" x="5549900" y="4635500"/>
          <p14:tracePt t="24613" x="5588000" y="4635500"/>
          <p14:tracePt t="24630" x="5676900" y="4635500"/>
          <p14:tracePt t="24634" x="5683250" y="4635500"/>
          <p14:tracePt t="24647" x="5734050" y="4635500"/>
          <p14:tracePt t="24664" x="5778500" y="4635500"/>
          <p14:tracePt t="24680" x="5816600" y="4635500"/>
          <p14:tracePt t="24697" x="5880100" y="4629150"/>
          <p14:tracePt t="24701" x="5911850" y="4616450"/>
          <p14:tracePt t="24713" x="5918200" y="4616450"/>
          <p14:tracePt t="24730" x="5956300" y="4616450"/>
          <p14:tracePt t="24747" x="5969000" y="4610100"/>
          <p14:tracePt t="24764" x="5981700" y="4610100"/>
          <p14:tracePt t="24767" x="5988050" y="4610100"/>
          <p14:tracePt t="24780" x="5994400" y="4610100"/>
          <p14:tracePt t="24797" x="6007100" y="4610100"/>
          <p14:tracePt t="24813" x="6019800" y="4610100"/>
          <p14:tracePt t="24830" x="6051550" y="4603750"/>
          <p14:tracePt t="24863" x="6089650" y="4603750"/>
          <p14:tracePt t="24880" x="6108700" y="4603750"/>
          <p14:tracePt t="24897" x="6134100" y="4597400"/>
          <p14:tracePt t="24913" x="6159500" y="4597400"/>
          <p14:tracePt t="24930" x="6178550" y="4597400"/>
          <p14:tracePt t="24947" x="6210300" y="4597400"/>
          <p14:tracePt t="24963" x="6248400" y="4597400"/>
          <p14:tracePt t="24967" x="6261100" y="4597400"/>
          <p14:tracePt t="24980" x="6280150" y="4597400"/>
          <p14:tracePt t="24997" x="6324600" y="4597400"/>
          <p14:tracePt t="25013" x="6350000" y="4597400"/>
          <p14:tracePt t="25030" x="6369050" y="4597400"/>
          <p14:tracePt t="25050" x="6388100" y="4597400"/>
          <p14:tracePt t="25096" x="6394450" y="4597400"/>
          <p14:tracePt t="25114" x="6407150" y="4597400"/>
          <p14:tracePt t="25129" x="6413500" y="4597400"/>
          <p14:tracePt t="25146" x="6419850" y="4597400"/>
          <p14:tracePt t="25163" x="6432550" y="4597400"/>
          <p14:tracePt t="25180" x="6438900" y="4597400"/>
          <p14:tracePt t="25196" x="6451600" y="4591050"/>
          <p14:tracePt t="25213" x="6464300" y="4591050"/>
          <p14:tracePt t="25232" x="6477000" y="4591050"/>
          <p14:tracePt t="25246" x="6483350" y="4591050"/>
          <p14:tracePt t="25263" x="6508750" y="4591050"/>
          <p14:tracePt t="25280" x="6534150" y="4591050"/>
          <p14:tracePt t="25296" x="6540500" y="4591050"/>
          <p14:tracePt t="25315" x="6546850" y="4591050"/>
          <p14:tracePt t="27048" x="0" y="0"/>
        </p14:tracePtLst>
        <p14:tracePtLst>
          <p14:tracePt t="30131" x="8083550" y="4927600"/>
          <p14:tracePt t="30161" x="8089900" y="4927600"/>
          <p14:tracePt t="30178" x="8172450" y="4826000"/>
          <p14:tracePt t="30196" x="8204200" y="4781550"/>
          <p14:tracePt t="30211" x="8235950" y="4737100"/>
          <p14:tracePt t="30228" x="8248650" y="4705350"/>
          <p14:tracePt t="30231" x="8255000" y="4705350"/>
          <p14:tracePt t="30245" x="8274050" y="4667250"/>
          <p14:tracePt t="30278" x="8280400" y="4660900"/>
          <p14:tracePt t="30295" x="8286750" y="4648200"/>
          <p14:tracePt t="30311" x="8305800" y="4648200"/>
          <p14:tracePt t="30328" x="8312150" y="4641850"/>
          <p14:tracePt t="30332" x="8331200" y="4641850"/>
          <p14:tracePt t="30346" x="8350250" y="4641850"/>
          <p14:tracePt t="30361" x="8362950" y="4641850"/>
          <p14:tracePt t="30378" x="8394700" y="4641850"/>
          <p14:tracePt t="30395" x="8432800" y="4641850"/>
          <p14:tracePt t="30411" x="8451850" y="4654550"/>
          <p14:tracePt t="30428" x="8496300" y="4686300"/>
          <p14:tracePt t="30432" x="8509000" y="4699000"/>
          <p14:tracePt t="30445" x="8521700" y="4705350"/>
          <p14:tracePt t="30461" x="8591550" y="4762500"/>
          <p14:tracePt t="30478" x="8629650" y="4775200"/>
          <p14:tracePt t="30495" x="8661400" y="4806950"/>
          <p14:tracePt t="30511" x="8693150" y="4838700"/>
          <p14:tracePt t="30528" x="8724900" y="4864100"/>
          <p14:tracePt t="30545" x="8756650" y="4889500"/>
          <p14:tracePt t="30561" x="8788400" y="4914900"/>
          <p14:tracePt t="30578" x="8851900" y="4946650"/>
          <p14:tracePt t="30595" x="8890000" y="4984750"/>
          <p14:tracePt t="30600" x="8896350" y="4984750"/>
          <p14:tracePt t="30611" x="8928100" y="4991100"/>
          <p14:tracePt t="30628" x="8978900" y="5010150"/>
          <p14:tracePt t="30644" x="9023350" y="5029200"/>
          <p14:tracePt t="30661" x="9137650" y="5054600"/>
          <p14:tracePt t="30665" x="9182100" y="5060950"/>
          <p14:tracePt t="30678" x="9239250" y="5080000"/>
          <p14:tracePt t="30694" x="9277350" y="5086350"/>
          <p14:tracePt t="30698" x="9290050" y="5086350"/>
          <p14:tracePt t="30711" x="9296400" y="5086350"/>
          <p14:tracePt t="30728" x="9309100" y="5086350"/>
          <p14:tracePt t="30745" x="9315450" y="5086350"/>
          <p14:tracePt t="30761" x="9328150" y="5086350"/>
          <p14:tracePt t="30778" x="9347200" y="5067300"/>
          <p14:tracePt t="30795" x="9398000" y="5054600"/>
          <p14:tracePt t="30799" x="9404350" y="5048250"/>
          <p14:tracePt t="30811" x="9417050" y="5035550"/>
          <p14:tracePt t="30828" x="9429750" y="5016500"/>
          <p14:tracePt t="30844" x="9455150" y="4997450"/>
          <p14:tracePt t="30861" x="9467850" y="4978400"/>
          <p14:tracePt t="30865" x="9474200" y="4965700"/>
          <p14:tracePt t="30878" x="9480550" y="4965700"/>
          <p14:tracePt t="30894" x="9480550" y="4946650"/>
          <p14:tracePt t="30911" x="9505950" y="4927600"/>
          <p14:tracePt t="30928" x="9512300" y="4927600"/>
          <p14:tracePt t="30931" x="9531350" y="4921250"/>
          <p14:tracePt t="30944" x="9544050" y="4914900"/>
          <p14:tracePt t="30961" x="9582150" y="4908550"/>
          <p14:tracePt t="30978" x="9607550" y="4908550"/>
          <p14:tracePt t="30995" x="9671050" y="4908550"/>
          <p14:tracePt t="31014" x="9728200" y="4908550"/>
          <p14:tracePt t="31028" x="9779000" y="4908550"/>
          <p14:tracePt t="31048" x="9804400" y="4908550"/>
          <p14:tracePt t="31062" x="9829800" y="4908550"/>
          <p14:tracePt t="31079" x="9855200" y="4908550"/>
          <p14:tracePt t="31094" x="9874250" y="4908550"/>
          <p14:tracePt t="31111" x="9899650" y="4908550"/>
          <p14:tracePt t="31128" x="9918700" y="4908550"/>
          <p14:tracePt t="31145" x="9975850" y="4908550"/>
          <p14:tracePt t="31148" x="9994900" y="4914900"/>
          <p14:tracePt t="31162" x="10045700" y="4914900"/>
          <p14:tracePt t="31178" x="10077450" y="4921250"/>
          <p14:tracePt t="31194" x="10128250" y="4927600"/>
          <p14:tracePt t="31211" x="10179050" y="4927600"/>
          <p14:tracePt t="31228" x="10223500" y="4927600"/>
          <p14:tracePt t="31245" x="10261600" y="4927600"/>
          <p14:tracePt t="31261" x="10306050" y="4927600"/>
          <p14:tracePt t="31278" x="10363200" y="4927600"/>
          <p14:tracePt t="31294" x="10407650" y="4914900"/>
          <p14:tracePt t="31311" x="10439400" y="4908550"/>
          <p14:tracePt t="31328" x="10477500" y="4902200"/>
          <p14:tracePt t="31345" x="10502900" y="4883150"/>
          <p14:tracePt t="31362" x="10610850" y="4864100"/>
          <p14:tracePt t="31378" x="10655300" y="4857750"/>
          <p14:tracePt t="31394" x="10712450" y="4845050"/>
          <p14:tracePt t="31411" x="10725150" y="4845050"/>
          <p14:tracePt t="31414" x="10744200" y="4845050"/>
          <p14:tracePt t="31428" x="10756900" y="4845050"/>
          <p14:tracePt t="31444" x="10782300" y="4845050"/>
          <p14:tracePt t="31449" x="10795000" y="4845050"/>
          <p14:tracePt t="31461" x="10801350" y="4845050"/>
          <p14:tracePt t="31478" x="10807700" y="4845050"/>
          <p14:tracePt t="31481" x="10814050" y="4845050"/>
          <p14:tracePt t="31495" x="10820400" y="4845050"/>
          <p14:tracePt t="31511" x="10858500" y="4857750"/>
          <p14:tracePt t="31527" x="10890250" y="4857750"/>
          <p14:tracePt t="31544" x="10934700" y="4857750"/>
          <p14:tracePt t="31548" x="10960100" y="4857750"/>
          <p14:tracePt t="31549" x="10985500" y="4857750"/>
          <p14:tracePt t="31562" x="11004550" y="4857750"/>
          <p14:tracePt t="31578" x="11036300" y="4857750"/>
          <p14:tracePt t="31594" x="11068050" y="4857750"/>
          <p14:tracePt t="31613" x="11080750" y="4857750"/>
          <p14:tracePt t="31627" x="11093450" y="4845050"/>
          <p14:tracePt t="31645" x="11106150" y="4838700"/>
          <p14:tracePt t="31648" x="11112500" y="4838700"/>
          <p14:tracePt t="31661" x="11118850" y="4826000"/>
          <p14:tracePt t="31678" x="11137900" y="4819650"/>
          <p14:tracePt t="31682" x="11150600" y="4819650"/>
          <p14:tracePt t="31695" x="11156950" y="4819650"/>
          <p14:tracePt t="31711" x="11201400" y="4813300"/>
          <p14:tracePt t="31727" x="11214100" y="4813300"/>
          <p14:tracePt t="31744" x="11258550" y="4813300"/>
          <p14:tracePt t="31763" x="11290300" y="4806950"/>
          <p14:tracePt t="31778" x="11322050" y="4806950"/>
          <p14:tracePt t="31794" x="11360150" y="4806950"/>
          <p14:tracePt t="31811" x="11379200" y="4806950"/>
          <p14:tracePt t="31845" x="11391900" y="4806950"/>
          <p14:tracePt t="31863" x="11398250" y="4806950"/>
          <p14:tracePt t="31878" x="11423650" y="4806950"/>
          <p14:tracePt t="31894" x="11442700" y="4806950"/>
          <p14:tracePt t="31911" x="11474450" y="4806950"/>
          <p14:tracePt t="31914" x="11487150" y="4806950"/>
          <p14:tracePt t="31929" x="11499850" y="4806950"/>
          <p14:tracePt t="31932" x="11512550" y="4806950"/>
          <p14:tracePt t="31945" x="11525250" y="4806950"/>
          <p14:tracePt t="31963" x="11544300" y="4806950"/>
          <p14:tracePt t="33146" x="0" y="0"/>
        </p14:tracePtLst>
      </p14:laserTrace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27</a:t>
            </a:fld>
            <a:endParaRPr spc="-5" dirty="0"/>
          </a:p>
        </p:txBody>
      </p:sp>
      <p:pic>
        <p:nvPicPr>
          <p:cNvPr id="6" name="PeTriGTENoc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962400" y="1599414"/>
            <a:ext cx="6324600" cy="35575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725678" y="5343478"/>
            <a:ext cx="3333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youtu.be/46aNGGNPm7s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object 3"/>
          <p:cNvSpPr txBox="1"/>
          <p:nvPr/>
        </p:nvSpPr>
        <p:spPr>
          <a:xfrm>
            <a:off x="3429000" y="869199"/>
            <a:ext cx="7926705" cy="35907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lang="en-US" sz="2000" b="1" spc="-5" dirty="0" smtClean="0">
                <a:solidFill>
                  <a:srgbClr val="003884"/>
                </a:solidFill>
                <a:latin typeface="Arial"/>
                <a:cs typeface="Arial"/>
              </a:rPr>
              <a:t>Sound propagation inside the ear – in a nutshell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830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7000" y="2743200"/>
            <a:ext cx="6830951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4400" spc="-15" dirty="0" smtClean="0">
                <a:solidFill>
                  <a:srgbClr val="003884"/>
                </a:solidFill>
                <a:latin typeface="Arial"/>
                <a:cs typeface="Arial"/>
              </a:rPr>
              <a:t>Spatial Hearing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28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269065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29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862" y="736472"/>
            <a:ext cx="2608580" cy="10536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Spatial Hearing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3442252" y="736472"/>
            <a:ext cx="7926705" cy="1077218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sz="2000" dirty="0">
              <a:latin typeface="Arial"/>
              <a:cs typeface="Arial"/>
            </a:endParaRPr>
          </a:p>
        </p:txBody>
      </p:sp>
      <p:sp>
        <p:nvSpPr>
          <p:cNvPr id="12" name="object 4"/>
          <p:cNvSpPr txBox="1"/>
          <p:nvPr/>
        </p:nvSpPr>
        <p:spPr>
          <a:xfrm>
            <a:off x="3442252" y="1364505"/>
            <a:ext cx="8383905" cy="406585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3884"/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3884"/>
                </a:solidFill>
                <a:latin typeface="Arial"/>
                <a:cs typeface="Arial"/>
              </a:rPr>
              <a:t>B</a:t>
            </a:r>
            <a:r>
              <a:rPr lang="en-US" sz="2000" dirty="0" smtClean="0">
                <a:solidFill>
                  <a:srgbClr val="003884"/>
                </a:solidFill>
                <a:latin typeface="Arial"/>
                <a:cs typeface="Arial"/>
              </a:rPr>
              <a:t>inaural hearing </a:t>
            </a:r>
            <a:r>
              <a:rPr lang="en-US" sz="2000" dirty="0" smtClean="0">
                <a:solidFill>
                  <a:srgbClr val="003884"/>
                </a:solidFill>
                <a:latin typeface="Arial"/>
                <a:cs typeface="Arial"/>
                <a:sym typeface="Wingdings" panose="05000000000000000000" pitchFamily="2" charset="2"/>
              </a:rPr>
              <a:t> Sound localization</a:t>
            </a:r>
          </a:p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3884"/>
              </a:solidFill>
              <a:latin typeface="Arial"/>
              <a:cs typeface="Arial"/>
              <a:sym typeface="Wingdings" panose="05000000000000000000" pitchFamily="2" charset="2"/>
            </a:endParaRPr>
          </a:p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3884"/>
                </a:solidFill>
                <a:latin typeface="Arial"/>
                <a:cs typeface="Arial"/>
                <a:sym typeface="Wingdings" panose="05000000000000000000" pitchFamily="2" charset="2"/>
              </a:rPr>
              <a:t>Enhancement of ability to sense the direction of sound source</a:t>
            </a:r>
          </a:p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3884"/>
              </a:solidFill>
              <a:latin typeface="Arial"/>
              <a:cs typeface="Arial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 basis for these cues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alt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Distance between ears (approximately 18 cm)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alt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head in between the ears (acoustic shadow)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alt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Spectral filtering by outer ear (</a:t>
            </a:r>
            <a:r>
              <a:rPr lang="en-GB" alt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pinna)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alt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 cues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altLang="en-US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Interaural</a:t>
            </a:r>
            <a:r>
              <a:rPr lang="en-GB" alt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differences in time (ITD)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altLang="en-US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Interaural</a:t>
            </a:r>
            <a:r>
              <a:rPr lang="en-GB" alt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differences in level (ILD</a:t>
            </a:r>
            <a:r>
              <a:rPr lang="en-GB" alt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GB" alt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80146" y="874105"/>
            <a:ext cx="210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b="1" dirty="0">
                <a:solidFill>
                  <a:srgbClr val="003884"/>
                </a:solidFill>
                <a:latin typeface="Arial"/>
                <a:cs typeface="Arial"/>
              </a:rPr>
              <a:t>Binaural Hearing </a:t>
            </a:r>
          </a:p>
        </p:txBody>
      </p:sp>
    </p:spTree>
    <p:extLst>
      <p:ext uri="{BB962C8B-B14F-4D97-AF65-F5344CB8AC3E}">
        <p14:creationId xmlns:p14="http://schemas.microsoft.com/office/powerpoint/2010/main" val="393895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4"/>
    </mc:Choice>
    <mc:Fallback xmlns="">
      <p:transition spd="slow" advTm="3504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3265" x="2794000" y="4635500"/>
          <p14:tracePt t="23380" x="2806700" y="4635500"/>
          <p14:tracePt t="23397" x="2832100" y="4635500"/>
          <p14:tracePt t="23413" x="2863850" y="4635500"/>
          <p14:tracePt t="23430" x="2901950" y="4635500"/>
          <p14:tracePt t="23447" x="2940050" y="4635500"/>
          <p14:tracePt t="23450" x="2952750" y="4635500"/>
          <p14:tracePt t="23463" x="2959100" y="4635500"/>
          <p14:tracePt t="23480" x="2984500" y="4629150"/>
          <p14:tracePt t="23497" x="3003550" y="4629150"/>
          <p14:tracePt t="23514" x="3028950" y="4616450"/>
          <p14:tracePt t="23530" x="3041650" y="4610100"/>
          <p14:tracePt t="23548" x="3060700" y="4610100"/>
          <p14:tracePt t="23551" x="3079750" y="4610100"/>
          <p14:tracePt t="23565" x="3086100" y="4610100"/>
          <p14:tracePt t="23581" x="3111500" y="4610100"/>
          <p14:tracePt t="23597" x="3124200" y="4610100"/>
          <p14:tracePt t="23614" x="3155950" y="4610100"/>
          <p14:tracePt t="23630" x="3175000" y="4610100"/>
          <p14:tracePt t="23647" x="3213100" y="4603750"/>
          <p14:tracePt t="23650" x="3225800" y="4591050"/>
          <p14:tracePt t="23680" x="3251200" y="4591050"/>
          <p14:tracePt t="23697" x="3263900" y="4591050"/>
          <p14:tracePt t="23713" x="3270250" y="4591050"/>
          <p14:tracePt t="23730" x="3289300" y="4591050"/>
          <p14:tracePt t="23747" x="3302000" y="4591050"/>
          <p14:tracePt t="23763" x="3327400" y="4591050"/>
          <p14:tracePt t="23781" x="3346450" y="4591050"/>
          <p14:tracePt t="23784" x="3359150" y="4591050"/>
          <p14:tracePt t="23797" x="3378200" y="4591050"/>
          <p14:tracePt t="23813" x="3390900" y="4591050"/>
          <p14:tracePt t="23830" x="3409950" y="4591050"/>
          <p14:tracePt t="23847" x="3441700" y="4591050"/>
          <p14:tracePt t="23863" x="3460750" y="4591050"/>
          <p14:tracePt t="23880" x="3530600" y="4591050"/>
          <p14:tracePt t="23897" x="3562350" y="4591050"/>
          <p14:tracePt t="23913" x="3587750" y="4591050"/>
          <p14:tracePt t="23930" x="3619500" y="4591050"/>
          <p14:tracePt t="23947" x="3644900" y="4591050"/>
          <p14:tracePt t="23951" x="3651250" y="4591050"/>
          <p14:tracePt t="23963" x="3670300" y="4591050"/>
          <p14:tracePt t="23980" x="3708400" y="4597400"/>
          <p14:tracePt t="23997" x="3733800" y="4597400"/>
          <p14:tracePt t="24013" x="3765550" y="4597400"/>
          <p14:tracePt t="24017" x="3784600" y="4597400"/>
          <p14:tracePt t="24031" x="3816350" y="4597400"/>
          <p14:tracePt t="24047" x="3841750" y="4597400"/>
          <p14:tracePt t="24063" x="3898900" y="4597400"/>
          <p14:tracePt t="24081" x="3943350" y="4597400"/>
          <p14:tracePt t="24097" x="3968750" y="4597400"/>
          <p14:tracePt t="24113" x="4019550" y="4597400"/>
          <p14:tracePt t="24132" x="4051300" y="4610100"/>
          <p14:tracePt t="24135" x="4127500" y="4616450"/>
          <p14:tracePt t="24147" x="4159250" y="4622800"/>
          <p14:tracePt t="24167" x="4254500" y="4622800"/>
          <p14:tracePt t="24180" x="4368800" y="4622800"/>
          <p14:tracePt t="24198" x="4406900" y="4629150"/>
          <p14:tracePt t="24201" x="4464050" y="4629150"/>
          <p14:tracePt t="24213" x="4495800" y="4629150"/>
          <p14:tracePt t="24231" x="4546600" y="4635500"/>
          <p14:tracePt t="24247" x="4584700" y="4635500"/>
          <p14:tracePt t="24263" x="4635500" y="4635500"/>
          <p14:tracePt t="24267" x="4660900" y="4635500"/>
          <p14:tracePt t="24282" x="4724400" y="4635500"/>
          <p14:tracePt t="24297" x="4781550" y="4641850"/>
          <p14:tracePt t="24314" x="4813300" y="4641850"/>
          <p14:tracePt t="24330" x="4838700" y="4641850"/>
          <p14:tracePt t="24333" x="4857750" y="4641850"/>
          <p14:tracePt t="24347" x="4876800" y="4641850"/>
          <p14:tracePt t="24363" x="4902200" y="4641850"/>
          <p14:tracePt t="24380" x="4921250" y="4641850"/>
          <p14:tracePt t="24397" x="4940300" y="4641850"/>
          <p14:tracePt t="24413" x="4991100" y="4648200"/>
          <p14:tracePt t="24430" x="5029200" y="4648200"/>
          <p14:tracePt t="24433" x="5035550" y="4648200"/>
          <p14:tracePt t="24446" x="5086350" y="4648200"/>
          <p14:tracePt t="24463" x="5130800" y="4648200"/>
          <p14:tracePt t="24480" x="5168900" y="4648200"/>
          <p14:tracePt t="24497" x="5232400" y="4648200"/>
          <p14:tracePt t="24501" x="5264150" y="4648200"/>
          <p14:tracePt t="24513" x="5289550" y="4648200"/>
          <p14:tracePt t="24530" x="5334000" y="4648200"/>
          <p14:tracePt t="24533" x="5346700" y="4648200"/>
          <p14:tracePt t="24547" x="5365750" y="4648200"/>
          <p14:tracePt t="24564" x="5403850" y="4648200"/>
          <p14:tracePt t="24567" x="5448300" y="4641850"/>
          <p14:tracePt t="24580" x="5505450" y="4635500"/>
          <p14:tracePt t="24597" x="5549900" y="4635500"/>
          <p14:tracePt t="24613" x="5588000" y="4635500"/>
          <p14:tracePt t="24630" x="5676900" y="4635500"/>
          <p14:tracePt t="24634" x="5683250" y="4635500"/>
          <p14:tracePt t="24647" x="5734050" y="4635500"/>
          <p14:tracePt t="24664" x="5778500" y="4635500"/>
          <p14:tracePt t="24680" x="5816600" y="4635500"/>
          <p14:tracePt t="24697" x="5880100" y="4629150"/>
          <p14:tracePt t="24701" x="5911850" y="4616450"/>
          <p14:tracePt t="24713" x="5918200" y="4616450"/>
          <p14:tracePt t="24730" x="5956300" y="4616450"/>
          <p14:tracePt t="24747" x="5969000" y="4610100"/>
          <p14:tracePt t="24764" x="5981700" y="4610100"/>
          <p14:tracePt t="24767" x="5988050" y="4610100"/>
          <p14:tracePt t="24780" x="5994400" y="4610100"/>
          <p14:tracePt t="24797" x="6007100" y="4610100"/>
          <p14:tracePt t="24813" x="6019800" y="4610100"/>
          <p14:tracePt t="24830" x="6051550" y="4603750"/>
          <p14:tracePt t="24863" x="6089650" y="4603750"/>
          <p14:tracePt t="24880" x="6108700" y="4603750"/>
          <p14:tracePt t="24897" x="6134100" y="4597400"/>
          <p14:tracePt t="24913" x="6159500" y="4597400"/>
          <p14:tracePt t="24930" x="6178550" y="4597400"/>
          <p14:tracePt t="24947" x="6210300" y="4597400"/>
          <p14:tracePt t="24963" x="6248400" y="4597400"/>
          <p14:tracePt t="24967" x="6261100" y="4597400"/>
          <p14:tracePt t="24980" x="6280150" y="4597400"/>
          <p14:tracePt t="24997" x="6324600" y="4597400"/>
          <p14:tracePt t="25013" x="6350000" y="4597400"/>
          <p14:tracePt t="25030" x="6369050" y="4597400"/>
          <p14:tracePt t="25050" x="6388100" y="4597400"/>
          <p14:tracePt t="25096" x="6394450" y="4597400"/>
          <p14:tracePt t="25114" x="6407150" y="4597400"/>
          <p14:tracePt t="25129" x="6413500" y="4597400"/>
          <p14:tracePt t="25146" x="6419850" y="4597400"/>
          <p14:tracePt t="25163" x="6432550" y="4597400"/>
          <p14:tracePt t="25180" x="6438900" y="4597400"/>
          <p14:tracePt t="25196" x="6451600" y="4591050"/>
          <p14:tracePt t="25213" x="6464300" y="4591050"/>
          <p14:tracePt t="25232" x="6477000" y="4591050"/>
          <p14:tracePt t="25246" x="6483350" y="4591050"/>
          <p14:tracePt t="25263" x="6508750" y="4591050"/>
          <p14:tracePt t="25280" x="6534150" y="4591050"/>
          <p14:tracePt t="25296" x="6540500" y="4591050"/>
          <p14:tracePt t="25315" x="6546850" y="4591050"/>
          <p14:tracePt t="27048" x="0" y="0"/>
        </p14:tracePtLst>
        <p14:tracePtLst>
          <p14:tracePt t="30131" x="8083550" y="4927600"/>
          <p14:tracePt t="30161" x="8089900" y="4927600"/>
          <p14:tracePt t="30178" x="8172450" y="4826000"/>
          <p14:tracePt t="30196" x="8204200" y="4781550"/>
          <p14:tracePt t="30211" x="8235950" y="4737100"/>
          <p14:tracePt t="30228" x="8248650" y="4705350"/>
          <p14:tracePt t="30231" x="8255000" y="4705350"/>
          <p14:tracePt t="30245" x="8274050" y="4667250"/>
          <p14:tracePt t="30278" x="8280400" y="4660900"/>
          <p14:tracePt t="30295" x="8286750" y="4648200"/>
          <p14:tracePt t="30311" x="8305800" y="4648200"/>
          <p14:tracePt t="30328" x="8312150" y="4641850"/>
          <p14:tracePt t="30332" x="8331200" y="4641850"/>
          <p14:tracePt t="30346" x="8350250" y="4641850"/>
          <p14:tracePt t="30361" x="8362950" y="4641850"/>
          <p14:tracePt t="30378" x="8394700" y="4641850"/>
          <p14:tracePt t="30395" x="8432800" y="4641850"/>
          <p14:tracePt t="30411" x="8451850" y="4654550"/>
          <p14:tracePt t="30428" x="8496300" y="4686300"/>
          <p14:tracePt t="30432" x="8509000" y="4699000"/>
          <p14:tracePt t="30445" x="8521700" y="4705350"/>
          <p14:tracePt t="30461" x="8591550" y="4762500"/>
          <p14:tracePt t="30478" x="8629650" y="4775200"/>
          <p14:tracePt t="30495" x="8661400" y="4806950"/>
          <p14:tracePt t="30511" x="8693150" y="4838700"/>
          <p14:tracePt t="30528" x="8724900" y="4864100"/>
          <p14:tracePt t="30545" x="8756650" y="4889500"/>
          <p14:tracePt t="30561" x="8788400" y="4914900"/>
          <p14:tracePt t="30578" x="8851900" y="4946650"/>
          <p14:tracePt t="30595" x="8890000" y="4984750"/>
          <p14:tracePt t="30600" x="8896350" y="4984750"/>
          <p14:tracePt t="30611" x="8928100" y="4991100"/>
          <p14:tracePt t="30628" x="8978900" y="5010150"/>
          <p14:tracePt t="30644" x="9023350" y="5029200"/>
          <p14:tracePt t="30661" x="9137650" y="5054600"/>
          <p14:tracePt t="30665" x="9182100" y="5060950"/>
          <p14:tracePt t="30678" x="9239250" y="5080000"/>
          <p14:tracePt t="30694" x="9277350" y="5086350"/>
          <p14:tracePt t="30698" x="9290050" y="5086350"/>
          <p14:tracePt t="30711" x="9296400" y="5086350"/>
          <p14:tracePt t="30728" x="9309100" y="5086350"/>
          <p14:tracePt t="30745" x="9315450" y="5086350"/>
          <p14:tracePt t="30761" x="9328150" y="5086350"/>
          <p14:tracePt t="30778" x="9347200" y="5067300"/>
          <p14:tracePt t="30795" x="9398000" y="5054600"/>
          <p14:tracePt t="30799" x="9404350" y="5048250"/>
          <p14:tracePt t="30811" x="9417050" y="5035550"/>
          <p14:tracePt t="30828" x="9429750" y="5016500"/>
          <p14:tracePt t="30844" x="9455150" y="4997450"/>
          <p14:tracePt t="30861" x="9467850" y="4978400"/>
          <p14:tracePt t="30865" x="9474200" y="4965700"/>
          <p14:tracePt t="30878" x="9480550" y="4965700"/>
          <p14:tracePt t="30894" x="9480550" y="4946650"/>
          <p14:tracePt t="30911" x="9505950" y="4927600"/>
          <p14:tracePt t="30928" x="9512300" y="4927600"/>
          <p14:tracePt t="30931" x="9531350" y="4921250"/>
          <p14:tracePt t="30944" x="9544050" y="4914900"/>
          <p14:tracePt t="30961" x="9582150" y="4908550"/>
          <p14:tracePt t="30978" x="9607550" y="4908550"/>
          <p14:tracePt t="30995" x="9671050" y="4908550"/>
          <p14:tracePt t="31014" x="9728200" y="4908550"/>
          <p14:tracePt t="31028" x="9779000" y="4908550"/>
          <p14:tracePt t="31048" x="9804400" y="4908550"/>
          <p14:tracePt t="31062" x="9829800" y="4908550"/>
          <p14:tracePt t="31079" x="9855200" y="4908550"/>
          <p14:tracePt t="31094" x="9874250" y="4908550"/>
          <p14:tracePt t="31111" x="9899650" y="4908550"/>
          <p14:tracePt t="31128" x="9918700" y="4908550"/>
          <p14:tracePt t="31145" x="9975850" y="4908550"/>
          <p14:tracePt t="31148" x="9994900" y="4914900"/>
          <p14:tracePt t="31162" x="10045700" y="4914900"/>
          <p14:tracePt t="31178" x="10077450" y="4921250"/>
          <p14:tracePt t="31194" x="10128250" y="4927600"/>
          <p14:tracePt t="31211" x="10179050" y="4927600"/>
          <p14:tracePt t="31228" x="10223500" y="4927600"/>
          <p14:tracePt t="31245" x="10261600" y="4927600"/>
          <p14:tracePt t="31261" x="10306050" y="4927600"/>
          <p14:tracePt t="31278" x="10363200" y="4927600"/>
          <p14:tracePt t="31294" x="10407650" y="4914900"/>
          <p14:tracePt t="31311" x="10439400" y="4908550"/>
          <p14:tracePt t="31328" x="10477500" y="4902200"/>
          <p14:tracePt t="31345" x="10502900" y="4883150"/>
          <p14:tracePt t="31362" x="10610850" y="4864100"/>
          <p14:tracePt t="31378" x="10655300" y="4857750"/>
          <p14:tracePt t="31394" x="10712450" y="4845050"/>
          <p14:tracePt t="31411" x="10725150" y="4845050"/>
          <p14:tracePt t="31414" x="10744200" y="4845050"/>
          <p14:tracePt t="31428" x="10756900" y="4845050"/>
          <p14:tracePt t="31444" x="10782300" y="4845050"/>
          <p14:tracePt t="31449" x="10795000" y="4845050"/>
          <p14:tracePt t="31461" x="10801350" y="4845050"/>
          <p14:tracePt t="31478" x="10807700" y="4845050"/>
          <p14:tracePt t="31481" x="10814050" y="4845050"/>
          <p14:tracePt t="31495" x="10820400" y="4845050"/>
          <p14:tracePt t="31511" x="10858500" y="4857750"/>
          <p14:tracePt t="31527" x="10890250" y="4857750"/>
          <p14:tracePt t="31544" x="10934700" y="4857750"/>
          <p14:tracePt t="31548" x="10960100" y="4857750"/>
          <p14:tracePt t="31549" x="10985500" y="4857750"/>
          <p14:tracePt t="31562" x="11004550" y="4857750"/>
          <p14:tracePt t="31578" x="11036300" y="4857750"/>
          <p14:tracePt t="31594" x="11068050" y="4857750"/>
          <p14:tracePt t="31613" x="11080750" y="4857750"/>
          <p14:tracePt t="31627" x="11093450" y="4845050"/>
          <p14:tracePt t="31645" x="11106150" y="4838700"/>
          <p14:tracePt t="31648" x="11112500" y="4838700"/>
          <p14:tracePt t="31661" x="11118850" y="4826000"/>
          <p14:tracePt t="31678" x="11137900" y="4819650"/>
          <p14:tracePt t="31682" x="11150600" y="4819650"/>
          <p14:tracePt t="31695" x="11156950" y="4819650"/>
          <p14:tracePt t="31711" x="11201400" y="4813300"/>
          <p14:tracePt t="31727" x="11214100" y="4813300"/>
          <p14:tracePt t="31744" x="11258550" y="4813300"/>
          <p14:tracePt t="31763" x="11290300" y="4806950"/>
          <p14:tracePt t="31778" x="11322050" y="4806950"/>
          <p14:tracePt t="31794" x="11360150" y="4806950"/>
          <p14:tracePt t="31811" x="11379200" y="4806950"/>
          <p14:tracePt t="31845" x="11391900" y="4806950"/>
          <p14:tracePt t="31863" x="11398250" y="4806950"/>
          <p14:tracePt t="31878" x="11423650" y="4806950"/>
          <p14:tracePt t="31894" x="11442700" y="4806950"/>
          <p14:tracePt t="31911" x="11474450" y="4806950"/>
          <p14:tracePt t="31914" x="11487150" y="4806950"/>
          <p14:tracePt t="31929" x="11499850" y="4806950"/>
          <p14:tracePt t="31932" x="11512550" y="4806950"/>
          <p14:tracePt t="31945" x="11525250" y="4806950"/>
          <p14:tracePt t="31963" x="11544300" y="4806950"/>
          <p14:tracePt t="33146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40"/>
            <a:ext cx="12184379" cy="6842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83693" y="1376137"/>
            <a:ext cx="5552529" cy="495905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 of range </a:t>
            </a: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hearing 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basic anatomy and physiology of human hearing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Spatial hearing – cues for sound localization</a:t>
            </a:r>
            <a:endParaRPr 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Understanding and experiencing the perceptual quantities – Loudness, Pitch and Timbre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 of Masking and Critical Bands</a:t>
            </a:r>
            <a:endParaRPr 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8450" marR="5080" indent="-285750">
              <a:lnSpc>
                <a:spcPts val="1910"/>
              </a:lnSpc>
              <a:spcBef>
                <a:spcPts val="37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0788" y="685800"/>
            <a:ext cx="2598612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Learning Objectives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700516" y="1368552"/>
            <a:ext cx="3043426" cy="37017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3</a:t>
            </a:fld>
            <a:endParaRPr spc="-5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520"/>
    </mc:Choice>
    <mc:Fallback xmlns="">
      <p:transition spd="slow" advTm="41520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4796" x="4699000" y="1771650"/>
          <p14:tracePt t="13241" x="4730750" y="1803400"/>
          <p14:tracePt t="13246" x="4762500" y="1822450"/>
          <p14:tracePt t="13254" x="4775200" y="1828800"/>
          <p14:tracePt t="13271" x="5054600" y="1968500"/>
          <p14:tracePt t="13288" x="5251450" y="2070100"/>
          <p14:tracePt t="13304" x="5283200" y="2095500"/>
          <p14:tracePt t="13321" x="5289550" y="2108200"/>
          <p14:tracePt t="13338" x="5289550" y="2114550"/>
          <p14:tracePt t="13357" x="5289550" y="2165350"/>
          <p14:tracePt t="13359" x="5289550" y="2171700"/>
          <p14:tracePt t="13371" x="5289550" y="2235200"/>
          <p14:tracePt t="13390" x="5289550" y="2324100"/>
          <p14:tracePt t="13405" x="5289550" y="2330450"/>
          <p14:tracePt t="13423" x="5289550" y="2432050"/>
          <p14:tracePt t="13439" x="5289550" y="2463800"/>
          <p14:tracePt t="13454" x="5283200" y="2533650"/>
          <p14:tracePt t="13471" x="5257800" y="2616200"/>
          <p14:tracePt t="13487" x="5226050" y="2705100"/>
          <p14:tracePt t="13504" x="5207000" y="2755900"/>
          <p14:tracePt t="13521" x="5194300" y="2781300"/>
          <p14:tracePt t="13538" x="5175250" y="2819400"/>
          <p14:tracePt t="13554" x="5156200" y="2857500"/>
          <p14:tracePt t="13571" x="5143500" y="2870200"/>
          <p14:tracePt t="13587" x="5124450" y="2895600"/>
          <p14:tracePt t="13604" x="5092700" y="2914650"/>
          <p14:tracePt t="13621" x="5041900" y="2952750"/>
          <p14:tracePt t="13623" x="4972050" y="2978150"/>
          <p14:tracePt t="13638" x="4946650" y="2997200"/>
          <p14:tracePt t="13654" x="4845050" y="3041650"/>
          <p14:tracePt t="13671" x="4794250" y="3060700"/>
          <p14:tracePt t="13689" x="4699000" y="3098800"/>
          <p14:tracePt t="13706" x="4648200" y="3098800"/>
          <p14:tracePt t="13721" x="4591050" y="3111500"/>
          <p14:tracePt t="13737" x="4559300" y="3111500"/>
          <p14:tracePt t="13754" x="4521200" y="3111500"/>
          <p14:tracePt t="13771" x="4502150" y="3111500"/>
          <p14:tracePt t="13787" x="4495800" y="3111500"/>
          <p14:tracePt t="14319" x="4489450" y="3111500"/>
          <p14:tracePt t="15506" x="4483100" y="3111500"/>
          <p14:tracePt t="20544" x="4483100" y="3105150"/>
          <p14:tracePt t="20554" x="4514850" y="3092450"/>
          <p14:tracePt t="20560" x="4540250" y="3092450"/>
          <p14:tracePt t="20573" x="4584700" y="3079750"/>
          <p14:tracePt t="20585" x="4622800" y="3067050"/>
          <p14:tracePt t="20602" x="4679950" y="3067050"/>
          <p14:tracePt t="20620" x="4762500" y="3067050"/>
          <p14:tracePt t="20636" x="4838700" y="3067050"/>
          <p14:tracePt t="20652" x="4921250" y="3067050"/>
          <p14:tracePt t="20671" x="4972050" y="3067050"/>
          <p14:tracePt t="20685" x="5048250" y="3092450"/>
          <p14:tracePt t="20704" x="5143500" y="3136900"/>
          <p14:tracePt t="20720" x="5213350" y="3200400"/>
          <p14:tracePt t="20723" x="5238750" y="3200400"/>
          <p14:tracePt t="20735" x="5289550" y="3257550"/>
          <p14:tracePt t="20752" x="5365750" y="3327400"/>
          <p14:tracePt t="20769" x="5429250" y="3397250"/>
          <p14:tracePt t="20786" x="5499100" y="3505200"/>
          <p14:tracePt t="20802" x="5524500" y="3543300"/>
          <p14:tracePt t="20819" x="5530850" y="3581400"/>
          <p14:tracePt t="20822" x="5543550" y="3600450"/>
          <p14:tracePt t="20835" x="5543550" y="3613150"/>
          <p14:tracePt t="20852" x="5556250" y="3663950"/>
          <p14:tracePt t="20869" x="5556250" y="3683000"/>
          <p14:tracePt t="20885" x="5562600" y="3721100"/>
          <p14:tracePt t="20902" x="5562600" y="3759200"/>
          <p14:tracePt t="20918" x="5568950" y="3784600"/>
          <p14:tracePt t="20923" x="5568950" y="3790950"/>
          <p14:tracePt t="20935" x="5568950" y="3810000"/>
          <p14:tracePt t="20952" x="5568950" y="3822700"/>
          <p14:tracePt t="20969" x="5568950" y="3835400"/>
          <p14:tracePt t="20985" x="5568950" y="3848100"/>
          <p14:tracePt t="21003" x="5568950" y="3854450"/>
          <p14:tracePt t="21028" x="5568950" y="3860800"/>
          <p14:tracePt t="21040" x="5562600" y="3867150"/>
          <p14:tracePt t="21052" x="5556250" y="3873500"/>
          <p14:tracePt t="21071" x="5518150" y="3898900"/>
          <p14:tracePt t="21085" x="5480050" y="3905250"/>
          <p14:tracePt t="21101" x="5454650" y="3924300"/>
          <p14:tracePt t="21120" x="5410200" y="3937000"/>
          <p14:tracePt t="21135" x="5391150" y="3937000"/>
          <p14:tracePt t="21169" x="5384800" y="3937000"/>
          <p14:tracePt t="21185" x="5378450" y="3937000"/>
          <p14:tracePt t="22698" x="5372100" y="3937000"/>
          <p14:tracePt t="23039" x="5372100" y="3930650"/>
          <p14:tracePt t="23829" x="5372100" y="3924300"/>
          <p14:tracePt t="23849" x="5365750" y="3917950"/>
          <p14:tracePt t="26802" x="5372100" y="3917950"/>
          <p14:tracePt t="26804" x="5378450" y="3917950"/>
          <p14:tracePt t="26816" x="5384800" y="3917950"/>
          <p14:tracePt t="26834" x="5397500" y="3917950"/>
          <p14:tracePt t="27053" x="5410200" y="3917950"/>
          <p14:tracePt t="27073" x="5422900" y="3911600"/>
          <p14:tracePt t="27083" x="5435600" y="3898900"/>
          <p14:tracePt t="27089" x="5441950" y="3898900"/>
          <p14:tracePt t="27100" x="5461000" y="3892550"/>
          <p14:tracePt t="27117" x="5505450" y="3879850"/>
          <p14:tracePt t="27134" x="5537200" y="3879850"/>
          <p14:tracePt t="27137" x="5607050" y="3873500"/>
          <p14:tracePt t="27150" x="5607050" y="3867150"/>
          <p14:tracePt t="27166" x="5695950" y="3867150"/>
          <p14:tracePt t="27171" x="5715000" y="3867150"/>
          <p14:tracePt t="27183" x="5791200" y="3867150"/>
          <p14:tracePt t="27200" x="5861050" y="3867150"/>
          <p14:tracePt t="27206" x="5892800" y="3867150"/>
          <p14:tracePt t="27216" x="5899150" y="3867150"/>
          <p14:tracePt t="27233" x="5988050" y="3879850"/>
          <p14:tracePt t="27249" x="6032500" y="3886200"/>
          <p14:tracePt t="27268" x="6121400" y="3905250"/>
          <p14:tracePt t="27285" x="6216650" y="3924300"/>
          <p14:tracePt t="27301" x="6305550" y="3949700"/>
          <p14:tracePt t="27305" x="6330950" y="3962400"/>
          <p14:tracePt t="27316" x="6375400" y="3968750"/>
          <p14:tracePt t="27333" x="6407150" y="3981450"/>
          <p14:tracePt t="27349" x="6451600" y="3981450"/>
          <p14:tracePt t="27366" x="6508750" y="3987800"/>
          <p14:tracePt t="27371" x="6521450" y="3987800"/>
          <p14:tracePt t="27383" x="6553200" y="3987800"/>
          <p14:tracePt t="27400" x="6591300" y="3987800"/>
          <p14:tracePt t="27416" x="6648450" y="3987800"/>
          <p14:tracePt t="27433" x="6711950" y="3987800"/>
          <p14:tracePt t="27438" x="6775450" y="3987800"/>
          <p14:tracePt t="27449" x="6813550" y="4000500"/>
          <p14:tracePt t="27467" x="6896100" y="4019550"/>
          <p14:tracePt t="27483" x="6946900" y="4025900"/>
          <p14:tracePt t="27500" x="7042150" y="4044950"/>
          <p14:tracePt t="27521" x="7086600" y="4057650"/>
          <p14:tracePt t="27536" x="7124700" y="4064000"/>
          <p14:tracePt t="27550" x="7200900" y="4095750"/>
          <p14:tracePt t="27566" x="7296150" y="4146550"/>
          <p14:tracePt t="27570" x="7315200" y="4146550"/>
          <p14:tracePt t="27583" x="7378700" y="4152900"/>
          <p14:tracePt t="27600" x="7454900" y="4171950"/>
          <p14:tracePt t="27620" x="7505700" y="4191000"/>
          <p14:tracePt t="27633" x="7607300" y="4222750"/>
          <p14:tracePt t="27653" x="7766050" y="4260850"/>
          <p14:tracePt t="27666" x="7861300" y="4298950"/>
          <p14:tracePt t="27684" x="7937500" y="4349750"/>
          <p14:tracePt t="27687" x="7956550" y="4356100"/>
          <p14:tracePt t="27700" x="7969250" y="4362450"/>
          <p14:tracePt t="27718" x="8039100" y="4413250"/>
          <p14:tracePt t="27733" x="8058150" y="4425950"/>
          <p14:tracePt t="27749" x="8083550" y="4457700"/>
          <p14:tracePt t="27766" x="8102600" y="4489450"/>
          <p14:tracePt t="27784" x="8134350" y="4559300"/>
          <p14:tracePt t="27800" x="8166100" y="4622800"/>
          <p14:tracePt t="27816" x="8172450" y="4660900"/>
          <p14:tracePt t="27833" x="8197850" y="4711700"/>
          <p14:tracePt t="27849" x="8229600" y="4787900"/>
          <p14:tracePt t="27866" x="8235950" y="4826000"/>
          <p14:tracePt t="27883" x="8242300" y="4851400"/>
          <p14:tracePt t="27900" x="8242300" y="4870450"/>
          <p14:tracePt t="27916" x="8242300" y="4876800"/>
          <p14:tracePt t="27920" x="8242300" y="4889500"/>
          <p14:tracePt t="27933" x="8242300" y="4914900"/>
          <p14:tracePt t="27949" x="8216900" y="4965700"/>
          <p14:tracePt t="27954" x="8216900" y="4978400"/>
          <p14:tracePt t="27966" x="8210550" y="4991100"/>
          <p14:tracePt t="27983" x="8197850" y="5003800"/>
          <p14:tracePt t="27985" x="8191500" y="5016500"/>
          <p14:tracePt t="28042" x="8185150" y="5022850"/>
          <p14:tracePt t="28061" x="8178800" y="5022850"/>
          <p14:tracePt t="39987" x="0" y="0"/>
        </p14:tracePtLst>
      </p14:laserTraceLst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30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862" y="736472"/>
            <a:ext cx="2608580" cy="10536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Spatial Hearing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3442252" y="736472"/>
            <a:ext cx="7926705" cy="1077218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sz="2000" dirty="0">
              <a:latin typeface="Arial"/>
              <a:cs typeface="Arial"/>
            </a:endParaRPr>
          </a:p>
        </p:txBody>
      </p:sp>
      <p:sp>
        <p:nvSpPr>
          <p:cNvPr id="9" name="object 4"/>
          <p:cNvSpPr txBox="1"/>
          <p:nvPr/>
        </p:nvSpPr>
        <p:spPr>
          <a:xfrm>
            <a:off x="3445565" y="1524000"/>
            <a:ext cx="8383905" cy="12702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3884"/>
                </a:solidFill>
                <a:latin typeface="Arial"/>
                <a:cs typeface="Arial"/>
              </a:rPr>
              <a:t>Difference between arrival time between two ears</a:t>
            </a:r>
          </a:p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3884"/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3884"/>
                </a:solidFill>
                <a:latin typeface="Arial"/>
                <a:cs typeface="Arial"/>
              </a:rPr>
              <a:t>Low frequency components are present – ITD most important cue for sound source localization </a:t>
            </a:r>
          </a:p>
        </p:txBody>
      </p:sp>
      <p:sp>
        <p:nvSpPr>
          <p:cNvPr id="11" name="object 3"/>
          <p:cNvSpPr txBox="1"/>
          <p:nvPr/>
        </p:nvSpPr>
        <p:spPr>
          <a:xfrm>
            <a:off x="3442252" y="736472"/>
            <a:ext cx="7926705" cy="35907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lang="en-US" sz="2000" b="1" spc="-5" dirty="0" err="1" smtClean="0">
                <a:solidFill>
                  <a:srgbClr val="003884"/>
                </a:solidFill>
                <a:latin typeface="Arial"/>
                <a:cs typeface="Arial"/>
              </a:rPr>
              <a:t>Interaural</a:t>
            </a:r>
            <a:r>
              <a:rPr lang="en-US" sz="2000" b="1" spc="-5" dirty="0" smtClean="0">
                <a:solidFill>
                  <a:srgbClr val="003884"/>
                </a:solidFill>
                <a:latin typeface="Arial"/>
                <a:cs typeface="Arial"/>
              </a:rPr>
              <a:t> Time Differences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072" y="2995124"/>
            <a:ext cx="4138532" cy="31537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4114800"/>
            <a:ext cx="3100543" cy="121782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458200" y="5779544"/>
            <a:ext cx="3025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Where c is the speed of sound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80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4"/>
    </mc:Choice>
    <mc:Fallback xmlns="">
      <p:transition spd="slow" advTm="3504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3265" x="2794000" y="4635500"/>
          <p14:tracePt t="23380" x="2806700" y="4635500"/>
          <p14:tracePt t="23397" x="2832100" y="4635500"/>
          <p14:tracePt t="23413" x="2863850" y="4635500"/>
          <p14:tracePt t="23430" x="2901950" y="4635500"/>
          <p14:tracePt t="23447" x="2940050" y="4635500"/>
          <p14:tracePt t="23450" x="2952750" y="4635500"/>
          <p14:tracePt t="23463" x="2959100" y="4635500"/>
          <p14:tracePt t="23480" x="2984500" y="4629150"/>
          <p14:tracePt t="23497" x="3003550" y="4629150"/>
          <p14:tracePt t="23514" x="3028950" y="4616450"/>
          <p14:tracePt t="23530" x="3041650" y="4610100"/>
          <p14:tracePt t="23548" x="3060700" y="4610100"/>
          <p14:tracePt t="23551" x="3079750" y="4610100"/>
          <p14:tracePt t="23565" x="3086100" y="4610100"/>
          <p14:tracePt t="23581" x="3111500" y="4610100"/>
          <p14:tracePt t="23597" x="3124200" y="4610100"/>
          <p14:tracePt t="23614" x="3155950" y="4610100"/>
          <p14:tracePt t="23630" x="3175000" y="4610100"/>
          <p14:tracePt t="23647" x="3213100" y="4603750"/>
          <p14:tracePt t="23650" x="3225800" y="4591050"/>
          <p14:tracePt t="23680" x="3251200" y="4591050"/>
          <p14:tracePt t="23697" x="3263900" y="4591050"/>
          <p14:tracePt t="23713" x="3270250" y="4591050"/>
          <p14:tracePt t="23730" x="3289300" y="4591050"/>
          <p14:tracePt t="23747" x="3302000" y="4591050"/>
          <p14:tracePt t="23763" x="3327400" y="4591050"/>
          <p14:tracePt t="23781" x="3346450" y="4591050"/>
          <p14:tracePt t="23784" x="3359150" y="4591050"/>
          <p14:tracePt t="23797" x="3378200" y="4591050"/>
          <p14:tracePt t="23813" x="3390900" y="4591050"/>
          <p14:tracePt t="23830" x="3409950" y="4591050"/>
          <p14:tracePt t="23847" x="3441700" y="4591050"/>
          <p14:tracePt t="23863" x="3460750" y="4591050"/>
          <p14:tracePt t="23880" x="3530600" y="4591050"/>
          <p14:tracePt t="23897" x="3562350" y="4591050"/>
          <p14:tracePt t="23913" x="3587750" y="4591050"/>
          <p14:tracePt t="23930" x="3619500" y="4591050"/>
          <p14:tracePt t="23947" x="3644900" y="4591050"/>
          <p14:tracePt t="23951" x="3651250" y="4591050"/>
          <p14:tracePt t="23963" x="3670300" y="4591050"/>
          <p14:tracePt t="23980" x="3708400" y="4597400"/>
          <p14:tracePt t="23997" x="3733800" y="4597400"/>
          <p14:tracePt t="24013" x="3765550" y="4597400"/>
          <p14:tracePt t="24017" x="3784600" y="4597400"/>
          <p14:tracePt t="24031" x="3816350" y="4597400"/>
          <p14:tracePt t="24047" x="3841750" y="4597400"/>
          <p14:tracePt t="24063" x="3898900" y="4597400"/>
          <p14:tracePt t="24081" x="3943350" y="4597400"/>
          <p14:tracePt t="24097" x="3968750" y="4597400"/>
          <p14:tracePt t="24113" x="4019550" y="4597400"/>
          <p14:tracePt t="24132" x="4051300" y="4610100"/>
          <p14:tracePt t="24135" x="4127500" y="4616450"/>
          <p14:tracePt t="24147" x="4159250" y="4622800"/>
          <p14:tracePt t="24167" x="4254500" y="4622800"/>
          <p14:tracePt t="24180" x="4368800" y="4622800"/>
          <p14:tracePt t="24198" x="4406900" y="4629150"/>
          <p14:tracePt t="24201" x="4464050" y="4629150"/>
          <p14:tracePt t="24213" x="4495800" y="4629150"/>
          <p14:tracePt t="24231" x="4546600" y="4635500"/>
          <p14:tracePt t="24247" x="4584700" y="4635500"/>
          <p14:tracePt t="24263" x="4635500" y="4635500"/>
          <p14:tracePt t="24267" x="4660900" y="4635500"/>
          <p14:tracePt t="24282" x="4724400" y="4635500"/>
          <p14:tracePt t="24297" x="4781550" y="4641850"/>
          <p14:tracePt t="24314" x="4813300" y="4641850"/>
          <p14:tracePt t="24330" x="4838700" y="4641850"/>
          <p14:tracePt t="24333" x="4857750" y="4641850"/>
          <p14:tracePt t="24347" x="4876800" y="4641850"/>
          <p14:tracePt t="24363" x="4902200" y="4641850"/>
          <p14:tracePt t="24380" x="4921250" y="4641850"/>
          <p14:tracePt t="24397" x="4940300" y="4641850"/>
          <p14:tracePt t="24413" x="4991100" y="4648200"/>
          <p14:tracePt t="24430" x="5029200" y="4648200"/>
          <p14:tracePt t="24433" x="5035550" y="4648200"/>
          <p14:tracePt t="24446" x="5086350" y="4648200"/>
          <p14:tracePt t="24463" x="5130800" y="4648200"/>
          <p14:tracePt t="24480" x="5168900" y="4648200"/>
          <p14:tracePt t="24497" x="5232400" y="4648200"/>
          <p14:tracePt t="24501" x="5264150" y="4648200"/>
          <p14:tracePt t="24513" x="5289550" y="4648200"/>
          <p14:tracePt t="24530" x="5334000" y="4648200"/>
          <p14:tracePt t="24533" x="5346700" y="4648200"/>
          <p14:tracePt t="24547" x="5365750" y="4648200"/>
          <p14:tracePt t="24564" x="5403850" y="4648200"/>
          <p14:tracePt t="24567" x="5448300" y="4641850"/>
          <p14:tracePt t="24580" x="5505450" y="4635500"/>
          <p14:tracePt t="24597" x="5549900" y="4635500"/>
          <p14:tracePt t="24613" x="5588000" y="4635500"/>
          <p14:tracePt t="24630" x="5676900" y="4635500"/>
          <p14:tracePt t="24634" x="5683250" y="4635500"/>
          <p14:tracePt t="24647" x="5734050" y="4635500"/>
          <p14:tracePt t="24664" x="5778500" y="4635500"/>
          <p14:tracePt t="24680" x="5816600" y="4635500"/>
          <p14:tracePt t="24697" x="5880100" y="4629150"/>
          <p14:tracePt t="24701" x="5911850" y="4616450"/>
          <p14:tracePt t="24713" x="5918200" y="4616450"/>
          <p14:tracePt t="24730" x="5956300" y="4616450"/>
          <p14:tracePt t="24747" x="5969000" y="4610100"/>
          <p14:tracePt t="24764" x="5981700" y="4610100"/>
          <p14:tracePt t="24767" x="5988050" y="4610100"/>
          <p14:tracePt t="24780" x="5994400" y="4610100"/>
          <p14:tracePt t="24797" x="6007100" y="4610100"/>
          <p14:tracePt t="24813" x="6019800" y="4610100"/>
          <p14:tracePt t="24830" x="6051550" y="4603750"/>
          <p14:tracePt t="24863" x="6089650" y="4603750"/>
          <p14:tracePt t="24880" x="6108700" y="4603750"/>
          <p14:tracePt t="24897" x="6134100" y="4597400"/>
          <p14:tracePt t="24913" x="6159500" y="4597400"/>
          <p14:tracePt t="24930" x="6178550" y="4597400"/>
          <p14:tracePt t="24947" x="6210300" y="4597400"/>
          <p14:tracePt t="24963" x="6248400" y="4597400"/>
          <p14:tracePt t="24967" x="6261100" y="4597400"/>
          <p14:tracePt t="24980" x="6280150" y="4597400"/>
          <p14:tracePt t="24997" x="6324600" y="4597400"/>
          <p14:tracePt t="25013" x="6350000" y="4597400"/>
          <p14:tracePt t="25030" x="6369050" y="4597400"/>
          <p14:tracePt t="25050" x="6388100" y="4597400"/>
          <p14:tracePt t="25096" x="6394450" y="4597400"/>
          <p14:tracePt t="25114" x="6407150" y="4597400"/>
          <p14:tracePt t="25129" x="6413500" y="4597400"/>
          <p14:tracePt t="25146" x="6419850" y="4597400"/>
          <p14:tracePt t="25163" x="6432550" y="4597400"/>
          <p14:tracePt t="25180" x="6438900" y="4597400"/>
          <p14:tracePt t="25196" x="6451600" y="4591050"/>
          <p14:tracePt t="25213" x="6464300" y="4591050"/>
          <p14:tracePt t="25232" x="6477000" y="4591050"/>
          <p14:tracePt t="25246" x="6483350" y="4591050"/>
          <p14:tracePt t="25263" x="6508750" y="4591050"/>
          <p14:tracePt t="25280" x="6534150" y="4591050"/>
          <p14:tracePt t="25296" x="6540500" y="4591050"/>
          <p14:tracePt t="25315" x="6546850" y="4591050"/>
          <p14:tracePt t="27048" x="0" y="0"/>
        </p14:tracePtLst>
        <p14:tracePtLst>
          <p14:tracePt t="30131" x="8083550" y="4927600"/>
          <p14:tracePt t="30161" x="8089900" y="4927600"/>
          <p14:tracePt t="30178" x="8172450" y="4826000"/>
          <p14:tracePt t="30196" x="8204200" y="4781550"/>
          <p14:tracePt t="30211" x="8235950" y="4737100"/>
          <p14:tracePt t="30228" x="8248650" y="4705350"/>
          <p14:tracePt t="30231" x="8255000" y="4705350"/>
          <p14:tracePt t="30245" x="8274050" y="4667250"/>
          <p14:tracePt t="30278" x="8280400" y="4660900"/>
          <p14:tracePt t="30295" x="8286750" y="4648200"/>
          <p14:tracePt t="30311" x="8305800" y="4648200"/>
          <p14:tracePt t="30328" x="8312150" y="4641850"/>
          <p14:tracePt t="30332" x="8331200" y="4641850"/>
          <p14:tracePt t="30346" x="8350250" y="4641850"/>
          <p14:tracePt t="30361" x="8362950" y="4641850"/>
          <p14:tracePt t="30378" x="8394700" y="4641850"/>
          <p14:tracePt t="30395" x="8432800" y="4641850"/>
          <p14:tracePt t="30411" x="8451850" y="4654550"/>
          <p14:tracePt t="30428" x="8496300" y="4686300"/>
          <p14:tracePt t="30432" x="8509000" y="4699000"/>
          <p14:tracePt t="30445" x="8521700" y="4705350"/>
          <p14:tracePt t="30461" x="8591550" y="4762500"/>
          <p14:tracePt t="30478" x="8629650" y="4775200"/>
          <p14:tracePt t="30495" x="8661400" y="4806950"/>
          <p14:tracePt t="30511" x="8693150" y="4838700"/>
          <p14:tracePt t="30528" x="8724900" y="4864100"/>
          <p14:tracePt t="30545" x="8756650" y="4889500"/>
          <p14:tracePt t="30561" x="8788400" y="4914900"/>
          <p14:tracePt t="30578" x="8851900" y="4946650"/>
          <p14:tracePt t="30595" x="8890000" y="4984750"/>
          <p14:tracePt t="30600" x="8896350" y="4984750"/>
          <p14:tracePt t="30611" x="8928100" y="4991100"/>
          <p14:tracePt t="30628" x="8978900" y="5010150"/>
          <p14:tracePt t="30644" x="9023350" y="5029200"/>
          <p14:tracePt t="30661" x="9137650" y="5054600"/>
          <p14:tracePt t="30665" x="9182100" y="5060950"/>
          <p14:tracePt t="30678" x="9239250" y="5080000"/>
          <p14:tracePt t="30694" x="9277350" y="5086350"/>
          <p14:tracePt t="30698" x="9290050" y="5086350"/>
          <p14:tracePt t="30711" x="9296400" y="5086350"/>
          <p14:tracePt t="30728" x="9309100" y="5086350"/>
          <p14:tracePt t="30745" x="9315450" y="5086350"/>
          <p14:tracePt t="30761" x="9328150" y="5086350"/>
          <p14:tracePt t="30778" x="9347200" y="5067300"/>
          <p14:tracePt t="30795" x="9398000" y="5054600"/>
          <p14:tracePt t="30799" x="9404350" y="5048250"/>
          <p14:tracePt t="30811" x="9417050" y="5035550"/>
          <p14:tracePt t="30828" x="9429750" y="5016500"/>
          <p14:tracePt t="30844" x="9455150" y="4997450"/>
          <p14:tracePt t="30861" x="9467850" y="4978400"/>
          <p14:tracePt t="30865" x="9474200" y="4965700"/>
          <p14:tracePt t="30878" x="9480550" y="4965700"/>
          <p14:tracePt t="30894" x="9480550" y="4946650"/>
          <p14:tracePt t="30911" x="9505950" y="4927600"/>
          <p14:tracePt t="30928" x="9512300" y="4927600"/>
          <p14:tracePt t="30931" x="9531350" y="4921250"/>
          <p14:tracePt t="30944" x="9544050" y="4914900"/>
          <p14:tracePt t="30961" x="9582150" y="4908550"/>
          <p14:tracePt t="30978" x="9607550" y="4908550"/>
          <p14:tracePt t="30995" x="9671050" y="4908550"/>
          <p14:tracePt t="31014" x="9728200" y="4908550"/>
          <p14:tracePt t="31028" x="9779000" y="4908550"/>
          <p14:tracePt t="31048" x="9804400" y="4908550"/>
          <p14:tracePt t="31062" x="9829800" y="4908550"/>
          <p14:tracePt t="31079" x="9855200" y="4908550"/>
          <p14:tracePt t="31094" x="9874250" y="4908550"/>
          <p14:tracePt t="31111" x="9899650" y="4908550"/>
          <p14:tracePt t="31128" x="9918700" y="4908550"/>
          <p14:tracePt t="31145" x="9975850" y="4908550"/>
          <p14:tracePt t="31148" x="9994900" y="4914900"/>
          <p14:tracePt t="31162" x="10045700" y="4914900"/>
          <p14:tracePt t="31178" x="10077450" y="4921250"/>
          <p14:tracePt t="31194" x="10128250" y="4927600"/>
          <p14:tracePt t="31211" x="10179050" y="4927600"/>
          <p14:tracePt t="31228" x="10223500" y="4927600"/>
          <p14:tracePt t="31245" x="10261600" y="4927600"/>
          <p14:tracePt t="31261" x="10306050" y="4927600"/>
          <p14:tracePt t="31278" x="10363200" y="4927600"/>
          <p14:tracePt t="31294" x="10407650" y="4914900"/>
          <p14:tracePt t="31311" x="10439400" y="4908550"/>
          <p14:tracePt t="31328" x="10477500" y="4902200"/>
          <p14:tracePt t="31345" x="10502900" y="4883150"/>
          <p14:tracePt t="31362" x="10610850" y="4864100"/>
          <p14:tracePt t="31378" x="10655300" y="4857750"/>
          <p14:tracePt t="31394" x="10712450" y="4845050"/>
          <p14:tracePt t="31411" x="10725150" y="4845050"/>
          <p14:tracePt t="31414" x="10744200" y="4845050"/>
          <p14:tracePt t="31428" x="10756900" y="4845050"/>
          <p14:tracePt t="31444" x="10782300" y="4845050"/>
          <p14:tracePt t="31449" x="10795000" y="4845050"/>
          <p14:tracePt t="31461" x="10801350" y="4845050"/>
          <p14:tracePt t="31478" x="10807700" y="4845050"/>
          <p14:tracePt t="31481" x="10814050" y="4845050"/>
          <p14:tracePt t="31495" x="10820400" y="4845050"/>
          <p14:tracePt t="31511" x="10858500" y="4857750"/>
          <p14:tracePt t="31527" x="10890250" y="4857750"/>
          <p14:tracePt t="31544" x="10934700" y="4857750"/>
          <p14:tracePt t="31548" x="10960100" y="4857750"/>
          <p14:tracePt t="31549" x="10985500" y="4857750"/>
          <p14:tracePt t="31562" x="11004550" y="4857750"/>
          <p14:tracePt t="31578" x="11036300" y="4857750"/>
          <p14:tracePt t="31594" x="11068050" y="4857750"/>
          <p14:tracePt t="31613" x="11080750" y="4857750"/>
          <p14:tracePt t="31627" x="11093450" y="4845050"/>
          <p14:tracePt t="31645" x="11106150" y="4838700"/>
          <p14:tracePt t="31648" x="11112500" y="4838700"/>
          <p14:tracePt t="31661" x="11118850" y="4826000"/>
          <p14:tracePt t="31678" x="11137900" y="4819650"/>
          <p14:tracePt t="31682" x="11150600" y="4819650"/>
          <p14:tracePt t="31695" x="11156950" y="4819650"/>
          <p14:tracePt t="31711" x="11201400" y="4813300"/>
          <p14:tracePt t="31727" x="11214100" y="4813300"/>
          <p14:tracePt t="31744" x="11258550" y="4813300"/>
          <p14:tracePt t="31763" x="11290300" y="4806950"/>
          <p14:tracePt t="31778" x="11322050" y="4806950"/>
          <p14:tracePt t="31794" x="11360150" y="4806950"/>
          <p14:tracePt t="31811" x="11379200" y="4806950"/>
          <p14:tracePt t="31845" x="11391900" y="4806950"/>
          <p14:tracePt t="31863" x="11398250" y="4806950"/>
          <p14:tracePt t="31878" x="11423650" y="4806950"/>
          <p14:tracePt t="31894" x="11442700" y="4806950"/>
          <p14:tracePt t="31911" x="11474450" y="4806950"/>
          <p14:tracePt t="31914" x="11487150" y="4806950"/>
          <p14:tracePt t="31929" x="11499850" y="4806950"/>
          <p14:tracePt t="31932" x="11512550" y="4806950"/>
          <p14:tracePt t="31945" x="11525250" y="4806950"/>
          <p14:tracePt t="31963" x="11544300" y="4806950"/>
          <p14:tracePt t="33146" x="0" y="0"/>
        </p14:tracePtLst>
      </p14:laserTraceLst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31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862" y="736472"/>
            <a:ext cx="2608580" cy="10536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Spatial Hearing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3442252" y="736472"/>
            <a:ext cx="7926705" cy="1077218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sz="2000" dirty="0">
              <a:latin typeface="Arial"/>
              <a:cs typeface="Arial"/>
            </a:endParaRPr>
          </a:p>
        </p:txBody>
      </p:sp>
      <p:sp>
        <p:nvSpPr>
          <p:cNvPr id="9" name="object 4"/>
          <p:cNvSpPr txBox="1"/>
          <p:nvPr/>
        </p:nvSpPr>
        <p:spPr>
          <a:xfrm>
            <a:off x="3620297" y="1535773"/>
            <a:ext cx="8383905" cy="411715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Difference in sound level between two ears </a:t>
            </a:r>
          </a:p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5600" indent="-342900"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ILD arise because of </a:t>
            </a: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Head-shadow effect – sound needs to bend around the head </a:t>
            </a:r>
          </a:p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frequencies diffract more than high frequencies, so the level cue 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</a:p>
          <a:p>
            <a:endParaRPr 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</a:t>
            </a: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salient at high frequencies.</a:t>
            </a:r>
            <a:endParaRPr lang="en-US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3"/>
          <p:cNvSpPr txBox="1"/>
          <p:nvPr/>
        </p:nvSpPr>
        <p:spPr>
          <a:xfrm>
            <a:off x="3442252" y="736472"/>
            <a:ext cx="7926705" cy="35907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lang="en-US" sz="2000" b="1" spc="-5" dirty="0" err="1" smtClean="0">
                <a:solidFill>
                  <a:srgbClr val="003884"/>
                </a:solidFill>
                <a:latin typeface="Arial"/>
                <a:cs typeface="Arial"/>
              </a:rPr>
              <a:t>Interaural</a:t>
            </a:r>
            <a:r>
              <a:rPr lang="en-US" sz="2000" b="1" spc="-5" dirty="0" smtClean="0">
                <a:solidFill>
                  <a:srgbClr val="003884"/>
                </a:solidFill>
                <a:latin typeface="Arial"/>
                <a:cs typeface="Arial"/>
              </a:rPr>
              <a:t> Level Differences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251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4"/>
    </mc:Choice>
    <mc:Fallback xmlns="">
      <p:transition spd="slow" advTm="3504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3265" x="2794000" y="4635500"/>
          <p14:tracePt t="23380" x="2806700" y="4635500"/>
          <p14:tracePt t="23397" x="2832100" y="4635500"/>
          <p14:tracePt t="23413" x="2863850" y="4635500"/>
          <p14:tracePt t="23430" x="2901950" y="4635500"/>
          <p14:tracePt t="23447" x="2940050" y="4635500"/>
          <p14:tracePt t="23450" x="2952750" y="4635500"/>
          <p14:tracePt t="23463" x="2959100" y="4635500"/>
          <p14:tracePt t="23480" x="2984500" y="4629150"/>
          <p14:tracePt t="23497" x="3003550" y="4629150"/>
          <p14:tracePt t="23514" x="3028950" y="4616450"/>
          <p14:tracePt t="23530" x="3041650" y="4610100"/>
          <p14:tracePt t="23548" x="3060700" y="4610100"/>
          <p14:tracePt t="23551" x="3079750" y="4610100"/>
          <p14:tracePt t="23565" x="3086100" y="4610100"/>
          <p14:tracePt t="23581" x="3111500" y="4610100"/>
          <p14:tracePt t="23597" x="3124200" y="4610100"/>
          <p14:tracePt t="23614" x="3155950" y="4610100"/>
          <p14:tracePt t="23630" x="3175000" y="4610100"/>
          <p14:tracePt t="23647" x="3213100" y="4603750"/>
          <p14:tracePt t="23650" x="3225800" y="4591050"/>
          <p14:tracePt t="23680" x="3251200" y="4591050"/>
          <p14:tracePt t="23697" x="3263900" y="4591050"/>
          <p14:tracePt t="23713" x="3270250" y="4591050"/>
          <p14:tracePt t="23730" x="3289300" y="4591050"/>
          <p14:tracePt t="23747" x="3302000" y="4591050"/>
          <p14:tracePt t="23763" x="3327400" y="4591050"/>
          <p14:tracePt t="23781" x="3346450" y="4591050"/>
          <p14:tracePt t="23784" x="3359150" y="4591050"/>
          <p14:tracePt t="23797" x="3378200" y="4591050"/>
          <p14:tracePt t="23813" x="3390900" y="4591050"/>
          <p14:tracePt t="23830" x="3409950" y="4591050"/>
          <p14:tracePt t="23847" x="3441700" y="4591050"/>
          <p14:tracePt t="23863" x="3460750" y="4591050"/>
          <p14:tracePt t="23880" x="3530600" y="4591050"/>
          <p14:tracePt t="23897" x="3562350" y="4591050"/>
          <p14:tracePt t="23913" x="3587750" y="4591050"/>
          <p14:tracePt t="23930" x="3619500" y="4591050"/>
          <p14:tracePt t="23947" x="3644900" y="4591050"/>
          <p14:tracePt t="23951" x="3651250" y="4591050"/>
          <p14:tracePt t="23963" x="3670300" y="4591050"/>
          <p14:tracePt t="23980" x="3708400" y="4597400"/>
          <p14:tracePt t="23997" x="3733800" y="4597400"/>
          <p14:tracePt t="24013" x="3765550" y="4597400"/>
          <p14:tracePt t="24017" x="3784600" y="4597400"/>
          <p14:tracePt t="24031" x="3816350" y="4597400"/>
          <p14:tracePt t="24047" x="3841750" y="4597400"/>
          <p14:tracePt t="24063" x="3898900" y="4597400"/>
          <p14:tracePt t="24081" x="3943350" y="4597400"/>
          <p14:tracePt t="24097" x="3968750" y="4597400"/>
          <p14:tracePt t="24113" x="4019550" y="4597400"/>
          <p14:tracePt t="24132" x="4051300" y="4610100"/>
          <p14:tracePt t="24135" x="4127500" y="4616450"/>
          <p14:tracePt t="24147" x="4159250" y="4622800"/>
          <p14:tracePt t="24167" x="4254500" y="4622800"/>
          <p14:tracePt t="24180" x="4368800" y="4622800"/>
          <p14:tracePt t="24198" x="4406900" y="4629150"/>
          <p14:tracePt t="24201" x="4464050" y="4629150"/>
          <p14:tracePt t="24213" x="4495800" y="4629150"/>
          <p14:tracePt t="24231" x="4546600" y="4635500"/>
          <p14:tracePt t="24247" x="4584700" y="4635500"/>
          <p14:tracePt t="24263" x="4635500" y="4635500"/>
          <p14:tracePt t="24267" x="4660900" y="4635500"/>
          <p14:tracePt t="24282" x="4724400" y="4635500"/>
          <p14:tracePt t="24297" x="4781550" y="4641850"/>
          <p14:tracePt t="24314" x="4813300" y="4641850"/>
          <p14:tracePt t="24330" x="4838700" y="4641850"/>
          <p14:tracePt t="24333" x="4857750" y="4641850"/>
          <p14:tracePt t="24347" x="4876800" y="4641850"/>
          <p14:tracePt t="24363" x="4902200" y="4641850"/>
          <p14:tracePt t="24380" x="4921250" y="4641850"/>
          <p14:tracePt t="24397" x="4940300" y="4641850"/>
          <p14:tracePt t="24413" x="4991100" y="4648200"/>
          <p14:tracePt t="24430" x="5029200" y="4648200"/>
          <p14:tracePt t="24433" x="5035550" y="4648200"/>
          <p14:tracePt t="24446" x="5086350" y="4648200"/>
          <p14:tracePt t="24463" x="5130800" y="4648200"/>
          <p14:tracePt t="24480" x="5168900" y="4648200"/>
          <p14:tracePt t="24497" x="5232400" y="4648200"/>
          <p14:tracePt t="24501" x="5264150" y="4648200"/>
          <p14:tracePt t="24513" x="5289550" y="4648200"/>
          <p14:tracePt t="24530" x="5334000" y="4648200"/>
          <p14:tracePt t="24533" x="5346700" y="4648200"/>
          <p14:tracePt t="24547" x="5365750" y="4648200"/>
          <p14:tracePt t="24564" x="5403850" y="4648200"/>
          <p14:tracePt t="24567" x="5448300" y="4641850"/>
          <p14:tracePt t="24580" x="5505450" y="4635500"/>
          <p14:tracePt t="24597" x="5549900" y="4635500"/>
          <p14:tracePt t="24613" x="5588000" y="4635500"/>
          <p14:tracePt t="24630" x="5676900" y="4635500"/>
          <p14:tracePt t="24634" x="5683250" y="4635500"/>
          <p14:tracePt t="24647" x="5734050" y="4635500"/>
          <p14:tracePt t="24664" x="5778500" y="4635500"/>
          <p14:tracePt t="24680" x="5816600" y="4635500"/>
          <p14:tracePt t="24697" x="5880100" y="4629150"/>
          <p14:tracePt t="24701" x="5911850" y="4616450"/>
          <p14:tracePt t="24713" x="5918200" y="4616450"/>
          <p14:tracePt t="24730" x="5956300" y="4616450"/>
          <p14:tracePt t="24747" x="5969000" y="4610100"/>
          <p14:tracePt t="24764" x="5981700" y="4610100"/>
          <p14:tracePt t="24767" x="5988050" y="4610100"/>
          <p14:tracePt t="24780" x="5994400" y="4610100"/>
          <p14:tracePt t="24797" x="6007100" y="4610100"/>
          <p14:tracePt t="24813" x="6019800" y="4610100"/>
          <p14:tracePt t="24830" x="6051550" y="4603750"/>
          <p14:tracePt t="24863" x="6089650" y="4603750"/>
          <p14:tracePt t="24880" x="6108700" y="4603750"/>
          <p14:tracePt t="24897" x="6134100" y="4597400"/>
          <p14:tracePt t="24913" x="6159500" y="4597400"/>
          <p14:tracePt t="24930" x="6178550" y="4597400"/>
          <p14:tracePt t="24947" x="6210300" y="4597400"/>
          <p14:tracePt t="24963" x="6248400" y="4597400"/>
          <p14:tracePt t="24967" x="6261100" y="4597400"/>
          <p14:tracePt t="24980" x="6280150" y="4597400"/>
          <p14:tracePt t="24997" x="6324600" y="4597400"/>
          <p14:tracePt t="25013" x="6350000" y="4597400"/>
          <p14:tracePt t="25030" x="6369050" y="4597400"/>
          <p14:tracePt t="25050" x="6388100" y="4597400"/>
          <p14:tracePt t="25096" x="6394450" y="4597400"/>
          <p14:tracePt t="25114" x="6407150" y="4597400"/>
          <p14:tracePt t="25129" x="6413500" y="4597400"/>
          <p14:tracePt t="25146" x="6419850" y="4597400"/>
          <p14:tracePt t="25163" x="6432550" y="4597400"/>
          <p14:tracePt t="25180" x="6438900" y="4597400"/>
          <p14:tracePt t="25196" x="6451600" y="4591050"/>
          <p14:tracePt t="25213" x="6464300" y="4591050"/>
          <p14:tracePt t="25232" x="6477000" y="4591050"/>
          <p14:tracePt t="25246" x="6483350" y="4591050"/>
          <p14:tracePt t="25263" x="6508750" y="4591050"/>
          <p14:tracePt t="25280" x="6534150" y="4591050"/>
          <p14:tracePt t="25296" x="6540500" y="4591050"/>
          <p14:tracePt t="25315" x="6546850" y="4591050"/>
          <p14:tracePt t="27048" x="0" y="0"/>
        </p14:tracePtLst>
        <p14:tracePtLst>
          <p14:tracePt t="30131" x="8083550" y="4927600"/>
          <p14:tracePt t="30161" x="8089900" y="4927600"/>
          <p14:tracePt t="30178" x="8172450" y="4826000"/>
          <p14:tracePt t="30196" x="8204200" y="4781550"/>
          <p14:tracePt t="30211" x="8235950" y="4737100"/>
          <p14:tracePt t="30228" x="8248650" y="4705350"/>
          <p14:tracePt t="30231" x="8255000" y="4705350"/>
          <p14:tracePt t="30245" x="8274050" y="4667250"/>
          <p14:tracePt t="30278" x="8280400" y="4660900"/>
          <p14:tracePt t="30295" x="8286750" y="4648200"/>
          <p14:tracePt t="30311" x="8305800" y="4648200"/>
          <p14:tracePt t="30328" x="8312150" y="4641850"/>
          <p14:tracePt t="30332" x="8331200" y="4641850"/>
          <p14:tracePt t="30346" x="8350250" y="4641850"/>
          <p14:tracePt t="30361" x="8362950" y="4641850"/>
          <p14:tracePt t="30378" x="8394700" y="4641850"/>
          <p14:tracePt t="30395" x="8432800" y="4641850"/>
          <p14:tracePt t="30411" x="8451850" y="4654550"/>
          <p14:tracePt t="30428" x="8496300" y="4686300"/>
          <p14:tracePt t="30432" x="8509000" y="4699000"/>
          <p14:tracePt t="30445" x="8521700" y="4705350"/>
          <p14:tracePt t="30461" x="8591550" y="4762500"/>
          <p14:tracePt t="30478" x="8629650" y="4775200"/>
          <p14:tracePt t="30495" x="8661400" y="4806950"/>
          <p14:tracePt t="30511" x="8693150" y="4838700"/>
          <p14:tracePt t="30528" x="8724900" y="4864100"/>
          <p14:tracePt t="30545" x="8756650" y="4889500"/>
          <p14:tracePt t="30561" x="8788400" y="4914900"/>
          <p14:tracePt t="30578" x="8851900" y="4946650"/>
          <p14:tracePt t="30595" x="8890000" y="4984750"/>
          <p14:tracePt t="30600" x="8896350" y="4984750"/>
          <p14:tracePt t="30611" x="8928100" y="4991100"/>
          <p14:tracePt t="30628" x="8978900" y="5010150"/>
          <p14:tracePt t="30644" x="9023350" y="5029200"/>
          <p14:tracePt t="30661" x="9137650" y="5054600"/>
          <p14:tracePt t="30665" x="9182100" y="5060950"/>
          <p14:tracePt t="30678" x="9239250" y="5080000"/>
          <p14:tracePt t="30694" x="9277350" y="5086350"/>
          <p14:tracePt t="30698" x="9290050" y="5086350"/>
          <p14:tracePt t="30711" x="9296400" y="5086350"/>
          <p14:tracePt t="30728" x="9309100" y="5086350"/>
          <p14:tracePt t="30745" x="9315450" y="5086350"/>
          <p14:tracePt t="30761" x="9328150" y="5086350"/>
          <p14:tracePt t="30778" x="9347200" y="5067300"/>
          <p14:tracePt t="30795" x="9398000" y="5054600"/>
          <p14:tracePt t="30799" x="9404350" y="5048250"/>
          <p14:tracePt t="30811" x="9417050" y="5035550"/>
          <p14:tracePt t="30828" x="9429750" y="5016500"/>
          <p14:tracePt t="30844" x="9455150" y="4997450"/>
          <p14:tracePt t="30861" x="9467850" y="4978400"/>
          <p14:tracePt t="30865" x="9474200" y="4965700"/>
          <p14:tracePt t="30878" x="9480550" y="4965700"/>
          <p14:tracePt t="30894" x="9480550" y="4946650"/>
          <p14:tracePt t="30911" x="9505950" y="4927600"/>
          <p14:tracePt t="30928" x="9512300" y="4927600"/>
          <p14:tracePt t="30931" x="9531350" y="4921250"/>
          <p14:tracePt t="30944" x="9544050" y="4914900"/>
          <p14:tracePt t="30961" x="9582150" y="4908550"/>
          <p14:tracePt t="30978" x="9607550" y="4908550"/>
          <p14:tracePt t="30995" x="9671050" y="4908550"/>
          <p14:tracePt t="31014" x="9728200" y="4908550"/>
          <p14:tracePt t="31028" x="9779000" y="4908550"/>
          <p14:tracePt t="31048" x="9804400" y="4908550"/>
          <p14:tracePt t="31062" x="9829800" y="4908550"/>
          <p14:tracePt t="31079" x="9855200" y="4908550"/>
          <p14:tracePt t="31094" x="9874250" y="4908550"/>
          <p14:tracePt t="31111" x="9899650" y="4908550"/>
          <p14:tracePt t="31128" x="9918700" y="4908550"/>
          <p14:tracePt t="31145" x="9975850" y="4908550"/>
          <p14:tracePt t="31148" x="9994900" y="4914900"/>
          <p14:tracePt t="31162" x="10045700" y="4914900"/>
          <p14:tracePt t="31178" x="10077450" y="4921250"/>
          <p14:tracePt t="31194" x="10128250" y="4927600"/>
          <p14:tracePt t="31211" x="10179050" y="4927600"/>
          <p14:tracePt t="31228" x="10223500" y="4927600"/>
          <p14:tracePt t="31245" x="10261600" y="4927600"/>
          <p14:tracePt t="31261" x="10306050" y="4927600"/>
          <p14:tracePt t="31278" x="10363200" y="4927600"/>
          <p14:tracePt t="31294" x="10407650" y="4914900"/>
          <p14:tracePt t="31311" x="10439400" y="4908550"/>
          <p14:tracePt t="31328" x="10477500" y="4902200"/>
          <p14:tracePt t="31345" x="10502900" y="4883150"/>
          <p14:tracePt t="31362" x="10610850" y="4864100"/>
          <p14:tracePt t="31378" x="10655300" y="4857750"/>
          <p14:tracePt t="31394" x="10712450" y="4845050"/>
          <p14:tracePt t="31411" x="10725150" y="4845050"/>
          <p14:tracePt t="31414" x="10744200" y="4845050"/>
          <p14:tracePt t="31428" x="10756900" y="4845050"/>
          <p14:tracePt t="31444" x="10782300" y="4845050"/>
          <p14:tracePt t="31449" x="10795000" y="4845050"/>
          <p14:tracePt t="31461" x="10801350" y="4845050"/>
          <p14:tracePt t="31478" x="10807700" y="4845050"/>
          <p14:tracePt t="31481" x="10814050" y="4845050"/>
          <p14:tracePt t="31495" x="10820400" y="4845050"/>
          <p14:tracePt t="31511" x="10858500" y="4857750"/>
          <p14:tracePt t="31527" x="10890250" y="4857750"/>
          <p14:tracePt t="31544" x="10934700" y="4857750"/>
          <p14:tracePt t="31548" x="10960100" y="4857750"/>
          <p14:tracePt t="31549" x="10985500" y="4857750"/>
          <p14:tracePt t="31562" x="11004550" y="4857750"/>
          <p14:tracePt t="31578" x="11036300" y="4857750"/>
          <p14:tracePt t="31594" x="11068050" y="4857750"/>
          <p14:tracePt t="31613" x="11080750" y="4857750"/>
          <p14:tracePt t="31627" x="11093450" y="4845050"/>
          <p14:tracePt t="31645" x="11106150" y="4838700"/>
          <p14:tracePt t="31648" x="11112500" y="4838700"/>
          <p14:tracePt t="31661" x="11118850" y="4826000"/>
          <p14:tracePt t="31678" x="11137900" y="4819650"/>
          <p14:tracePt t="31682" x="11150600" y="4819650"/>
          <p14:tracePt t="31695" x="11156950" y="4819650"/>
          <p14:tracePt t="31711" x="11201400" y="4813300"/>
          <p14:tracePt t="31727" x="11214100" y="4813300"/>
          <p14:tracePt t="31744" x="11258550" y="4813300"/>
          <p14:tracePt t="31763" x="11290300" y="4806950"/>
          <p14:tracePt t="31778" x="11322050" y="4806950"/>
          <p14:tracePt t="31794" x="11360150" y="4806950"/>
          <p14:tracePt t="31811" x="11379200" y="4806950"/>
          <p14:tracePt t="31845" x="11391900" y="4806950"/>
          <p14:tracePt t="31863" x="11398250" y="4806950"/>
          <p14:tracePt t="31878" x="11423650" y="4806950"/>
          <p14:tracePt t="31894" x="11442700" y="4806950"/>
          <p14:tracePt t="31911" x="11474450" y="4806950"/>
          <p14:tracePt t="31914" x="11487150" y="4806950"/>
          <p14:tracePt t="31929" x="11499850" y="4806950"/>
          <p14:tracePt t="31932" x="11512550" y="4806950"/>
          <p14:tracePt t="31945" x="11525250" y="4806950"/>
          <p14:tracePt t="31963" x="11544300" y="4806950"/>
          <p14:tracePt t="33146" x="0" y="0"/>
        </p14:tracePtLst>
      </p14:laserTraceLst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32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862" y="736472"/>
            <a:ext cx="2608580" cy="10536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Spatial Hearing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3442252" y="736472"/>
            <a:ext cx="7926705" cy="1077218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sz="2000" dirty="0">
              <a:latin typeface="Arial"/>
              <a:cs typeface="Arial"/>
            </a:endParaRPr>
          </a:p>
        </p:txBody>
      </p:sp>
      <p:pic>
        <p:nvPicPr>
          <p:cNvPr id="11" name="Picture 4" descr="http://www.physiology.wisc.edu/neuro524/audition02/Slide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94" b="3755"/>
          <a:stretch>
            <a:fillRect/>
          </a:stretch>
        </p:blipFill>
        <p:spPr bwMode="auto">
          <a:xfrm>
            <a:off x="5226799" y="1600200"/>
            <a:ext cx="6793968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bject 4"/>
          <p:cNvSpPr txBox="1"/>
          <p:nvPr/>
        </p:nvSpPr>
        <p:spPr>
          <a:xfrm>
            <a:off x="3442252" y="905575"/>
            <a:ext cx="8383905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b="1" dirty="0" smtClean="0">
                <a:solidFill>
                  <a:srgbClr val="003884"/>
                </a:solidFill>
                <a:latin typeface="Arial"/>
                <a:cs typeface="Arial"/>
                <a:sym typeface="Wingdings" panose="05000000000000000000" pitchFamily="2" charset="2"/>
              </a:rPr>
              <a:t>Which cue is dominant? – Duplex Theory (Lord Rayleigh, 1907)</a:t>
            </a:r>
            <a:endParaRPr lang="en-US" b="1" dirty="0">
              <a:solidFill>
                <a:srgbClr val="003884"/>
              </a:solidFill>
              <a:latin typeface="Arial"/>
              <a:cs typeface="Arial"/>
              <a:sym typeface="Wingdings" panose="05000000000000000000" pitchFamily="2" charset="2"/>
            </a:endParaRPr>
          </a:p>
        </p:txBody>
      </p:sp>
      <p:sp>
        <p:nvSpPr>
          <p:cNvPr id="13" name="object 4"/>
          <p:cNvSpPr txBox="1"/>
          <p:nvPr/>
        </p:nvSpPr>
        <p:spPr>
          <a:xfrm>
            <a:off x="2770564" y="1959261"/>
            <a:ext cx="2940799" cy="33990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alt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ITDs </a:t>
            </a:r>
            <a:r>
              <a:rPr lang="en-GB" alt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used at low </a:t>
            </a:r>
            <a:r>
              <a:rPr lang="en-GB" alt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frequencies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GB" alt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alt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alt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ILDs are used at high </a:t>
            </a:r>
            <a:r>
              <a:rPr lang="en-GB" alt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frequencies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GB" alt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alt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alt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 region around 2 kHz</a:t>
            </a:r>
            <a:br>
              <a:rPr lang="en-GB" alt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alt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18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4"/>
    </mc:Choice>
    <mc:Fallback xmlns="">
      <p:transition spd="slow" advTm="3504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3265" x="2794000" y="4635500"/>
          <p14:tracePt t="23380" x="2806700" y="4635500"/>
          <p14:tracePt t="23397" x="2832100" y="4635500"/>
          <p14:tracePt t="23413" x="2863850" y="4635500"/>
          <p14:tracePt t="23430" x="2901950" y="4635500"/>
          <p14:tracePt t="23447" x="2940050" y="4635500"/>
          <p14:tracePt t="23450" x="2952750" y="4635500"/>
          <p14:tracePt t="23463" x="2959100" y="4635500"/>
          <p14:tracePt t="23480" x="2984500" y="4629150"/>
          <p14:tracePt t="23497" x="3003550" y="4629150"/>
          <p14:tracePt t="23514" x="3028950" y="4616450"/>
          <p14:tracePt t="23530" x="3041650" y="4610100"/>
          <p14:tracePt t="23548" x="3060700" y="4610100"/>
          <p14:tracePt t="23551" x="3079750" y="4610100"/>
          <p14:tracePt t="23565" x="3086100" y="4610100"/>
          <p14:tracePt t="23581" x="3111500" y="4610100"/>
          <p14:tracePt t="23597" x="3124200" y="4610100"/>
          <p14:tracePt t="23614" x="3155950" y="4610100"/>
          <p14:tracePt t="23630" x="3175000" y="4610100"/>
          <p14:tracePt t="23647" x="3213100" y="4603750"/>
          <p14:tracePt t="23650" x="3225800" y="4591050"/>
          <p14:tracePt t="23680" x="3251200" y="4591050"/>
          <p14:tracePt t="23697" x="3263900" y="4591050"/>
          <p14:tracePt t="23713" x="3270250" y="4591050"/>
          <p14:tracePt t="23730" x="3289300" y="4591050"/>
          <p14:tracePt t="23747" x="3302000" y="4591050"/>
          <p14:tracePt t="23763" x="3327400" y="4591050"/>
          <p14:tracePt t="23781" x="3346450" y="4591050"/>
          <p14:tracePt t="23784" x="3359150" y="4591050"/>
          <p14:tracePt t="23797" x="3378200" y="4591050"/>
          <p14:tracePt t="23813" x="3390900" y="4591050"/>
          <p14:tracePt t="23830" x="3409950" y="4591050"/>
          <p14:tracePt t="23847" x="3441700" y="4591050"/>
          <p14:tracePt t="23863" x="3460750" y="4591050"/>
          <p14:tracePt t="23880" x="3530600" y="4591050"/>
          <p14:tracePt t="23897" x="3562350" y="4591050"/>
          <p14:tracePt t="23913" x="3587750" y="4591050"/>
          <p14:tracePt t="23930" x="3619500" y="4591050"/>
          <p14:tracePt t="23947" x="3644900" y="4591050"/>
          <p14:tracePt t="23951" x="3651250" y="4591050"/>
          <p14:tracePt t="23963" x="3670300" y="4591050"/>
          <p14:tracePt t="23980" x="3708400" y="4597400"/>
          <p14:tracePt t="23997" x="3733800" y="4597400"/>
          <p14:tracePt t="24013" x="3765550" y="4597400"/>
          <p14:tracePt t="24017" x="3784600" y="4597400"/>
          <p14:tracePt t="24031" x="3816350" y="4597400"/>
          <p14:tracePt t="24047" x="3841750" y="4597400"/>
          <p14:tracePt t="24063" x="3898900" y="4597400"/>
          <p14:tracePt t="24081" x="3943350" y="4597400"/>
          <p14:tracePt t="24097" x="3968750" y="4597400"/>
          <p14:tracePt t="24113" x="4019550" y="4597400"/>
          <p14:tracePt t="24132" x="4051300" y="4610100"/>
          <p14:tracePt t="24135" x="4127500" y="4616450"/>
          <p14:tracePt t="24147" x="4159250" y="4622800"/>
          <p14:tracePt t="24167" x="4254500" y="4622800"/>
          <p14:tracePt t="24180" x="4368800" y="4622800"/>
          <p14:tracePt t="24198" x="4406900" y="4629150"/>
          <p14:tracePt t="24201" x="4464050" y="4629150"/>
          <p14:tracePt t="24213" x="4495800" y="4629150"/>
          <p14:tracePt t="24231" x="4546600" y="4635500"/>
          <p14:tracePt t="24247" x="4584700" y="4635500"/>
          <p14:tracePt t="24263" x="4635500" y="4635500"/>
          <p14:tracePt t="24267" x="4660900" y="4635500"/>
          <p14:tracePt t="24282" x="4724400" y="4635500"/>
          <p14:tracePt t="24297" x="4781550" y="4641850"/>
          <p14:tracePt t="24314" x="4813300" y="4641850"/>
          <p14:tracePt t="24330" x="4838700" y="4641850"/>
          <p14:tracePt t="24333" x="4857750" y="4641850"/>
          <p14:tracePt t="24347" x="4876800" y="4641850"/>
          <p14:tracePt t="24363" x="4902200" y="4641850"/>
          <p14:tracePt t="24380" x="4921250" y="4641850"/>
          <p14:tracePt t="24397" x="4940300" y="4641850"/>
          <p14:tracePt t="24413" x="4991100" y="4648200"/>
          <p14:tracePt t="24430" x="5029200" y="4648200"/>
          <p14:tracePt t="24433" x="5035550" y="4648200"/>
          <p14:tracePt t="24446" x="5086350" y="4648200"/>
          <p14:tracePt t="24463" x="5130800" y="4648200"/>
          <p14:tracePt t="24480" x="5168900" y="4648200"/>
          <p14:tracePt t="24497" x="5232400" y="4648200"/>
          <p14:tracePt t="24501" x="5264150" y="4648200"/>
          <p14:tracePt t="24513" x="5289550" y="4648200"/>
          <p14:tracePt t="24530" x="5334000" y="4648200"/>
          <p14:tracePt t="24533" x="5346700" y="4648200"/>
          <p14:tracePt t="24547" x="5365750" y="4648200"/>
          <p14:tracePt t="24564" x="5403850" y="4648200"/>
          <p14:tracePt t="24567" x="5448300" y="4641850"/>
          <p14:tracePt t="24580" x="5505450" y="4635500"/>
          <p14:tracePt t="24597" x="5549900" y="4635500"/>
          <p14:tracePt t="24613" x="5588000" y="4635500"/>
          <p14:tracePt t="24630" x="5676900" y="4635500"/>
          <p14:tracePt t="24634" x="5683250" y="4635500"/>
          <p14:tracePt t="24647" x="5734050" y="4635500"/>
          <p14:tracePt t="24664" x="5778500" y="4635500"/>
          <p14:tracePt t="24680" x="5816600" y="4635500"/>
          <p14:tracePt t="24697" x="5880100" y="4629150"/>
          <p14:tracePt t="24701" x="5911850" y="4616450"/>
          <p14:tracePt t="24713" x="5918200" y="4616450"/>
          <p14:tracePt t="24730" x="5956300" y="4616450"/>
          <p14:tracePt t="24747" x="5969000" y="4610100"/>
          <p14:tracePt t="24764" x="5981700" y="4610100"/>
          <p14:tracePt t="24767" x="5988050" y="4610100"/>
          <p14:tracePt t="24780" x="5994400" y="4610100"/>
          <p14:tracePt t="24797" x="6007100" y="4610100"/>
          <p14:tracePt t="24813" x="6019800" y="4610100"/>
          <p14:tracePt t="24830" x="6051550" y="4603750"/>
          <p14:tracePt t="24863" x="6089650" y="4603750"/>
          <p14:tracePt t="24880" x="6108700" y="4603750"/>
          <p14:tracePt t="24897" x="6134100" y="4597400"/>
          <p14:tracePt t="24913" x="6159500" y="4597400"/>
          <p14:tracePt t="24930" x="6178550" y="4597400"/>
          <p14:tracePt t="24947" x="6210300" y="4597400"/>
          <p14:tracePt t="24963" x="6248400" y="4597400"/>
          <p14:tracePt t="24967" x="6261100" y="4597400"/>
          <p14:tracePt t="24980" x="6280150" y="4597400"/>
          <p14:tracePt t="24997" x="6324600" y="4597400"/>
          <p14:tracePt t="25013" x="6350000" y="4597400"/>
          <p14:tracePt t="25030" x="6369050" y="4597400"/>
          <p14:tracePt t="25050" x="6388100" y="4597400"/>
          <p14:tracePt t="25096" x="6394450" y="4597400"/>
          <p14:tracePt t="25114" x="6407150" y="4597400"/>
          <p14:tracePt t="25129" x="6413500" y="4597400"/>
          <p14:tracePt t="25146" x="6419850" y="4597400"/>
          <p14:tracePt t="25163" x="6432550" y="4597400"/>
          <p14:tracePt t="25180" x="6438900" y="4597400"/>
          <p14:tracePt t="25196" x="6451600" y="4591050"/>
          <p14:tracePt t="25213" x="6464300" y="4591050"/>
          <p14:tracePt t="25232" x="6477000" y="4591050"/>
          <p14:tracePt t="25246" x="6483350" y="4591050"/>
          <p14:tracePt t="25263" x="6508750" y="4591050"/>
          <p14:tracePt t="25280" x="6534150" y="4591050"/>
          <p14:tracePt t="25296" x="6540500" y="4591050"/>
          <p14:tracePt t="25315" x="6546850" y="4591050"/>
          <p14:tracePt t="27048" x="0" y="0"/>
        </p14:tracePtLst>
        <p14:tracePtLst>
          <p14:tracePt t="30131" x="8083550" y="4927600"/>
          <p14:tracePt t="30161" x="8089900" y="4927600"/>
          <p14:tracePt t="30178" x="8172450" y="4826000"/>
          <p14:tracePt t="30196" x="8204200" y="4781550"/>
          <p14:tracePt t="30211" x="8235950" y="4737100"/>
          <p14:tracePt t="30228" x="8248650" y="4705350"/>
          <p14:tracePt t="30231" x="8255000" y="4705350"/>
          <p14:tracePt t="30245" x="8274050" y="4667250"/>
          <p14:tracePt t="30278" x="8280400" y="4660900"/>
          <p14:tracePt t="30295" x="8286750" y="4648200"/>
          <p14:tracePt t="30311" x="8305800" y="4648200"/>
          <p14:tracePt t="30328" x="8312150" y="4641850"/>
          <p14:tracePt t="30332" x="8331200" y="4641850"/>
          <p14:tracePt t="30346" x="8350250" y="4641850"/>
          <p14:tracePt t="30361" x="8362950" y="4641850"/>
          <p14:tracePt t="30378" x="8394700" y="4641850"/>
          <p14:tracePt t="30395" x="8432800" y="4641850"/>
          <p14:tracePt t="30411" x="8451850" y="4654550"/>
          <p14:tracePt t="30428" x="8496300" y="4686300"/>
          <p14:tracePt t="30432" x="8509000" y="4699000"/>
          <p14:tracePt t="30445" x="8521700" y="4705350"/>
          <p14:tracePt t="30461" x="8591550" y="4762500"/>
          <p14:tracePt t="30478" x="8629650" y="4775200"/>
          <p14:tracePt t="30495" x="8661400" y="4806950"/>
          <p14:tracePt t="30511" x="8693150" y="4838700"/>
          <p14:tracePt t="30528" x="8724900" y="4864100"/>
          <p14:tracePt t="30545" x="8756650" y="4889500"/>
          <p14:tracePt t="30561" x="8788400" y="4914900"/>
          <p14:tracePt t="30578" x="8851900" y="4946650"/>
          <p14:tracePt t="30595" x="8890000" y="4984750"/>
          <p14:tracePt t="30600" x="8896350" y="4984750"/>
          <p14:tracePt t="30611" x="8928100" y="4991100"/>
          <p14:tracePt t="30628" x="8978900" y="5010150"/>
          <p14:tracePt t="30644" x="9023350" y="5029200"/>
          <p14:tracePt t="30661" x="9137650" y="5054600"/>
          <p14:tracePt t="30665" x="9182100" y="5060950"/>
          <p14:tracePt t="30678" x="9239250" y="5080000"/>
          <p14:tracePt t="30694" x="9277350" y="5086350"/>
          <p14:tracePt t="30698" x="9290050" y="5086350"/>
          <p14:tracePt t="30711" x="9296400" y="5086350"/>
          <p14:tracePt t="30728" x="9309100" y="5086350"/>
          <p14:tracePt t="30745" x="9315450" y="5086350"/>
          <p14:tracePt t="30761" x="9328150" y="5086350"/>
          <p14:tracePt t="30778" x="9347200" y="5067300"/>
          <p14:tracePt t="30795" x="9398000" y="5054600"/>
          <p14:tracePt t="30799" x="9404350" y="5048250"/>
          <p14:tracePt t="30811" x="9417050" y="5035550"/>
          <p14:tracePt t="30828" x="9429750" y="5016500"/>
          <p14:tracePt t="30844" x="9455150" y="4997450"/>
          <p14:tracePt t="30861" x="9467850" y="4978400"/>
          <p14:tracePt t="30865" x="9474200" y="4965700"/>
          <p14:tracePt t="30878" x="9480550" y="4965700"/>
          <p14:tracePt t="30894" x="9480550" y="4946650"/>
          <p14:tracePt t="30911" x="9505950" y="4927600"/>
          <p14:tracePt t="30928" x="9512300" y="4927600"/>
          <p14:tracePt t="30931" x="9531350" y="4921250"/>
          <p14:tracePt t="30944" x="9544050" y="4914900"/>
          <p14:tracePt t="30961" x="9582150" y="4908550"/>
          <p14:tracePt t="30978" x="9607550" y="4908550"/>
          <p14:tracePt t="30995" x="9671050" y="4908550"/>
          <p14:tracePt t="31014" x="9728200" y="4908550"/>
          <p14:tracePt t="31028" x="9779000" y="4908550"/>
          <p14:tracePt t="31048" x="9804400" y="4908550"/>
          <p14:tracePt t="31062" x="9829800" y="4908550"/>
          <p14:tracePt t="31079" x="9855200" y="4908550"/>
          <p14:tracePt t="31094" x="9874250" y="4908550"/>
          <p14:tracePt t="31111" x="9899650" y="4908550"/>
          <p14:tracePt t="31128" x="9918700" y="4908550"/>
          <p14:tracePt t="31145" x="9975850" y="4908550"/>
          <p14:tracePt t="31148" x="9994900" y="4914900"/>
          <p14:tracePt t="31162" x="10045700" y="4914900"/>
          <p14:tracePt t="31178" x="10077450" y="4921250"/>
          <p14:tracePt t="31194" x="10128250" y="4927600"/>
          <p14:tracePt t="31211" x="10179050" y="4927600"/>
          <p14:tracePt t="31228" x="10223500" y="4927600"/>
          <p14:tracePt t="31245" x="10261600" y="4927600"/>
          <p14:tracePt t="31261" x="10306050" y="4927600"/>
          <p14:tracePt t="31278" x="10363200" y="4927600"/>
          <p14:tracePt t="31294" x="10407650" y="4914900"/>
          <p14:tracePt t="31311" x="10439400" y="4908550"/>
          <p14:tracePt t="31328" x="10477500" y="4902200"/>
          <p14:tracePt t="31345" x="10502900" y="4883150"/>
          <p14:tracePt t="31362" x="10610850" y="4864100"/>
          <p14:tracePt t="31378" x="10655300" y="4857750"/>
          <p14:tracePt t="31394" x="10712450" y="4845050"/>
          <p14:tracePt t="31411" x="10725150" y="4845050"/>
          <p14:tracePt t="31414" x="10744200" y="4845050"/>
          <p14:tracePt t="31428" x="10756900" y="4845050"/>
          <p14:tracePt t="31444" x="10782300" y="4845050"/>
          <p14:tracePt t="31449" x="10795000" y="4845050"/>
          <p14:tracePt t="31461" x="10801350" y="4845050"/>
          <p14:tracePt t="31478" x="10807700" y="4845050"/>
          <p14:tracePt t="31481" x="10814050" y="4845050"/>
          <p14:tracePt t="31495" x="10820400" y="4845050"/>
          <p14:tracePt t="31511" x="10858500" y="4857750"/>
          <p14:tracePt t="31527" x="10890250" y="4857750"/>
          <p14:tracePt t="31544" x="10934700" y="4857750"/>
          <p14:tracePt t="31548" x="10960100" y="4857750"/>
          <p14:tracePt t="31549" x="10985500" y="4857750"/>
          <p14:tracePt t="31562" x="11004550" y="4857750"/>
          <p14:tracePt t="31578" x="11036300" y="4857750"/>
          <p14:tracePt t="31594" x="11068050" y="4857750"/>
          <p14:tracePt t="31613" x="11080750" y="4857750"/>
          <p14:tracePt t="31627" x="11093450" y="4845050"/>
          <p14:tracePt t="31645" x="11106150" y="4838700"/>
          <p14:tracePt t="31648" x="11112500" y="4838700"/>
          <p14:tracePt t="31661" x="11118850" y="4826000"/>
          <p14:tracePt t="31678" x="11137900" y="4819650"/>
          <p14:tracePt t="31682" x="11150600" y="4819650"/>
          <p14:tracePt t="31695" x="11156950" y="4819650"/>
          <p14:tracePt t="31711" x="11201400" y="4813300"/>
          <p14:tracePt t="31727" x="11214100" y="4813300"/>
          <p14:tracePt t="31744" x="11258550" y="4813300"/>
          <p14:tracePt t="31763" x="11290300" y="4806950"/>
          <p14:tracePt t="31778" x="11322050" y="4806950"/>
          <p14:tracePt t="31794" x="11360150" y="4806950"/>
          <p14:tracePt t="31811" x="11379200" y="4806950"/>
          <p14:tracePt t="31845" x="11391900" y="4806950"/>
          <p14:tracePt t="31863" x="11398250" y="4806950"/>
          <p14:tracePt t="31878" x="11423650" y="4806950"/>
          <p14:tracePt t="31894" x="11442700" y="4806950"/>
          <p14:tracePt t="31911" x="11474450" y="4806950"/>
          <p14:tracePt t="31914" x="11487150" y="4806950"/>
          <p14:tracePt t="31929" x="11499850" y="4806950"/>
          <p14:tracePt t="31932" x="11512550" y="4806950"/>
          <p14:tracePt t="31945" x="11525250" y="4806950"/>
          <p14:tracePt t="31963" x="11544300" y="4806950"/>
          <p14:tracePt t="33146" x="0" y="0"/>
        </p14:tracePtLst>
      </p14:laserTraceLst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33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862" y="736472"/>
            <a:ext cx="2608580" cy="10536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Spatial Hearing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3442252" y="736472"/>
            <a:ext cx="7926705" cy="1077218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sz="2000" dirty="0">
              <a:latin typeface="Arial"/>
              <a:cs typeface="Arial"/>
            </a:endParaRPr>
          </a:p>
        </p:txBody>
      </p:sp>
      <p:sp>
        <p:nvSpPr>
          <p:cNvPr id="12" name="object 4"/>
          <p:cNvSpPr txBox="1"/>
          <p:nvPr/>
        </p:nvSpPr>
        <p:spPr>
          <a:xfrm>
            <a:off x="2991678" y="942073"/>
            <a:ext cx="838390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lvl="1"/>
            <a:r>
              <a:rPr lang="en-GB" altLang="en-US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Spectral filtering by outer ear (pinna)</a:t>
            </a:r>
          </a:p>
        </p:txBody>
      </p:sp>
      <p:sp>
        <p:nvSpPr>
          <p:cNvPr id="13" name="object 4"/>
          <p:cNvSpPr txBox="1"/>
          <p:nvPr/>
        </p:nvSpPr>
        <p:spPr>
          <a:xfrm>
            <a:off x="2770564" y="1656830"/>
            <a:ext cx="8598393" cy="936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alt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frequencies above 5000 Hz, Pinna helps in sound localization.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alt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alt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Particularly from sound coming from front and back</a:t>
            </a:r>
            <a:endParaRPr lang="en-GB" alt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2729132"/>
            <a:ext cx="4090904" cy="349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50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4"/>
    </mc:Choice>
    <mc:Fallback xmlns="">
      <p:transition spd="slow" advTm="3504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3265" x="2794000" y="4635500"/>
          <p14:tracePt t="23380" x="2806700" y="4635500"/>
          <p14:tracePt t="23397" x="2832100" y="4635500"/>
          <p14:tracePt t="23413" x="2863850" y="4635500"/>
          <p14:tracePt t="23430" x="2901950" y="4635500"/>
          <p14:tracePt t="23447" x="2940050" y="4635500"/>
          <p14:tracePt t="23450" x="2952750" y="4635500"/>
          <p14:tracePt t="23463" x="2959100" y="4635500"/>
          <p14:tracePt t="23480" x="2984500" y="4629150"/>
          <p14:tracePt t="23497" x="3003550" y="4629150"/>
          <p14:tracePt t="23514" x="3028950" y="4616450"/>
          <p14:tracePt t="23530" x="3041650" y="4610100"/>
          <p14:tracePt t="23548" x="3060700" y="4610100"/>
          <p14:tracePt t="23551" x="3079750" y="4610100"/>
          <p14:tracePt t="23565" x="3086100" y="4610100"/>
          <p14:tracePt t="23581" x="3111500" y="4610100"/>
          <p14:tracePt t="23597" x="3124200" y="4610100"/>
          <p14:tracePt t="23614" x="3155950" y="4610100"/>
          <p14:tracePt t="23630" x="3175000" y="4610100"/>
          <p14:tracePt t="23647" x="3213100" y="4603750"/>
          <p14:tracePt t="23650" x="3225800" y="4591050"/>
          <p14:tracePt t="23680" x="3251200" y="4591050"/>
          <p14:tracePt t="23697" x="3263900" y="4591050"/>
          <p14:tracePt t="23713" x="3270250" y="4591050"/>
          <p14:tracePt t="23730" x="3289300" y="4591050"/>
          <p14:tracePt t="23747" x="3302000" y="4591050"/>
          <p14:tracePt t="23763" x="3327400" y="4591050"/>
          <p14:tracePt t="23781" x="3346450" y="4591050"/>
          <p14:tracePt t="23784" x="3359150" y="4591050"/>
          <p14:tracePt t="23797" x="3378200" y="4591050"/>
          <p14:tracePt t="23813" x="3390900" y="4591050"/>
          <p14:tracePt t="23830" x="3409950" y="4591050"/>
          <p14:tracePt t="23847" x="3441700" y="4591050"/>
          <p14:tracePt t="23863" x="3460750" y="4591050"/>
          <p14:tracePt t="23880" x="3530600" y="4591050"/>
          <p14:tracePt t="23897" x="3562350" y="4591050"/>
          <p14:tracePt t="23913" x="3587750" y="4591050"/>
          <p14:tracePt t="23930" x="3619500" y="4591050"/>
          <p14:tracePt t="23947" x="3644900" y="4591050"/>
          <p14:tracePt t="23951" x="3651250" y="4591050"/>
          <p14:tracePt t="23963" x="3670300" y="4591050"/>
          <p14:tracePt t="23980" x="3708400" y="4597400"/>
          <p14:tracePt t="23997" x="3733800" y="4597400"/>
          <p14:tracePt t="24013" x="3765550" y="4597400"/>
          <p14:tracePt t="24017" x="3784600" y="4597400"/>
          <p14:tracePt t="24031" x="3816350" y="4597400"/>
          <p14:tracePt t="24047" x="3841750" y="4597400"/>
          <p14:tracePt t="24063" x="3898900" y="4597400"/>
          <p14:tracePt t="24081" x="3943350" y="4597400"/>
          <p14:tracePt t="24097" x="3968750" y="4597400"/>
          <p14:tracePt t="24113" x="4019550" y="4597400"/>
          <p14:tracePt t="24132" x="4051300" y="4610100"/>
          <p14:tracePt t="24135" x="4127500" y="4616450"/>
          <p14:tracePt t="24147" x="4159250" y="4622800"/>
          <p14:tracePt t="24167" x="4254500" y="4622800"/>
          <p14:tracePt t="24180" x="4368800" y="4622800"/>
          <p14:tracePt t="24198" x="4406900" y="4629150"/>
          <p14:tracePt t="24201" x="4464050" y="4629150"/>
          <p14:tracePt t="24213" x="4495800" y="4629150"/>
          <p14:tracePt t="24231" x="4546600" y="4635500"/>
          <p14:tracePt t="24247" x="4584700" y="4635500"/>
          <p14:tracePt t="24263" x="4635500" y="4635500"/>
          <p14:tracePt t="24267" x="4660900" y="4635500"/>
          <p14:tracePt t="24282" x="4724400" y="4635500"/>
          <p14:tracePt t="24297" x="4781550" y="4641850"/>
          <p14:tracePt t="24314" x="4813300" y="4641850"/>
          <p14:tracePt t="24330" x="4838700" y="4641850"/>
          <p14:tracePt t="24333" x="4857750" y="4641850"/>
          <p14:tracePt t="24347" x="4876800" y="4641850"/>
          <p14:tracePt t="24363" x="4902200" y="4641850"/>
          <p14:tracePt t="24380" x="4921250" y="4641850"/>
          <p14:tracePt t="24397" x="4940300" y="4641850"/>
          <p14:tracePt t="24413" x="4991100" y="4648200"/>
          <p14:tracePt t="24430" x="5029200" y="4648200"/>
          <p14:tracePt t="24433" x="5035550" y="4648200"/>
          <p14:tracePt t="24446" x="5086350" y="4648200"/>
          <p14:tracePt t="24463" x="5130800" y="4648200"/>
          <p14:tracePt t="24480" x="5168900" y="4648200"/>
          <p14:tracePt t="24497" x="5232400" y="4648200"/>
          <p14:tracePt t="24501" x="5264150" y="4648200"/>
          <p14:tracePt t="24513" x="5289550" y="4648200"/>
          <p14:tracePt t="24530" x="5334000" y="4648200"/>
          <p14:tracePt t="24533" x="5346700" y="4648200"/>
          <p14:tracePt t="24547" x="5365750" y="4648200"/>
          <p14:tracePt t="24564" x="5403850" y="4648200"/>
          <p14:tracePt t="24567" x="5448300" y="4641850"/>
          <p14:tracePt t="24580" x="5505450" y="4635500"/>
          <p14:tracePt t="24597" x="5549900" y="4635500"/>
          <p14:tracePt t="24613" x="5588000" y="4635500"/>
          <p14:tracePt t="24630" x="5676900" y="4635500"/>
          <p14:tracePt t="24634" x="5683250" y="4635500"/>
          <p14:tracePt t="24647" x="5734050" y="4635500"/>
          <p14:tracePt t="24664" x="5778500" y="4635500"/>
          <p14:tracePt t="24680" x="5816600" y="4635500"/>
          <p14:tracePt t="24697" x="5880100" y="4629150"/>
          <p14:tracePt t="24701" x="5911850" y="4616450"/>
          <p14:tracePt t="24713" x="5918200" y="4616450"/>
          <p14:tracePt t="24730" x="5956300" y="4616450"/>
          <p14:tracePt t="24747" x="5969000" y="4610100"/>
          <p14:tracePt t="24764" x="5981700" y="4610100"/>
          <p14:tracePt t="24767" x="5988050" y="4610100"/>
          <p14:tracePt t="24780" x="5994400" y="4610100"/>
          <p14:tracePt t="24797" x="6007100" y="4610100"/>
          <p14:tracePt t="24813" x="6019800" y="4610100"/>
          <p14:tracePt t="24830" x="6051550" y="4603750"/>
          <p14:tracePt t="24863" x="6089650" y="4603750"/>
          <p14:tracePt t="24880" x="6108700" y="4603750"/>
          <p14:tracePt t="24897" x="6134100" y="4597400"/>
          <p14:tracePt t="24913" x="6159500" y="4597400"/>
          <p14:tracePt t="24930" x="6178550" y="4597400"/>
          <p14:tracePt t="24947" x="6210300" y="4597400"/>
          <p14:tracePt t="24963" x="6248400" y="4597400"/>
          <p14:tracePt t="24967" x="6261100" y="4597400"/>
          <p14:tracePt t="24980" x="6280150" y="4597400"/>
          <p14:tracePt t="24997" x="6324600" y="4597400"/>
          <p14:tracePt t="25013" x="6350000" y="4597400"/>
          <p14:tracePt t="25030" x="6369050" y="4597400"/>
          <p14:tracePt t="25050" x="6388100" y="4597400"/>
          <p14:tracePt t="25096" x="6394450" y="4597400"/>
          <p14:tracePt t="25114" x="6407150" y="4597400"/>
          <p14:tracePt t="25129" x="6413500" y="4597400"/>
          <p14:tracePt t="25146" x="6419850" y="4597400"/>
          <p14:tracePt t="25163" x="6432550" y="4597400"/>
          <p14:tracePt t="25180" x="6438900" y="4597400"/>
          <p14:tracePt t="25196" x="6451600" y="4591050"/>
          <p14:tracePt t="25213" x="6464300" y="4591050"/>
          <p14:tracePt t="25232" x="6477000" y="4591050"/>
          <p14:tracePt t="25246" x="6483350" y="4591050"/>
          <p14:tracePt t="25263" x="6508750" y="4591050"/>
          <p14:tracePt t="25280" x="6534150" y="4591050"/>
          <p14:tracePt t="25296" x="6540500" y="4591050"/>
          <p14:tracePt t="25315" x="6546850" y="4591050"/>
          <p14:tracePt t="27048" x="0" y="0"/>
        </p14:tracePtLst>
        <p14:tracePtLst>
          <p14:tracePt t="30131" x="8083550" y="4927600"/>
          <p14:tracePt t="30161" x="8089900" y="4927600"/>
          <p14:tracePt t="30178" x="8172450" y="4826000"/>
          <p14:tracePt t="30196" x="8204200" y="4781550"/>
          <p14:tracePt t="30211" x="8235950" y="4737100"/>
          <p14:tracePt t="30228" x="8248650" y="4705350"/>
          <p14:tracePt t="30231" x="8255000" y="4705350"/>
          <p14:tracePt t="30245" x="8274050" y="4667250"/>
          <p14:tracePt t="30278" x="8280400" y="4660900"/>
          <p14:tracePt t="30295" x="8286750" y="4648200"/>
          <p14:tracePt t="30311" x="8305800" y="4648200"/>
          <p14:tracePt t="30328" x="8312150" y="4641850"/>
          <p14:tracePt t="30332" x="8331200" y="4641850"/>
          <p14:tracePt t="30346" x="8350250" y="4641850"/>
          <p14:tracePt t="30361" x="8362950" y="4641850"/>
          <p14:tracePt t="30378" x="8394700" y="4641850"/>
          <p14:tracePt t="30395" x="8432800" y="4641850"/>
          <p14:tracePt t="30411" x="8451850" y="4654550"/>
          <p14:tracePt t="30428" x="8496300" y="4686300"/>
          <p14:tracePt t="30432" x="8509000" y="4699000"/>
          <p14:tracePt t="30445" x="8521700" y="4705350"/>
          <p14:tracePt t="30461" x="8591550" y="4762500"/>
          <p14:tracePt t="30478" x="8629650" y="4775200"/>
          <p14:tracePt t="30495" x="8661400" y="4806950"/>
          <p14:tracePt t="30511" x="8693150" y="4838700"/>
          <p14:tracePt t="30528" x="8724900" y="4864100"/>
          <p14:tracePt t="30545" x="8756650" y="4889500"/>
          <p14:tracePt t="30561" x="8788400" y="4914900"/>
          <p14:tracePt t="30578" x="8851900" y="4946650"/>
          <p14:tracePt t="30595" x="8890000" y="4984750"/>
          <p14:tracePt t="30600" x="8896350" y="4984750"/>
          <p14:tracePt t="30611" x="8928100" y="4991100"/>
          <p14:tracePt t="30628" x="8978900" y="5010150"/>
          <p14:tracePt t="30644" x="9023350" y="5029200"/>
          <p14:tracePt t="30661" x="9137650" y="5054600"/>
          <p14:tracePt t="30665" x="9182100" y="5060950"/>
          <p14:tracePt t="30678" x="9239250" y="5080000"/>
          <p14:tracePt t="30694" x="9277350" y="5086350"/>
          <p14:tracePt t="30698" x="9290050" y="5086350"/>
          <p14:tracePt t="30711" x="9296400" y="5086350"/>
          <p14:tracePt t="30728" x="9309100" y="5086350"/>
          <p14:tracePt t="30745" x="9315450" y="5086350"/>
          <p14:tracePt t="30761" x="9328150" y="5086350"/>
          <p14:tracePt t="30778" x="9347200" y="5067300"/>
          <p14:tracePt t="30795" x="9398000" y="5054600"/>
          <p14:tracePt t="30799" x="9404350" y="5048250"/>
          <p14:tracePt t="30811" x="9417050" y="5035550"/>
          <p14:tracePt t="30828" x="9429750" y="5016500"/>
          <p14:tracePt t="30844" x="9455150" y="4997450"/>
          <p14:tracePt t="30861" x="9467850" y="4978400"/>
          <p14:tracePt t="30865" x="9474200" y="4965700"/>
          <p14:tracePt t="30878" x="9480550" y="4965700"/>
          <p14:tracePt t="30894" x="9480550" y="4946650"/>
          <p14:tracePt t="30911" x="9505950" y="4927600"/>
          <p14:tracePt t="30928" x="9512300" y="4927600"/>
          <p14:tracePt t="30931" x="9531350" y="4921250"/>
          <p14:tracePt t="30944" x="9544050" y="4914900"/>
          <p14:tracePt t="30961" x="9582150" y="4908550"/>
          <p14:tracePt t="30978" x="9607550" y="4908550"/>
          <p14:tracePt t="30995" x="9671050" y="4908550"/>
          <p14:tracePt t="31014" x="9728200" y="4908550"/>
          <p14:tracePt t="31028" x="9779000" y="4908550"/>
          <p14:tracePt t="31048" x="9804400" y="4908550"/>
          <p14:tracePt t="31062" x="9829800" y="4908550"/>
          <p14:tracePt t="31079" x="9855200" y="4908550"/>
          <p14:tracePt t="31094" x="9874250" y="4908550"/>
          <p14:tracePt t="31111" x="9899650" y="4908550"/>
          <p14:tracePt t="31128" x="9918700" y="4908550"/>
          <p14:tracePt t="31145" x="9975850" y="4908550"/>
          <p14:tracePt t="31148" x="9994900" y="4914900"/>
          <p14:tracePt t="31162" x="10045700" y="4914900"/>
          <p14:tracePt t="31178" x="10077450" y="4921250"/>
          <p14:tracePt t="31194" x="10128250" y="4927600"/>
          <p14:tracePt t="31211" x="10179050" y="4927600"/>
          <p14:tracePt t="31228" x="10223500" y="4927600"/>
          <p14:tracePt t="31245" x="10261600" y="4927600"/>
          <p14:tracePt t="31261" x="10306050" y="4927600"/>
          <p14:tracePt t="31278" x="10363200" y="4927600"/>
          <p14:tracePt t="31294" x="10407650" y="4914900"/>
          <p14:tracePt t="31311" x="10439400" y="4908550"/>
          <p14:tracePt t="31328" x="10477500" y="4902200"/>
          <p14:tracePt t="31345" x="10502900" y="4883150"/>
          <p14:tracePt t="31362" x="10610850" y="4864100"/>
          <p14:tracePt t="31378" x="10655300" y="4857750"/>
          <p14:tracePt t="31394" x="10712450" y="4845050"/>
          <p14:tracePt t="31411" x="10725150" y="4845050"/>
          <p14:tracePt t="31414" x="10744200" y="4845050"/>
          <p14:tracePt t="31428" x="10756900" y="4845050"/>
          <p14:tracePt t="31444" x="10782300" y="4845050"/>
          <p14:tracePt t="31449" x="10795000" y="4845050"/>
          <p14:tracePt t="31461" x="10801350" y="4845050"/>
          <p14:tracePt t="31478" x="10807700" y="4845050"/>
          <p14:tracePt t="31481" x="10814050" y="4845050"/>
          <p14:tracePt t="31495" x="10820400" y="4845050"/>
          <p14:tracePt t="31511" x="10858500" y="4857750"/>
          <p14:tracePt t="31527" x="10890250" y="4857750"/>
          <p14:tracePt t="31544" x="10934700" y="4857750"/>
          <p14:tracePt t="31548" x="10960100" y="4857750"/>
          <p14:tracePt t="31549" x="10985500" y="4857750"/>
          <p14:tracePt t="31562" x="11004550" y="4857750"/>
          <p14:tracePt t="31578" x="11036300" y="4857750"/>
          <p14:tracePt t="31594" x="11068050" y="4857750"/>
          <p14:tracePt t="31613" x="11080750" y="4857750"/>
          <p14:tracePt t="31627" x="11093450" y="4845050"/>
          <p14:tracePt t="31645" x="11106150" y="4838700"/>
          <p14:tracePt t="31648" x="11112500" y="4838700"/>
          <p14:tracePt t="31661" x="11118850" y="4826000"/>
          <p14:tracePt t="31678" x="11137900" y="4819650"/>
          <p14:tracePt t="31682" x="11150600" y="4819650"/>
          <p14:tracePt t="31695" x="11156950" y="4819650"/>
          <p14:tracePt t="31711" x="11201400" y="4813300"/>
          <p14:tracePt t="31727" x="11214100" y="4813300"/>
          <p14:tracePt t="31744" x="11258550" y="4813300"/>
          <p14:tracePt t="31763" x="11290300" y="4806950"/>
          <p14:tracePt t="31778" x="11322050" y="4806950"/>
          <p14:tracePt t="31794" x="11360150" y="4806950"/>
          <p14:tracePt t="31811" x="11379200" y="4806950"/>
          <p14:tracePt t="31845" x="11391900" y="4806950"/>
          <p14:tracePt t="31863" x="11398250" y="4806950"/>
          <p14:tracePt t="31878" x="11423650" y="4806950"/>
          <p14:tracePt t="31894" x="11442700" y="4806950"/>
          <p14:tracePt t="31911" x="11474450" y="4806950"/>
          <p14:tracePt t="31914" x="11487150" y="4806950"/>
          <p14:tracePt t="31929" x="11499850" y="4806950"/>
          <p14:tracePt t="31932" x="11512550" y="4806950"/>
          <p14:tracePt t="31945" x="11525250" y="4806950"/>
          <p14:tracePt t="31963" x="11544300" y="4806950"/>
          <p14:tracePt t="33146" x="0" y="0"/>
        </p14:tracePtLst>
      </p14:laserTraceLst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34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862" y="736472"/>
            <a:ext cx="2608580" cy="10536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Spatial Hearing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3442252" y="736472"/>
            <a:ext cx="7926705" cy="1077218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sz="2000" dirty="0">
              <a:latin typeface="Arial"/>
              <a:cs typeface="Arial"/>
            </a:endParaRPr>
          </a:p>
        </p:txBody>
      </p:sp>
      <p:sp>
        <p:nvSpPr>
          <p:cNvPr id="12" name="object 4"/>
          <p:cNvSpPr txBox="1"/>
          <p:nvPr/>
        </p:nvSpPr>
        <p:spPr>
          <a:xfrm>
            <a:off x="2991678" y="942073"/>
            <a:ext cx="838390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lvl="1"/>
            <a:r>
              <a:rPr lang="en-GB" altLang="en-US" sz="2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  <a:endParaRPr lang="en-GB" altLang="en-US" sz="2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4"/>
          <p:cNvSpPr txBox="1"/>
          <p:nvPr/>
        </p:nvSpPr>
        <p:spPr>
          <a:xfrm>
            <a:off x="3442252" y="1853706"/>
            <a:ext cx="8598393" cy="2706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Surround </a:t>
            </a:r>
            <a:r>
              <a:rPr lang="da-DK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Sound: 5.1, 7.1, 22.2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Higher-Order-Ambisonics (HOA)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Wave Field Synthesis (WFS</a:t>
            </a:r>
            <a:r>
              <a:rPr lang="da-DK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Sound - Immersive Audio – Video games, Virtual Reality</a:t>
            </a:r>
            <a:endParaRPr lang="da-DK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altLang="en-US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68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4"/>
    </mc:Choice>
    <mc:Fallback xmlns="">
      <p:transition spd="slow" advTm="3504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3265" x="2794000" y="4635500"/>
          <p14:tracePt t="23380" x="2806700" y="4635500"/>
          <p14:tracePt t="23397" x="2832100" y="4635500"/>
          <p14:tracePt t="23413" x="2863850" y="4635500"/>
          <p14:tracePt t="23430" x="2901950" y="4635500"/>
          <p14:tracePt t="23447" x="2940050" y="4635500"/>
          <p14:tracePt t="23450" x="2952750" y="4635500"/>
          <p14:tracePt t="23463" x="2959100" y="4635500"/>
          <p14:tracePt t="23480" x="2984500" y="4629150"/>
          <p14:tracePt t="23497" x="3003550" y="4629150"/>
          <p14:tracePt t="23514" x="3028950" y="4616450"/>
          <p14:tracePt t="23530" x="3041650" y="4610100"/>
          <p14:tracePt t="23548" x="3060700" y="4610100"/>
          <p14:tracePt t="23551" x="3079750" y="4610100"/>
          <p14:tracePt t="23565" x="3086100" y="4610100"/>
          <p14:tracePt t="23581" x="3111500" y="4610100"/>
          <p14:tracePt t="23597" x="3124200" y="4610100"/>
          <p14:tracePt t="23614" x="3155950" y="4610100"/>
          <p14:tracePt t="23630" x="3175000" y="4610100"/>
          <p14:tracePt t="23647" x="3213100" y="4603750"/>
          <p14:tracePt t="23650" x="3225800" y="4591050"/>
          <p14:tracePt t="23680" x="3251200" y="4591050"/>
          <p14:tracePt t="23697" x="3263900" y="4591050"/>
          <p14:tracePt t="23713" x="3270250" y="4591050"/>
          <p14:tracePt t="23730" x="3289300" y="4591050"/>
          <p14:tracePt t="23747" x="3302000" y="4591050"/>
          <p14:tracePt t="23763" x="3327400" y="4591050"/>
          <p14:tracePt t="23781" x="3346450" y="4591050"/>
          <p14:tracePt t="23784" x="3359150" y="4591050"/>
          <p14:tracePt t="23797" x="3378200" y="4591050"/>
          <p14:tracePt t="23813" x="3390900" y="4591050"/>
          <p14:tracePt t="23830" x="3409950" y="4591050"/>
          <p14:tracePt t="23847" x="3441700" y="4591050"/>
          <p14:tracePt t="23863" x="3460750" y="4591050"/>
          <p14:tracePt t="23880" x="3530600" y="4591050"/>
          <p14:tracePt t="23897" x="3562350" y="4591050"/>
          <p14:tracePt t="23913" x="3587750" y="4591050"/>
          <p14:tracePt t="23930" x="3619500" y="4591050"/>
          <p14:tracePt t="23947" x="3644900" y="4591050"/>
          <p14:tracePt t="23951" x="3651250" y="4591050"/>
          <p14:tracePt t="23963" x="3670300" y="4591050"/>
          <p14:tracePt t="23980" x="3708400" y="4597400"/>
          <p14:tracePt t="23997" x="3733800" y="4597400"/>
          <p14:tracePt t="24013" x="3765550" y="4597400"/>
          <p14:tracePt t="24017" x="3784600" y="4597400"/>
          <p14:tracePt t="24031" x="3816350" y="4597400"/>
          <p14:tracePt t="24047" x="3841750" y="4597400"/>
          <p14:tracePt t="24063" x="3898900" y="4597400"/>
          <p14:tracePt t="24081" x="3943350" y="4597400"/>
          <p14:tracePt t="24097" x="3968750" y="4597400"/>
          <p14:tracePt t="24113" x="4019550" y="4597400"/>
          <p14:tracePt t="24132" x="4051300" y="4610100"/>
          <p14:tracePt t="24135" x="4127500" y="4616450"/>
          <p14:tracePt t="24147" x="4159250" y="4622800"/>
          <p14:tracePt t="24167" x="4254500" y="4622800"/>
          <p14:tracePt t="24180" x="4368800" y="4622800"/>
          <p14:tracePt t="24198" x="4406900" y="4629150"/>
          <p14:tracePt t="24201" x="4464050" y="4629150"/>
          <p14:tracePt t="24213" x="4495800" y="4629150"/>
          <p14:tracePt t="24231" x="4546600" y="4635500"/>
          <p14:tracePt t="24247" x="4584700" y="4635500"/>
          <p14:tracePt t="24263" x="4635500" y="4635500"/>
          <p14:tracePt t="24267" x="4660900" y="4635500"/>
          <p14:tracePt t="24282" x="4724400" y="4635500"/>
          <p14:tracePt t="24297" x="4781550" y="4641850"/>
          <p14:tracePt t="24314" x="4813300" y="4641850"/>
          <p14:tracePt t="24330" x="4838700" y="4641850"/>
          <p14:tracePt t="24333" x="4857750" y="4641850"/>
          <p14:tracePt t="24347" x="4876800" y="4641850"/>
          <p14:tracePt t="24363" x="4902200" y="4641850"/>
          <p14:tracePt t="24380" x="4921250" y="4641850"/>
          <p14:tracePt t="24397" x="4940300" y="4641850"/>
          <p14:tracePt t="24413" x="4991100" y="4648200"/>
          <p14:tracePt t="24430" x="5029200" y="4648200"/>
          <p14:tracePt t="24433" x="5035550" y="4648200"/>
          <p14:tracePt t="24446" x="5086350" y="4648200"/>
          <p14:tracePt t="24463" x="5130800" y="4648200"/>
          <p14:tracePt t="24480" x="5168900" y="4648200"/>
          <p14:tracePt t="24497" x="5232400" y="4648200"/>
          <p14:tracePt t="24501" x="5264150" y="4648200"/>
          <p14:tracePt t="24513" x="5289550" y="4648200"/>
          <p14:tracePt t="24530" x="5334000" y="4648200"/>
          <p14:tracePt t="24533" x="5346700" y="4648200"/>
          <p14:tracePt t="24547" x="5365750" y="4648200"/>
          <p14:tracePt t="24564" x="5403850" y="4648200"/>
          <p14:tracePt t="24567" x="5448300" y="4641850"/>
          <p14:tracePt t="24580" x="5505450" y="4635500"/>
          <p14:tracePt t="24597" x="5549900" y="4635500"/>
          <p14:tracePt t="24613" x="5588000" y="4635500"/>
          <p14:tracePt t="24630" x="5676900" y="4635500"/>
          <p14:tracePt t="24634" x="5683250" y="4635500"/>
          <p14:tracePt t="24647" x="5734050" y="4635500"/>
          <p14:tracePt t="24664" x="5778500" y="4635500"/>
          <p14:tracePt t="24680" x="5816600" y="4635500"/>
          <p14:tracePt t="24697" x="5880100" y="4629150"/>
          <p14:tracePt t="24701" x="5911850" y="4616450"/>
          <p14:tracePt t="24713" x="5918200" y="4616450"/>
          <p14:tracePt t="24730" x="5956300" y="4616450"/>
          <p14:tracePt t="24747" x="5969000" y="4610100"/>
          <p14:tracePt t="24764" x="5981700" y="4610100"/>
          <p14:tracePt t="24767" x="5988050" y="4610100"/>
          <p14:tracePt t="24780" x="5994400" y="4610100"/>
          <p14:tracePt t="24797" x="6007100" y="4610100"/>
          <p14:tracePt t="24813" x="6019800" y="4610100"/>
          <p14:tracePt t="24830" x="6051550" y="4603750"/>
          <p14:tracePt t="24863" x="6089650" y="4603750"/>
          <p14:tracePt t="24880" x="6108700" y="4603750"/>
          <p14:tracePt t="24897" x="6134100" y="4597400"/>
          <p14:tracePt t="24913" x="6159500" y="4597400"/>
          <p14:tracePt t="24930" x="6178550" y="4597400"/>
          <p14:tracePt t="24947" x="6210300" y="4597400"/>
          <p14:tracePt t="24963" x="6248400" y="4597400"/>
          <p14:tracePt t="24967" x="6261100" y="4597400"/>
          <p14:tracePt t="24980" x="6280150" y="4597400"/>
          <p14:tracePt t="24997" x="6324600" y="4597400"/>
          <p14:tracePt t="25013" x="6350000" y="4597400"/>
          <p14:tracePt t="25030" x="6369050" y="4597400"/>
          <p14:tracePt t="25050" x="6388100" y="4597400"/>
          <p14:tracePt t="25096" x="6394450" y="4597400"/>
          <p14:tracePt t="25114" x="6407150" y="4597400"/>
          <p14:tracePt t="25129" x="6413500" y="4597400"/>
          <p14:tracePt t="25146" x="6419850" y="4597400"/>
          <p14:tracePt t="25163" x="6432550" y="4597400"/>
          <p14:tracePt t="25180" x="6438900" y="4597400"/>
          <p14:tracePt t="25196" x="6451600" y="4591050"/>
          <p14:tracePt t="25213" x="6464300" y="4591050"/>
          <p14:tracePt t="25232" x="6477000" y="4591050"/>
          <p14:tracePt t="25246" x="6483350" y="4591050"/>
          <p14:tracePt t="25263" x="6508750" y="4591050"/>
          <p14:tracePt t="25280" x="6534150" y="4591050"/>
          <p14:tracePt t="25296" x="6540500" y="4591050"/>
          <p14:tracePt t="25315" x="6546850" y="4591050"/>
          <p14:tracePt t="27048" x="0" y="0"/>
        </p14:tracePtLst>
        <p14:tracePtLst>
          <p14:tracePt t="30131" x="8083550" y="4927600"/>
          <p14:tracePt t="30161" x="8089900" y="4927600"/>
          <p14:tracePt t="30178" x="8172450" y="4826000"/>
          <p14:tracePt t="30196" x="8204200" y="4781550"/>
          <p14:tracePt t="30211" x="8235950" y="4737100"/>
          <p14:tracePt t="30228" x="8248650" y="4705350"/>
          <p14:tracePt t="30231" x="8255000" y="4705350"/>
          <p14:tracePt t="30245" x="8274050" y="4667250"/>
          <p14:tracePt t="30278" x="8280400" y="4660900"/>
          <p14:tracePt t="30295" x="8286750" y="4648200"/>
          <p14:tracePt t="30311" x="8305800" y="4648200"/>
          <p14:tracePt t="30328" x="8312150" y="4641850"/>
          <p14:tracePt t="30332" x="8331200" y="4641850"/>
          <p14:tracePt t="30346" x="8350250" y="4641850"/>
          <p14:tracePt t="30361" x="8362950" y="4641850"/>
          <p14:tracePt t="30378" x="8394700" y="4641850"/>
          <p14:tracePt t="30395" x="8432800" y="4641850"/>
          <p14:tracePt t="30411" x="8451850" y="4654550"/>
          <p14:tracePt t="30428" x="8496300" y="4686300"/>
          <p14:tracePt t="30432" x="8509000" y="4699000"/>
          <p14:tracePt t="30445" x="8521700" y="4705350"/>
          <p14:tracePt t="30461" x="8591550" y="4762500"/>
          <p14:tracePt t="30478" x="8629650" y="4775200"/>
          <p14:tracePt t="30495" x="8661400" y="4806950"/>
          <p14:tracePt t="30511" x="8693150" y="4838700"/>
          <p14:tracePt t="30528" x="8724900" y="4864100"/>
          <p14:tracePt t="30545" x="8756650" y="4889500"/>
          <p14:tracePt t="30561" x="8788400" y="4914900"/>
          <p14:tracePt t="30578" x="8851900" y="4946650"/>
          <p14:tracePt t="30595" x="8890000" y="4984750"/>
          <p14:tracePt t="30600" x="8896350" y="4984750"/>
          <p14:tracePt t="30611" x="8928100" y="4991100"/>
          <p14:tracePt t="30628" x="8978900" y="5010150"/>
          <p14:tracePt t="30644" x="9023350" y="5029200"/>
          <p14:tracePt t="30661" x="9137650" y="5054600"/>
          <p14:tracePt t="30665" x="9182100" y="5060950"/>
          <p14:tracePt t="30678" x="9239250" y="5080000"/>
          <p14:tracePt t="30694" x="9277350" y="5086350"/>
          <p14:tracePt t="30698" x="9290050" y="5086350"/>
          <p14:tracePt t="30711" x="9296400" y="5086350"/>
          <p14:tracePt t="30728" x="9309100" y="5086350"/>
          <p14:tracePt t="30745" x="9315450" y="5086350"/>
          <p14:tracePt t="30761" x="9328150" y="5086350"/>
          <p14:tracePt t="30778" x="9347200" y="5067300"/>
          <p14:tracePt t="30795" x="9398000" y="5054600"/>
          <p14:tracePt t="30799" x="9404350" y="5048250"/>
          <p14:tracePt t="30811" x="9417050" y="5035550"/>
          <p14:tracePt t="30828" x="9429750" y="5016500"/>
          <p14:tracePt t="30844" x="9455150" y="4997450"/>
          <p14:tracePt t="30861" x="9467850" y="4978400"/>
          <p14:tracePt t="30865" x="9474200" y="4965700"/>
          <p14:tracePt t="30878" x="9480550" y="4965700"/>
          <p14:tracePt t="30894" x="9480550" y="4946650"/>
          <p14:tracePt t="30911" x="9505950" y="4927600"/>
          <p14:tracePt t="30928" x="9512300" y="4927600"/>
          <p14:tracePt t="30931" x="9531350" y="4921250"/>
          <p14:tracePt t="30944" x="9544050" y="4914900"/>
          <p14:tracePt t="30961" x="9582150" y="4908550"/>
          <p14:tracePt t="30978" x="9607550" y="4908550"/>
          <p14:tracePt t="30995" x="9671050" y="4908550"/>
          <p14:tracePt t="31014" x="9728200" y="4908550"/>
          <p14:tracePt t="31028" x="9779000" y="4908550"/>
          <p14:tracePt t="31048" x="9804400" y="4908550"/>
          <p14:tracePt t="31062" x="9829800" y="4908550"/>
          <p14:tracePt t="31079" x="9855200" y="4908550"/>
          <p14:tracePt t="31094" x="9874250" y="4908550"/>
          <p14:tracePt t="31111" x="9899650" y="4908550"/>
          <p14:tracePt t="31128" x="9918700" y="4908550"/>
          <p14:tracePt t="31145" x="9975850" y="4908550"/>
          <p14:tracePt t="31148" x="9994900" y="4914900"/>
          <p14:tracePt t="31162" x="10045700" y="4914900"/>
          <p14:tracePt t="31178" x="10077450" y="4921250"/>
          <p14:tracePt t="31194" x="10128250" y="4927600"/>
          <p14:tracePt t="31211" x="10179050" y="4927600"/>
          <p14:tracePt t="31228" x="10223500" y="4927600"/>
          <p14:tracePt t="31245" x="10261600" y="4927600"/>
          <p14:tracePt t="31261" x="10306050" y="4927600"/>
          <p14:tracePt t="31278" x="10363200" y="4927600"/>
          <p14:tracePt t="31294" x="10407650" y="4914900"/>
          <p14:tracePt t="31311" x="10439400" y="4908550"/>
          <p14:tracePt t="31328" x="10477500" y="4902200"/>
          <p14:tracePt t="31345" x="10502900" y="4883150"/>
          <p14:tracePt t="31362" x="10610850" y="4864100"/>
          <p14:tracePt t="31378" x="10655300" y="4857750"/>
          <p14:tracePt t="31394" x="10712450" y="4845050"/>
          <p14:tracePt t="31411" x="10725150" y="4845050"/>
          <p14:tracePt t="31414" x="10744200" y="4845050"/>
          <p14:tracePt t="31428" x="10756900" y="4845050"/>
          <p14:tracePt t="31444" x="10782300" y="4845050"/>
          <p14:tracePt t="31449" x="10795000" y="4845050"/>
          <p14:tracePt t="31461" x="10801350" y="4845050"/>
          <p14:tracePt t="31478" x="10807700" y="4845050"/>
          <p14:tracePt t="31481" x="10814050" y="4845050"/>
          <p14:tracePt t="31495" x="10820400" y="4845050"/>
          <p14:tracePt t="31511" x="10858500" y="4857750"/>
          <p14:tracePt t="31527" x="10890250" y="4857750"/>
          <p14:tracePt t="31544" x="10934700" y="4857750"/>
          <p14:tracePt t="31548" x="10960100" y="4857750"/>
          <p14:tracePt t="31549" x="10985500" y="4857750"/>
          <p14:tracePt t="31562" x="11004550" y="4857750"/>
          <p14:tracePt t="31578" x="11036300" y="4857750"/>
          <p14:tracePt t="31594" x="11068050" y="4857750"/>
          <p14:tracePt t="31613" x="11080750" y="4857750"/>
          <p14:tracePt t="31627" x="11093450" y="4845050"/>
          <p14:tracePt t="31645" x="11106150" y="4838700"/>
          <p14:tracePt t="31648" x="11112500" y="4838700"/>
          <p14:tracePt t="31661" x="11118850" y="4826000"/>
          <p14:tracePt t="31678" x="11137900" y="4819650"/>
          <p14:tracePt t="31682" x="11150600" y="4819650"/>
          <p14:tracePt t="31695" x="11156950" y="4819650"/>
          <p14:tracePt t="31711" x="11201400" y="4813300"/>
          <p14:tracePt t="31727" x="11214100" y="4813300"/>
          <p14:tracePt t="31744" x="11258550" y="4813300"/>
          <p14:tracePt t="31763" x="11290300" y="4806950"/>
          <p14:tracePt t="31778" x="11322050" y="4806950"/>
          <p14:tracePt t="31794" x="11360150" y="4806950"/>
          <p14:tracePt t="31811" x="11379200" y="4806950"/>
          <p14:tracePt t="31845" x="11391900" y="4806950"/>
          <p14:tracePt t="31863" x="11398250" y="4806950"/>
          <p14:tracePt t="31878" x="11423650" y="4806950"/>
          <p14:tracePt t="31894" x="11442700" y="4806950"/>
          <p14:tracePt t="31911" x="11474450" y="4806950"/>
          <p14:tracePt t="31914" x="11487150" y="4806950"/>
          <p14:tracePt t="31929" x="11499850" y="4806950"/>
          <p14:tracePt t="31932" x="11512550" y="4806950"/>
          <p14:tracePt t="31945" x="11525250" y="4806950"/>
          <p14:tracePt t="31963" x="11544300" y="4806950"/>
          <p14:tracePt t="33146" x="0" y="0"/>
        </p14:tracePtLst>
      </p14:laserTraceLst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35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862" y="736472"/>
            <a:ext cx="2608580" cy="10536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Spatial Hearing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3442252" y="736472"/>
            <a:ext cx="7926705" cy="1077218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sz="2000" dirty="0">
              <a:latin typeface="Arial"/>
              <a:cs typeface="Arial"/>
            </a:endParaRPr>
          </a:p>
        </p:txBody>
      </p:sp>
      <p:sp>
        <p:nvSpPr>
          <p:cNvPr id="12" name="object 4"/>
          <p:cNvSpPr txBox="1"/>
          <p:nvPr/>
        </p:nvSpPr>
        <p:spPr>
          <a:xfrm>
            <a:off x="2991678" y="942073"/>
            <a:ext cx="838390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lvl="1"/>
            <a:r>
              <a:rPr lang="en-GB" altLang="en-US" sz="2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Listening Demonstration </a:t>
            </a:r>
            <a:endParaRPr lang="en-GB" altLang="en-US" sz="2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00600" y="5486400"/>
            <a:ext cx="47495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www.youtube.com/watch?v=IUDTlvagjJA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0" name="IUDTlvagjJA"/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3733800" y="1600200"/>
            <a:ext cx="6592946" cy="370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07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4"/>
    </mc:Choice>
    <mc:Fallback xmlns="">
      <p:transition spd="slow" advTm="3504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3265" x="2794000" y="4635500"/>
          <p14:tracePt t="23380" x="2806700" y="4635500"/>
          <p14:tracePt t="23397" x="2832100" y="4635500"/>
          <p14:tracePt t="23413" x="2863850" y="4635500"/>
          <p14:tracePt t="23430" x="2901950" y="4635500"/>
          <p14:tracePt t="23447" x="2940050" y="4635500"/>
          <p14:tracePt t="23450" x="2952750" y="4635500"/>
          <p14:tracePt t="23463" x="2959100" y="4635500"/>
          <p14:tracePt t="23480" x="2984500" y="4629150"/>
          <p14:tracePt t="23497" x="3003550" y="4629150"/>
          <p14:tracePt t="23514" x="3028950" y="4616450"/>
          <p14:tracePt t="23530" x="3041650" y="4610100"/>
          <p14:tracePt t="23548" x="3060700" y="4610100"/>
          <p14:tracePt t="23551" x="3079750" y="4610100"/>
          <p14:tracePt t="23565" x="3086100" y="4610100"/>
          <p14:tracePt t="23581" x="3111500" y="4610100"/>
          <p14:tracePt t="23597" x="3124200" y="4610100"/>
          <p14:tracePt t="23614" x="3155950" y="4610100"/>
          <p14:tracePt t="23630" x="3175000" y="4610100"/>
          <p14:tracePt t="23647" x="3213100" y="4603750"/>
          <p14:tracePt t="23650" x="3225800" y="4591050"/>
          <p14:tracePt t="23680" x="3251200" y="4591050"/>
          <p14:tracePt t="23697" x="3263900" y="4591050"/>
          <p14:tracePt t="23713" x="3270250" y="4591050"/>
          <p14:tracePt t="23730" x="3289300" y="4591050"/>
          <p14:tracePt t="23747" x="3302000" y="4591050"/>
          <p14:tracePt t="23763" x="3327400" y="4591050"/>
          <p14:tracePt t="23781" x="3346450" y="4591050"/>
          <p14:tracePt t="23784" x="3359150" y="4591050"/>
          <p14:tracePt t="23797" x="3378200" y="4591050"/>
          <p14:tracePt t="23813" x="3390900" y="4591050"/>
          <p14:tracePt t="23830" x="3409950" y="4591050"/>
          <p14:tracePt t="23847" x="3441700" y="4591050"/>
          <p14:tracePt t="23863" x="3460750" y="4591050"/>
          <p14:tracePt t="23880" x="3530600" y="4591050"/>
          <p14:tracePt t="23897" x="3562350" y="4591050"/>
          <p14:tracePt t="23913" x="3587750" y="4591050"/>
          <p14:tracePt t="23930" x="3619500" y="4591050"/>
          <p14:tracePt t="23947" x="3644900" y="4591050"/>
          <p14:tracePt t="23951" x="3651250" y="4591050"/>
          <p14:tracePt t="23963" x="3670300" y="4591050"/>
          <p14:tracePt t="23980" x="3708400" y="4597400"/>
          <p14:tracePt t="23997" x="3733800" y="4597400"/>
          <p14:tracePt t="24013" x="3765550" y="4597400"/>
          <p14:tracePt t="24017" x="3784600" y="4597400"/>
          <p14:tracePt t="24031" x="3816350" y="4597400"/>
          <p14:tracePt t="24047" x="3841750" y="4597400"/>
          <p14:tracePt t="24063" x="3898900" y="4597400"/>
          <p14:tracePt t="24081" x="3943350" y="4597400"/>
          <p14:tracePt t="24097" x="3968750" y="4597400"/>
          <p14:tracePt t="24113" x="4019550" y="4597400"/>
          <p14:tracePt t="24132" x="4051300" y="4610100"/>
          <p14:tracePt t="24135" x="4127500" y="4616450"/>
          <p14:tracePt t="24147" x="4159250" y="4622800"/>
          <p14:tracePt t="24167" x="4254500" y="4622800"/>
          <p14:tracePt t="24180" x="4368800" y="4622800"/>
          <p14:tracePt t="24198" x="4406900" y="4629150"/>
          <p14:tracePt t="24201" x="4464050" y="4629150"/>
          <p14:tracePt t="24213" x="4495800" y="4629150"/>
          <p14:tracePt t="24231" x="4546600" y="4635500"/>
          <p14:tracePt t="24247" x="4584700" y="4635500"/>
          <p14:tracePt t="24263" x="4635500" y="4635500"/>
          <p14:tracePt t="24267" x="4660900" y="4635500"/>
          <p14:tracePt t="24282" x="4724400" y="4635500"/>
          <p14:tracePt t="24297" x="4781550" y="4641850"/>
          <p14:tracePt t="24314" x="4813300" y="4641850"/>
          <p14:tracePt t="24330" x="4838700" y="4641850"/>
          <p14:tracePt t="24333" x="4857750" y="4641850"/>
          <p14:tracePt t="24347" x="4876800" y="4641850"/>
          <p14:tracePt t="24363" x="4902200" y="4641850"/>
          <p14:tracePt t="24380" x="4921250" y="4641850"/>
          <p14:tracePt t="24397" x="4940300" y="4641850"/>
          <p14:tracePt t="24413" x="4991100" y="4648200"/>
          <p14:tracePt t="24430" x="5029200" y="4648200"/>
          <p14:tracePt t="24433" x="5035550" y="4648200"/>
          <p14:tracePt t="24446" x="5086350" y="4648200"/>
          <p14:tracePt t="24463" x="5130800" y="4648200"/>
          <p14:tracePt t="24480" x="5168900" y="4648200"/>
          <p14:tracePt t="24497" x="5232400" y="4648200"/>
          <p14:tracePt t="24501" x="5264150" y="4648200"/>
          <p14:tracePt t="24513" x="5289550" y="4648200"/>
          <p14:tracePt t="24530" x="5334000" y="4648200"/>
          <p14:tracePt t="24533" x="5346700" y="4648200"/>
          <p14:tracePt t="24547" x="5365750" y="4648200"/>
          <p14:tracePt t="24564" x="5403850" y="4648200"/>
          <p14:tracePt t="24567" x="5448300" y="4641850"/>
          <p14:tracePt t="24580" x="5505450" y="4635500"/>
          <p14:tracePt t="24597" x="5549900" y="4635500"/>
          <p14:tracePt t="24613" x="5588000" y="4635500"/>
          <p14:tracePt t="24630" x="5676900" y="4635500"/>
          <p14:tracePt t="24634" x="5683250" y="4635500"/>
          <p14:tracePt t="24647" x="5734050" y="4635500"/>
          <p14:tracePt t="24664" x="5778500" y="4635500"/>
          <p14:tracePt t="24680" x="5816600" y="4635500"/>
          <p14:tracePt t="24697" x="5880100" y="4629150"/>
          <p14:tracePt t="24701" x="5911850" y="4616450"/>
          <p14:tracePt t="24713" x="5918200" y="4616450"/>
          <p14:tracePt t="24730" x="5956300" y="4616450"/>
          <p14:tracePt t="24747" x="5969000" y="4610100"/>
          <p14:tracePt t="24764" x="5981700" y="4610100"/>
          <p14:tracePt t="24767" x="5988050" y="4610100"/>
          <p14:tracePt t="24780" x="5994400" y="4610100"/>
          <p14:tracePt t="24797" x="6007100" y="4610100"/>
          <p14:tracePt t="24813" x="6019800" y="4610100"/>
          <p14:tracePt t="24830" x="6051550" y="4603750"/>
          <p14:tracePt t="24863" x="6089650" y="4603750"/>
          <p14:tracePt t="24880" x="6108700" y="4603750"/>
          <p14:tracePt t="24897" x="6134100" y="4597400"/>
          <p14:tracePt t="24913" x="6159500" y="4597400"/>
          <p14:tracePt t="24930" x="6178550" y="4597400"/>
          <p14:tracePt t="24947" x="6210300" y="4597400"/>
          <p14:tracePt t="24963" x="6248400" y="4597400"/>
          <p14:tracePt t="24967" x="6261100" y="4597400"/>
          <p14:tracePt t="24980" x="6280150" y="4597400"/>
          <p14:tracePt t="24997" x="6324600" y="4597400"/>
          <p14:tracePt t="25013" x="6350000" y="4597400"/>
          <p14:tracePt t="25030" x="6369050" y="4597400"/>
          <p14:tracePt t="25050" x="6388100" y="4597400"/>
          <p14:tracePt t="25096" x="6394450" y="4597400"/>
          <p14:tracePt t="25114" x="6407150" y="4597400"/>
          <p14:tracePt t="25129" x="6413500" y="4597400"/>
          <p14:tracePt t="25146" x="6419850" y="4597400"/>
          <p14:tracePt t="25163" x="6432550" y="4597400"/>
          <p14:tracePt t="25180" x="6438900" y="4597400"/>
          <p14:tracePt t="25196" x="6451600" y="4591050"/>
          <p14:tracePt t="25213" x="6464300" y="4591050"/>
          <p14:tracePt t="25232" x="6477000" y="4591050"/>
          <p14:tracePt t="25246" x="6483350" y="4591050"/>
          <p14:tracePt t="25263" x="6508750" y="4591050"/>
          <p14:tracePt t="25280" x="6534150" y="4591050"/>
          <p14:tracePt t="25296" x="6540500" y="4591050"/>
          <p14:tracePt t="25315" x="6546850" y="4591050"/>
          <p14:tracePt t="27048" x="0" y="0"/>
        </p14:tracePtLst>
        <p14:tracePtLst>
          <p14:tracePt t="30131" x="8083550" y="4927600"/>
          <p14:tracePt t="30161" x="8089900" y="4927600"/>
          <p14:tracePt t="30178" x="8172450" y="4826000"/>
          <p14:tracePt t="30196" x="8204200" y="4781550"/>
          <p14:tracePt t="30211" x="8235950" y="4737100"/>
          <p14:tracePt t="30228" x="8248650" y="4705350"/>
          <p14:tracePt t="30231" x="8255000" y="4705350"/>
          <p14:tracePt t="30245" x="8274050" y="4667250"/>
          <p14:tracePt t="30278" x="8280400" y="4660900"/>
          <p14:tracePt t="30295" x="8286750" y="4648200"/>
          <p14:tracePt t="30311" x="8305800" y="4648200"/>
          <p14:tracePt t="30328" x="8312150" y="4641850"/>
          <p14:tracePt t="30332" x="8331200" y="4641850"/>
          <p14:tracePt t="30346" x="8350250" y="4641850"/>
          <p14:tracePt t="30361" x="8362950" y="4641850"/>
          <p14:tracePt t="30378" x="8394700" y="4641850"/>
          <p14:tracePt t="30395" x="8432800" y="4641850"/>
          <p14:tracePt t="30411" x="8451850" y="4654550"/>
          <p14:tracePt t="30428" x="8496300" y="4686300"/>
          <p14:tracePt t="30432" x="8509000" y="4699000"/>
          <p14:tracePt t="30445" x="8521700" y="4705350"/>
          <p14:tracePt t="30461" x="8591550" y="4762500"/>
          <p14:tracePt t="30478" x="8629650" y="4775200"/>
          <p14:tracePt t="30495" x="8661400" y="4806950"/>
          <p14:tracePt t="30511" x="8693150" y="4838700"/>
          <p14:tracePt t="30528" x="8724900" y="4864100"/>
          <p14:tracePt t="30545" x="8756650" y="4889500"/>
          <p14:tracePt t="30561" x="8788400" y="4914900"/>
          <p14:tracePt t="30578" x="8851900" y="4946650"/>
          <p14:tracePt t="30595" x="8890000" y="4984750"/>
          <p14:tracePt t="30600" x="8896350" y="4984750"/>
          <p14:tracePt t="30611" x="8928100" y="4991100"/>
          <p14:tracePt t="30628" x="8978900" y="5010150"/>
          <p14:tracePt t="30644" x="9023350" y="5029200"/>
          <p14:tracePt t="30661" x="9137650" y="5054600"/>
          <p14:tracePt t="30665" x="9182100" y="5060950"/>
          <p14:tracePt t="30678" x="9239250" y="5080000"/>
          <p14:tracePt t="30694" x="9277350" y="5086350"/>
          <p14:tracePt t="30698" x="9290050" y="5086350"/>
          <p14:tracePt t="30711" x="9296400" y="5086350"/>
          <p14:tracePt t="30728" x="9309100" y="5086350"/>
          <p14:tracePt t="30745" x="9315450" y="5086350"/>
          <p14:tracePt t="30761" x="9328150" y="5086350"/>
          <p14:tracePt t="30778" x="9347200" y="5067300"/>
          <p14:tracePt t="30795" x="9398000" y="5054600"/>
          <p14:tracePt t="30799" x="9404350" y="5048250"/>
          <p14:tracePt t="30811" x="9417050" y="5035550"/>
          <p14:tracePt t="30828" x="9429750" y="5016500"/>
          <p14:tracePt t="30844" x="9455150" y="4997450"/>
          <p14:tracePt t="30861" x="9467850" y="4978400"/>
          <p14:tracePt t="30865" x="9474200" y="4965700"/>
          <p14:tracePt t="30878" x="9480550" y="4965700"/>
          <p14:tracePt t="30894" x="9480550" y="4946650"/>
          <p14:tracePt t="30911" x="9505950" y="4927600"/>
          <p14:tracePt t="30928" x="9512300" y="4927600"/>
          <p14:tracePt t="30931" x="9531350" y="4921250"/>
          <p14:tracePt t="30944" x="9544050" y="4914900"/>
          <p14:tracePt t="30961" x="9582150" y="4908550"/>
          <p14:tracePt t="30978" x="9607550" y="4908550"/>
          <p14:tracePt t="30995" x="9671050" y="4908550"/>
          <p14:tracePt t="31014" x="9728200" y="4908550"/>
          <p14:tracePt t="31028" x="9779000" y="4908550"/>
          <p14:tracePt t="31048" x="9804400" y="4908550"/>
          <p14:tracePt t="31062" x="9829800" y="4908550"/>
          <p14:tracePt t="31079" x="9855200" y="4908550"/>
          <p14:tracePt t="31094" x="9874250" y="4908550"/>
          <p14:tracePt t="31111" x="9899650" y="4908550"/>
          <p14:tracePt t="31128" x="9918700" y="4908550"/>
          <p14:tracePt t="31145" x="9975850" y="4908550"/>
          <p14:tracePt t="31148" x="9994900" y="4914900"/>
          <p14:tracePt t="31162" x="10045700" y="4914900"/>
          <p14:tracePt t="31178" x="10077450" y="4921250"/>
          <p14:tracePt t="31194" x="10128250" y="4927600"/>
          <p14:tracePt t="31211" x="10179050" y="4927600"/>
          <p14:tracePt t="31228" x="10223500" y="4927600"/>
          <p14:tracePt t="31245" x="10261600" y="4927600"/>
          <p14:tracePt t="31261" x="10306050" y="4927600"/>
          <p14:tracePt t="31278" x="10363200" y="4927600"/>
          <p14:tracePt t="31294" x="10407650" y="4914900"/>
          <p14:tracePt t="31311" x="10439400" y="4908550"/>
          <p14:tracePt t="31328" x="10477500" y="4902200"/>
          <p14:tracePt t="31345" x="10502900" y="4883150"/>
          <p14:tracePt t="31362" x="10610850" y="4864100"/>
          <p14:tracePt t="31378" x="10655300" y="4857750"/>
          <p14:tracePt t="31394" x="10712450" y="4845050"/>
          <p14:tracePt t="31411" x="10725150" y="4845050"/>
          <p14:tracePt t="31414" x="10744200" y="4845050"/>
          <p14:tracePt t="31428" x="10756900" y="4845050"/>
          <p14:tracePt t="31444" x="10782300" y="4845050"/>
          <p14:tracePt t="31449" x="10795000" y="4845050"/>
          <p14:tracePt t="31461" x="10801350" y="4845050"/>
          <p14:tracePt t="31478" x="10807700" y="4845050"/>
          <p14:tracePt t="31481" x="10814050" y="4845050"/>
          <p14:tracePt t="31495" x="10820400" y="4845050"/>
          <p14:tracePt t="31511" x="10858500" y="4857750"/>
          <p14:tracePt t="31527" x="10890250" y="4857750"/>
          <p14:tracePt t="31544" x="10934700" y="4857750"/>
          <p14:tracePt t="31548" x="10960100" y="4857750"/>
          <p14:tracePt t="31549" x="10985500" y="4857750"/>
          <p14:tracePt t="31562" x="11004550" y="4857750"/>
          <p14:tracePt t="31578" x="11036300" y="4857750"/>
          <p14:tracePt t="31594" x="11068050" y="4857750"/>
          <p14:tracePt t="31613" x="11080750" y="4857750"/>
          <p14:tracePt t="31627" x="11093450" y="4845050"/>
          <p14:tracePt t="31645" x="11106150" y="4838700"/>
          <p14:tracePt t="31648" x="11112500" y="4838700"/>
          <p14:tracePt t="31661" x="11118850" y="4826000"/>
          <p14:tracePt t="31678" x="11137900" y="4819650"/>
          <p14:tracePt t="31682" x="11150600" y="4819650"/>
          <p14:tracePt t="31695" x="11156950" y="4819650"/>
          <p14:tracePt t="31711" x="11201400" y="4813300"/>
          <p14:tracePt t="31727" x="11214100" y="4813300"/>
          <p14:tracePt t="31744" x="11258550" y="4813300"/>
          <p14:tracePt t="31763" x="11290300" y="4806950"/>
          <p14:tracePt t="31778" x="11322050" y="4806950"/>
          <p14:tracePt t="31794" x="11360150" y="4806950"/>
          <p14:tracePt t="31811" x="11379200" y="4806950"/>
          <p14:tracePt t="31845" x="11391900" y="4806950"/>
          <p14:tracePt t="31863" x="11398250" y="4806950"/>
          <p14:tracePt t="31878" x="11423650" y="4806950"/>
          <p14:tracePt t="31894" x="11442700" y="4806950"/>
          <p14:tracePt t="31911" x="11474450" y="4806950"/>
          <p14:tracePt t="31914" x="11487150" y="4806950"/>
          <p14:tracePt t="31929" x="11499850" y="4806950"/>
          <p14:tracePt t="31932" x="11512550" y="4806950"/>
          <p14:tracePt t="31945" x="11525250" y="4806950"/>
          <p14:tracePt t="31963" x="11544300" y="4806950"/>
          <p14:tracePt t="33146" x="0" y="0"/>
        </p14:tracePtLst>
      </p14:laserTraceLst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7000" y="2743200"/>
            <a:ext cx="6830951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4400" spc="-15" dirty="0" smtClean="0">
                <a:solidFill>
                  <a:srgbClr val="003884"/>
                </a:solidFill>
                <a:latin typeface="Arial"/>
                <a:cs typeface="Arial"/>
              </a:rPr>
              <a:t>Pitch 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36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264356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37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862" y="736472"/>
            <a:ext cx="2608580" cy="5089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Pitch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3442252" y="736472"/>
            <a:ext cx="7926705" cy="1077218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sz="20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19619" y="6019800"/>
            <a:ext cx="3492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err="1" smtClean="0"/>
              <a:t>Plomp</a:t>
            </a:r>
            <a:r>
              <a:rPr lang="en-US" sz="1200" dirty="0" smtClean="0"/>
              <a:t> CD </a:t>
            </a:r>
            <a:r>
              <a:rPr lang="en-US" sz="1200" b="1" dirty="0" smtClean="0"/>
              <a:t>Perceptual </a:t>
            </a:r>
            <a:r>
              <a:rPr lang="en-US" sz="1200" b="1" dirty="0"/>
              <a:t>Audio Demonstrations</a:t>
            </a:r>
            <a:endParaRPr lang="en-US" sz="1200" dirty="0"/>
          </a:p>
        </p:txBody>
      </p:sp>
      <p:sp>
        <p:nvSpPr>
          <p:cNvPr id="9" name="object 4"/>
          <p:cNvSpPr txBox="1">
            <a:spLocks/>
          </p:cNvSpPr>
          <p:nvPr/>
        </p:nvSpPr>
        <p:spPr>
          <a:xfrm>
            <a:off x="3279140" y="854456"/>
            <a:ext cx="73888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2000" b="1" i="0">
                <a:solidFill>
                  <a:srgbClr val="1F487C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kern="0" dirty="0" smtClean="0">
                <a:solidFill>
                  <a:srgbClr val="003884"/>
                </a:solidFill>
                <a:latin typeface="Arial"/>
                <a:cs typeface="Arial"/>
              </a:rPr>
              <a:t>Pitch</a:t>
            </a:r>
            <a:endParaRPr lang="en-US" kern="0" dirty="0">
              <a:solidFill>
                <a:srgbClr val="003884"/>
              </a:solidFill>
              <a:latin typeface="Arial"/>
              <a:cs typeface="Arial"/>
              <a:sym typeface="Wingdings" panose="05000000000000000000" pitchFamily="2" charset="2"/>
            </a:endParaRPr>
          </a:p>
        </p:txBody>
      </p:sp>
      <p:sp>
        <p:nvSpPr>
          <p:cNvPr id="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76682" y="1418540"/>
            <a:ext cx="7994650" cy="4601260"/>
          </a:xfrm>
        </p:spPr>
        <p:txBody>
          <a:bodyPr/>
          <a:lstStyle/>
          <a:p>
            <a:pPr indent="35401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NL" alt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Pitch is defined as that attribute of auditory perception which allows to order sounds on a scale from low </a:t>
            </a:r>
            <a:r>
              <a:rPr lang="nl-NL" altLang="en-US" sz="20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nl-NL" alt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high. (ANSI </a:t>
            </a:r>
            <a:r>
              <a:rPr lang="nl-NL" altLang="en-US" sz="20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definition</a:t>
            </a:r>
            <a:r>
              <a:rPr lang="nl-NL" alt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indent="35401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nl-NL" altLang="en-US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35401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NL" alt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Pitch and frequency are not the same not even for a pure tone (</a:t>
            </a:r>
            <a:r>
              <a:rPr lang="nl-NL" altLang="en-US" sz="20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sinusoid</a:t>
            </a:r>
            <a:r>
              <a:rPr lang="nl-NL" alt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lvl="1" indent="35401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nl-NL" alt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35401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NL" altLang="en-US" sz="20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Perceived</a:t>
            </a:r>
            <a:r>
              <a:rPr lang="nl-NL" alt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pitch of pure tones can vary with level </a:t>
            </a:r>
          </a:p>
          <a:p>
            <a:pPr marL="0" lvl="1" indent="35401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nl-NL" altLang="en-US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35401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NL" alt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Sound with very different spectral composition can induce the same pitch percept (example: musical instruments)</a:t>
            </a:r>
          </a:p>
          <a:p>
            <a:pPr marL="0" lvl="1" indent="11113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nl-NL" altLang="en-US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11113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nl-NL" altLang="en-US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nl-NL" altLang="en-US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33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4"/>
    </mc:Choice>
    <mc:Fallback xmlns="">
      <p:transition spd="slow" advTm="3504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3265" x="2794000" y="4635500"/>
          <p14:tracePt t="23380" x="2806700" y="4635500"/>
          <p14:tracePt t="23397" x="2832100" y="4635500"/>
          <p14:tracePt t="23413" x="2863850" y="4635500"/>
          <p14:tracePt t="23430" x="2901950" y="4635500"/>
          <p14:tracePt t="23447" x="2940050" y="4635500"/>
          <p14:tracePt t="23450" x="2952750" y="4635500"/>
          <p14:tracePt t="23463" x="2959100" y="4635500"/>
          <p14:tracePt t="23480" x="2984500" y="4629150"/>
          <p14:tracePt t="23497" x="3003550" y="4629150"/>
          <p14:tracePt t="23514" x="3028950" y="4616450"/>
          <p14:tracePt t="23530" x="3041650" y="4610100"/>
          <p14:tracePt t="23548" x="3060700" y="4610100"/>
          <p14:tracePt t="23551" x="3079750" y="4610100"/>
          <p14:tracePt t="23565" x="3086100" y="4610100"/>
          <p14:tracePt t="23581" x="3111500" y="4610100"/>
          <p14:tracePt t="23597" x="3124200" y="4610100"/>
          <p14:tracePt t="23614" x="3155950" y="4610100"/>
          <p14:tracePt t="23630" x="3175000" y="4610100"/>
          <p14:tracePt t="23647" x="3213100" y="4603750"/>
          <p14:tracePt t="23650" x="3225800" y="4591050"/>
          <p14:tracePt t="23680" x="3251200" y="4591050"/>
          <p14:tracePt t="23697" x="3263900" y="4591050"/>
          <p14:tracePt t="23713" x="3270250" y="4591050"/>
          <p14:tracePt t="23730" x="3289300" y="4591050"/>
          <p14:tracePt t="23747" x="3302000" y="4591050"/>
          <p14:tracePt t="23763" x="3327400" y="4591050"/>
          <p14:tracePt t="23781" x="3346450" y="4591050"/>
          <p14:tracePt t="23784" x="3359150" y="4591050"/>
          <p14:tracePt t="23797" x="3378200" y="4591050"/>
          <p14:tracePt t="23813" x="3390900" y="4591050"/>
          <p14:tracePt t="23830" x="3409950" y="4591050"/>
          <p14:tracePt t="23847" x="3441700" y="4591050"/>
          <p14:tracePt t="23863" x="3460750" y="4591050"/>
          <p14:tracePt t="23880" x="3530600" y="4591050"/>
          <p14:tracePt t="23897" x="3562350" y="4591050"/>
          <p14:tracePt t="23913" x="3587750" y="4591050"/>
          <p14:tracePt t="23930" x="3619500" y="4591050"/>
          <p14:tracePt t="23947" x="3644900" y="4591050"/>
          <p14:tracePt t="23951" x="3651250" y="4591050"/>
          <p14:tracePt t="23963" x="3670300" y="4591050"/>
          <p14:tracePt t="23980" x="3708400" y="4597400"/>
          <p14:tracePt t="23997" x="3733800" y="4597400"/>
          <p14:tracePt t="24013" x="3765550" y="4597400"/>
          <p14:tracePt t="24017" x="3784600" y="4597400"/>
          <p14:tracePt t="24031" x="3816350" y="4597400"/>
          <p14:tracePt t="24047" x="3841750" y="4597400"/>
          <p14:tracePt t="24063" x="3898900" y="4597400"/>
          <p14:tracePt t="24081" x="3943350" y="4597400"/>
          <p14:tracePt t="24097" x="3968750" y="4597400"/>
          <p14:tracePt t="24113" x="4019550" y="4597400"/>
          <p14:tracePt t="24132" x="4051300" y="4610100"/>
          <p14:tracePt t="24135" x="4127500" y="4616450"/>
          <p14:tracePt t="24147" x="4159250" y="4622800"/>
          <p14:tracePt t="24167" x="4254500" y="4622800"/>
          <p14:tracePt t="24180" x="4368800" y="4622800"/>
          <p14:tracePt t="24198" x="4406900" y="4629150"/>
          <p14:tracePt t="24201" x="4464050" y="4629150"/>
          <p14:tracePt t="24213" x="4495800" y="4629150"/>
          <p14:tracePt t="24231" x="4546600" y="4635500"/>
          <p14:tracePt t="24247" x="4584700" y="4635500"/>
          <p14:tracePt t="24263" x="4635500" y="4635500"/>
          <p14:tracePt t="24267" x="4660900" y="4635500"/>
          <p14:tracePt t="24282" x="4724400" y="4635500"/>
          <p14:tracePt t="24297" x="4781550" y="4641850"/>
          <p14:tracePt t="24314" x="4813300" y="4641850"/>
          <p14:tracePt t="24330" x="4838700" y="4641850"/>
          <p14:tracePt t="24333" x="4857750" y="4641850"/>
          <p14:tracePt t="24347" x="4876800" y="4641850"/>
          <p14:tracePt t="24363" x="4902200" y="4641850"/>
          <p14:tracePt t="24380" x="4921250" y="4641850"/>
          <p14:tracePt t="24397" x="4940300" y="4641850"/>
          <p14:tracePt t="24413" x="4991100" y="4648200"/>
          <p14:tracePt t="24430" x="5029200" y="4648200"/>
          <p14:tracePt t="24433" x="5035550" y="4648200"/>
          <p14:tracePt t="24446" x="5086350" y="4648200"/>
          <p14:tracePt t="24463" x="5130800" y="4648200"/>
          <p14:tracePt t="24480" x="5168900" y="4648200"/>
          <p14:tracePt t="24497" x="5232400" y="4648200"/>
          <p14:tracePt t="24501" x="5264150" y="4648200"/>
          <p14:tracePt t="24513" x="5289550" y="4648200"/>
          <p14:tracePt t="24530" x="5334000" y="4648200"/>
          <p14:tracePt t="24533" x="5346700" y="4648200"/>
          <p14:tracePt t="24547" x="5365750" y="4648200"/>
          <p14:tracePt t="24564" x="5403850" y="4648200"/>
          <p14:tracePt t="24567" x="5448300" y="4641850"/>
          <p14:tracePt t="24580" x="5505450" y="4635500"/>
          <p14:tracePt t="24597" x="5549900" y="4635500"/>
          <p14:tracePt t="24613" x="5588000" y="4635500"/>
          <p14:tracePt t="24630" x="5676900" y="4635500"/>
          <p14:tracePt t="24634" x="5683250" y="4635500"/>
          <p14:tracePt t="24647" x="5734050" y="4635500"/>
          <p14:tracePt t="24664" x="5778500" y="4635500"/>
          <p14:tracePt t="24680" x="5816600" y="4635500"/>
          <p14:tracePt t="24697" x="5880100" y="4629150"/>
          <p14:tracePt t="24701" x="5911850" y="4616450"/>
          <p14:tracePt t="24713" x="5918200" y="4616450"/>
          <p14:tracePt t="24730" x="5956300" y="4616450"/>
          <p14:tracePt t="24747" x="5969000" y="4610100"/>
          <p14:tracePt t="24764" x="5981700" y="4610100"/>
          <p14:tracePt t="24767" x="5988050" y="4610100"/>
          <p14:tracePt t="24780" x="5994400" y="4610100"/>
          <p14:tracePt t="24797" x="6007100" y="4610100"/>
          <p14:tracePt t="24813" x="6019800" y="4610100"/>
          <p14:tracePt t="24830" x="6051550" y="4603750"/>
          <p14:tracePt t="24863" x="6089650" y="4603750"/>
          <p14:tracePt t="24880" x="6108700" y="4603750"/>
          <p14:tracePt t="24897" x="6134100" y="4597400"/>
          <p14:tracePt t="24913" x="6159500" y="4597400"/>
          <p14:tracePt t="24930" x="6178550" y="4597400"/>
          <p14:tracePt t="24947" x="6210300" y="4597400"/>
          <p14:tracePt t="24963" x="6248400" y="4597400"/>
          <p14:tracePt t="24967" x="6261100" y="4597400"/>
          <p14:tracePt t="24980" x="6280150" y="4597400"/>
          <p14:tracePt t="24997" x="6324600" y="4597400"/>
          <p14:tracePt t="25013" x="6350000" y="4597400"/>
          <p14:tracePt t="25030" x="6369050" y="4597400"/>
          <p14:tracePt t="25050" x="6388100" y="4597400"/>
          <p14:tracePt t="25096" x="6394450" y="4597400"/>
          <p14:tracePt t="25114" x="6407150" y="4597400"/>
          <p14:tracePt t="25129" x="6413500" y="4597400"/>
          <p14:tracePt t="25146" x="6419850" y="4597400"/>
          <p14:tracePt t="25163" x="6432550" y="4597400"/>
          <p14:tracePt t="25180" x="6438900" y="4597400"/>
          <p14:tracePt t="25196" x="6451600" y="4591050"/>
          <p14:tracePt t="25213" x="6464300" y="4591050"/>
          <p14:tracePt t="25232" x="6477000" y="4591050"/>
          <p14:tracePt t="25246" x="6483350" y="4591050"/>
          <p14:tracePt t="25263" x="6508750" y="4591050"/>
          <p14:tracePt t="25280" x="6534150" y="4591050"/>
          <p14:tracePt t="25296" x="6540500" y="4591050"/>
          <p14:tracePt t="25315" x="6546850" y="4591050"/>
          <p14:tracePt t="27048" x="0" y="0"/>
        </p14:tracePtLst>
        <p14:tracePtLst>
          <p14:tracePt t="30131" x="8083550" y="4927600"/>
          <p14:tracePt t="30161" x="8089900" y="4927600"/>
          <p14:tracePt t="30178" x="8172450" y="4826000"/>
          <p14:tracePt t="30196" x="8204200" y="4781550"/>
          <p14:tracePt t="30211" x="8235950" y="4737100"/>
          <p14:tracePt t="30228" x="8248650" y="4705350"/>
          <p14:tracePt t="30231" x="8255000" y="4705350"/>
          <p14:tracePt t="30245" x="8274050" y="4667250"/>
          <p14:tracePt t="30278" x="8280400" y="4660900"/>
          <p14:tracePt t="30295" x="8286750" y="4648200"/>
          <p14:tracePt t="30311" x="8305800" y="4648200"/>
          <p14:tracePt t="30328" x="8312150" y="4641850"/>
          <p14:tracePt t="30332" x="8331200" y="4641850"/>
          <p14:tracePt t="30346" x="8350250" y="4641850"/>
          <p14:tracePt t="30361" x="8362950" y="4641850"/>
          <p14:tracePt t="30378" x="8394700" y="4641850"/>
          <p14:tracePt t="30395" x="8432800" y="4641850"/>
          <p14:tracePt t="30411" x="8451850" y="4654550"/>
          <p14:tracePt t="30428" x="8496300" y="4686300"/>
          <p14:tracePt t="30432" x="8509000" y="4699000"/>
          <p14:tracePt t="30445" x="8521700" y="4705350"/>
          <p14:tracePt t="30461" x="8591550" y="4762500"/>
          <p14:tracePt t="30478" x="8629650" y="4775200"/>
          <p14:tracePt t="30495" x="8661400" y="4806950"/>
          <p14:tracePt t="30511" x="8693150" y="4838700"/>
          <p14:tracePt t="30528" x="8724900" y="4864100"/>
          <p14:tracePt t="30545" x="8756650" y="4889500"/>
          <p14:tracePt t="30561" x="8788400" y="4914900"/>
          <p14:tracePt t="30578" x="8851900" y="4946650"/>
          <p14:tracePt t="30595" x="8890000" y="4984750"/>
          <p14:tracePt t="30600" x="8896350" y="4984750"/>
          <p14:tracePt t="30611" x="8928100" y="4991100"/>
          <p14:tracePt t="30628" x="8978900" y="5010150"/>
          <p14:tracePt t="30644" x="9023350" y="5029200"/>
          <p14:tracePt t="30661" x="9137650" y="5054600"/>
          <p14:tracePt t="30665" x="9182100" y="5060950"/>
          <p14:tracePt t="30678" x="9239250" y="5080000"/>
          <p14:tracePt t="30694" x="9277350" y="5086350"/>
          <p14:tracePt t="30698" x="9290050" y="5086350"/>
          <p14:tracePt t="30711" x="9296400" y="5086350"/>
          <p14:tracePt t="30728" x="9309100" y="5086350"/>
          <p14:tracePt t="30745" x="9315450" y="5086350"/>
          <p14:tracePt t="30761" x="9328150" y="5086350"/>
          <p14:tracePt t="30778" x="9347200" y="5067300"/>
          <p14:tracePt t="30795" x="9398000" y="5054600"/>
          <p14:tracePt t="30799" x="9404350" y="5048250"/>
          <p14:tracePt t="30811" x="9417050" y="5035550"/>
          <p14:tracePt t="30828" x="9429750" y="5016500"/>
          <p14:tracePt t="30844" x="9455150" y="4997450"/>
          <p14:tracePt t="30861" x="9467850" y="4978400"/>
          <p14:tracePt t="30865" x="9474200" y="4965700"/>
          <p14:tracePt t="30878" x="9480550" y="4965700"/>
          <p14:tracePt t="30894" x="9480550" y="4946650"/>
          <p14:tracePt t="30911" x="9505950" y="4927600"/>
          <p14:tracePt t="30928" x="9512300" y="4927600"/>
          <p14:tracePt t="30931" x="9531350" y="4921250"/>
          <p14:tracePt t="30944" x="9544050" y="4914900"/>
          <p14:tracePt t="30961" x="9582150" y="4908550"/>
          <p14:tracePt t="30978" x="9607550" y="4908550"/>
          <p14:tracePt t="30995" x="9671050" y="4908550"/>
          <p14:tracePt t="31014" x="9728200" y="4908550"/>
          <p14:tracePt t="31028" x="9779000" y="4908550"/>
          <p14:tracePt t="31048" x="9804400" y="4908550"/>
          <p14:tracePt t="31062" x="9829800" y="4908550"/>
          <p14:tracePt t="31079" x="9855200" y="4908550"/>
          <p14:tracePt t="31094" x="9874250" y="4908550"/>
          <p14:tracePt t="31111" x="9899650" y="4908550"/>
          <p14:tracePt t="31128" x="9918700" y="4908550"/>
          <p14:tracePt t="31145" x="9975850" y="4908550"/>
          <p14:tracePt t="31148" x="9994900" y="4914900"/>
          <p14:tracePt t="31162" x="10045700" y="4914900"/>
          <p14:tracePt t="31178" x="10077450" y="4921250"/>
          <p14:tracePt t="31194" x="10128250" y="4927600"/>
          <p14:tracePt t="31211" x="10179050" y="4927600"/>
          <p14:tracePt t="31228" x="10223500" y="4927600"/>
          <p14:tracePt t="31245" x="10261600" y="4927600"/>
          <p14:tracePt t="31261" x="10306050" y="4927600"/>
          <p14:tracePt t="31278" x="10363200" y="4927600"/>
          <p14:tracePt t="31294" x="10407650" y="4914900"/>
          <p14:tracePt t="31311" x="10439400" y="4908550"/>
          <p14:tracePt t="31328" x="10477500" y="4902200"/>
          <p14:tracePt t="31345" x="10502900" y="4883150"/>
          <p14:tracePt t="31362" x="10610850" y="4864100"/>
          <p14:tracePt t="31378" x="10655300" y="4857750"/>
          <p14:tracePt t="31394" x="10712450" y="4845050"/>
          <p14:tracePt t="31411" x="10725150" y="4845050"/>
          <p14:tracePt t="31414" x="10744200" y="4845050"/>
          <p14:tracePt t="31428" x="10756900" y="4845050"/>
          <p14:tracePt t="31444" x="10782300" y="4845050"/>
          <p14:tracePt t="31449" x="10795000" y="4845050"/>
          <p14:tracePt t="31461" x="10801350" y="4845050"/>
          <p14:tracePt t="31478" x="10807700" y="4845050"/>
          <p14:tracePt t="31481" x="10814050" y="4845050"/>
          <p14:tracePt t="31495" x="10820400" y="4845050"/>
          <p14:tracePt t="31511" x="10858500" y="4857750"/>
          <p14:tracePt t="31527" x="10890250" y="4857750"/>
          <p14:tracePt t="31544" x="10934700" y="4857750"/>
          <p14:tracePt t="31548" x="10960100" y="4857750"/>
          <p14:tracePt t="31549" x="10985500" y="4857750"/>
          <p14:tracePt t="31562" x="11004550" y="4857750"/>
          <p14:tracePt t="31578" x="11036300" y="4857750"/>
          <p14:tracePt t="31594" x="11068050" y="4857750"/>
          <p14:tracePt t="31613" x="11080750" y="4857750"/>
          <p14:tracePt t="31627" x="11093450" y="4845050"/>
          <p14:tracePt t="31645" x="11106150" y="4838700"/>
          <p14:tracePt t="31648" x="11112500" y="4838700"/>
          <p14:tracePt t="31661" x="11118850" y="4826000"/>
          <p14:tracePt t="31678" x="11137900" y="4819650"/>
          <p14:tracePt t="31682" x="11150600" y="4819650"/>
          <p14:tracePt t="31695" x="11156950" y="4819650"/>
          <p14:tracePt t="31711" x="11201400" y="4813300"/>
          <p14:tracePt t="31727" x="11214100" y="4813300"/>
          <p14:tracePt t="31744" x="11258550" y="4813300"/>
          <p14:tracePt t="31763" x="11290300" y="4806950"/>
          <p14:tracePt t="31778" x="11322050" y="4806950"/>
          <p14:tracePt t="31794" x="11360150" y="4806950"/>
          <p14:tracePt t="31811" x="11379200" y="4806950"/>
          <p14:tracePt t="31845" x="11391900" y="4806950"/>
          <p14:tracePt t="31863" x="11398250" y="4806950"/>
          <p14:tracePt t="31878" x="11423650" y="4806950"/>
          <p14:tracePt t="31894" x="11442700" y="4806950"/>
          <p14:tracePt t="31911" x="11474450" y="4806950"/>
          <p14:tracePt t="31914" x="11487150" y="4806950"/>
          <p14:tracePt t="31929" x="11499850" y="4806950"/>
          <p14:tracePt t="31932" x="11512550" y="4806950"/>
          <p14:tracePt t="31945" x="11525250" y="4806950"/>
          <p14:tracePt t="31963" x="11544300" y="4806950"/>
          <p14:tracePt t="33146" x="0" y="0"/>
        </p14:tracePtLst>
      </p14:laserTraceLst>
    </p:ext>
  </p:extLs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38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862" y="736472"/>
            <a:ext cx="2608580" cy="5089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Pitch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3442252" y="736472"/>
            <a:ext cx="7926705" cy="1077218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sz="20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400980" y="6019800"/>
            <a:ext cx="2791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Perceptual Audio Demonstrations</a:t>
            </a:r>
            <a:endParaRPr lang="en-US" sz="1200" dirty="0"/>
          </a:p>
        </p:txBody>
      </p:sp>
      <p:sp>
        <p:nvSpPr>
          <p:cNvPr id="9" name="object 4"/>
          <p:cNvSpPr txBox="1">
            <a:spLocks/>
          </p:cNvSpPr>
          <p:nvPr/>
        </p:nvSpPr>
        <p:spPr>
          <a:xfrm>
            <a:off x="3279140" y="854456"/>
            <a:ext cx="73888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2000" b="1" i="0">
                <a:solidFill>
                  <a:srgbClr val="1F487C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kern="0" dirty="0" smtClean="0">
                <a:solidFill>
                  <a:srgbClr val="003884"/>
                </a:solidFill>
                <a:latin typeface="Arial"/>
                <a:cs typeface="Arial"/>
              </a:rPr>
              <a:t>Listening Demonstration – Pitch</a:t>
            </a:r>
            <a:endParaRPr lang="en-US" kern="0" dirty="0">
              <a:solidFill>
                <a:srgbClr val="003884"/>
              </a:solidFill>
              <a:latin typeface="Arial"/>
              <a:cs typeface="Arial"/>
              <a:sym typeface="Wingdings" panose="05000000000000000000" pitchFamily="2" charset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42860" y="2419440"/>
            <a:ext cx="85443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endParaRPr 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tch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655480" y="5433534"/>
            <a:ext cx="487362" cy="4873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895600" y="1543898"/>
            <a:ext cx="94488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nl-NL" alt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complex </a:t>
            </a:r>
            <a:r>
              <a:rPr lang="nl-NL" altLang="en-US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tones</a:t>
            </a:r>
            <a:r>
              <a:rPr lang="nl-NL" alt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nl-NL" altLang="en-US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nl-NL" alt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altLang="en-US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fundamental</a:t>
            </a:r>
            <a:r>
              <a:rPr lang="nl-NL" alt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altLang="en-US" sz="20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frequency</a:t>
            </a:r>
            <a:r>
              <a:rPr lang="nl-NL" alt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altLang="en-US" sz="20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determines</a:t>
            </a:r>
            <a:r>
              <a:rPr lang="nl-NL" alt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altLang="en-US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nl-NL" alt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pitch, even </a:t>
            </a:r>
            <a:r>
              <a:rPr lang="nl-NL" altLang="en-US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nl-NL" alt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altLang="en-US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nl-NL" alt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component is absent in </a:t>
            </a:r>
            <a:r>
              <a:rPr lang="nl-NL" altLang="en-US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nl-NL" alt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alt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complex. </a:t>
            </a:r>
            <a:endParaRPr lang="nl-NL" alt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nl-NL" altLang="en-US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 demonstrations were created to illustrate pitch as an auditory phenomenon relating to frequency.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demonstration investigates how pitch is perceived in time. 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track plays time bursts of sound. </a:t>
            </a:r>
            <a:endParaRPr lang="en-US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Initially the tones will sound like pops or blips, but as the tones increase in time duration they will begin to have pitch.  Each demonstration uses a different frequency of tone.</a:t>
            </a: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nl-NL" alt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68813" y="5829437"/>
            <a:ext cx="84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Track 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68459" y="5835813"/>
            <a:ext cx="84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Track 2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560494" y="5835813"/>
            <a:ext cx="84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Track 3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6" name="Pitch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175168" y="5433534"/>
            <a:ext cx="487362" cy="487362"/>
          </a:xfrm>
          <a:prstGeom prst="rect">
            <a:avLst/>
          </a:prstGeom>
        </p:spPr>
      </p:pic>
      <p:pic>
        <p:nvPicPr>
          <p:cNvPr id="17" name="Pitch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772422" y="5433534"/>
            <a:ext cx="487362" cy="487363"/>
          </a:xfrm>
          <a:prstGeom prst="rect">
            <a:avLst/>
          </a:prstGeom>
        </p:spPr>
      </p:pic>
      <p:pic>
        <p:nvPicPr>
          <p:cNvPr id="18" name="37 - Virtual pitch.wav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 cstate="print"/>
          <a:stretch>
            <a:fillRect/>
          </a:stretch>
        </p:blipFill>
        <p:spPr>
          <a:xfrm>
            <a:off x="7543800" y="180984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85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4"/>
    </mc:Choice>
    <mc:Fallback xmlns="">
      <p:transition spd="slow" advTm="35044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2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52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76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4590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3265" x="2794000" y="4635500"/>
          <p14:tracePt t="23380" x="2806700" y="4635500"/>
          <p14:tracePt t="23397" x="2832100" y="4635500"/>
          <p14:tracePt t="23413" x="2863850" y="4635500"/>
          <p14:tracePt t="23430" x="2901950" y="4635500"/>
          <p14:tracePt t="23447" x="2940050" y="4635500"/>
          <p14:tracePt t="23450" x="2952750" y="4635500"/>
          <p14:tracePt t="23463" x="2959100" y="4635500"/>
          <p14:tracePt t="23480" x="2984500" y="4629150"/>
          <p14:tracePt t="23497" x="3003550" y="4629150"/>
          <p14:tracePt t="23514" x="3028950" y="4616450"/>
          <p14:tracePt t="23530" x="3041650" y="4610100"/>
          <p14:tracePt t="23548" x="3060700" y="4610100"/>
          <p14:tracePt t="23551" x="3079750" y="4610100"/>
          <p14:tracePt t="23565" x="3086100" y="4610100"/>
          <p14:tracePt t="23581" x="3111500" y="4610100"/>
          <p14:tracePt t="23597" x="3124200" y="4610100"/>
          <p14:tracePt t="23614" x="3155950" y="4610100"/>
          <p14:tracePt t="23630" x="3175000" y="4610100"/>
          <p14:tracePt t="23647" x="3213100" y="4603750"/>
          <p14:tracePt t="23650" x="3225800" y="4591050"/>
          <p14:tracePt t="23680" x="3251200" y="4591050"/>
          <p14:tracePt t="23697" x="3263900" y="4591050"/>
          <p14:tracePt t="23713" x="3270250" y="4591050"/>
          <p14:tracePt t="23730" x="3289300" y="4591050"/>
          <p14:tracePt t="23747" x="3302000" y="4591050"/>
          <p14:tracePt t="23763" x="3327400" y="4591050"/>
          <p14:tracePt t="23781" x="3346450" y="4591050"/>
          <p14:tracePt t="23784" x="3359150" y="4591050"/>
          <p14:tracePt t="23797" x="3378200" y="4591050"/>
          <p14:tracePt t="23813" x="3390900" y="4591050"/>
          <p14:tracePt t="23830" x="3409950" y="4591050"/>
          <p14:tracePt t="23847" x="3441700" y="4591050"/>
          <p14:tracePt t="23863" x="3460750" y="4591050"/>
          <p14:tracePt t="23880" x="3530600" y="4591050"/>
          <p14:tracePt t="23897" x="3562350" y="4591050"/>
          <p14:tracePt t="23913" x="3587750" y="4591050"/>
          <p14:tracePt t="23930" x="3619500" y="4591050"/>
          <p14:tracePt t="23947" x="3644900" y="4591050"/>
          <p14:tracePt t="23951" x="3651250" y="4591050"/>
          <p14:tracePt t="23963" x="3670300" y="4591050"/>
          <p14:tracePt t="23980" x="3708400" y="4597400"/>
          <p14:tracePt t="23997" x="3733800" y="4597400"/>
          <p14:tracePt t="24013" x="3765550" y="4597400"/>
          <p14:tracePt t="24017" x="3784600" y="4597400"/>
          <p14:tracePt t="24031" x="3816350" y="4597400"/>
          <p14:tracePt t="24047" x="3841750" y="4597400"/>
          <p14:tracePt t="24063" x="3898900" y="4597400"/>
          <p14:tracePt t="24081" x="3943350" y="4597400"/>
          <p14:tracePt t="24097" x="3968750" y="4597400"/>
          <p14:tracePt t="24113" x="4019550" y="4597400"/>
          <p14:tracePt t="24132" x="4051300" y="4610100"/>
          <p14:tracePt t="24135" x="4127500" y="4616450"/>
          <p14:tracePt t="24147" x="4159250" y="4622800"/>
          <p14:tracePt t="24167" x="4254500" y="4622800"/>
          <p14:tracePt t="24180" x="4368800" y="4622800"/>
          <p14:tracePt t="24198" x="4406900" y="4629150"/>
          <p14:tracePt t="24201" x="4464050" y="4629150"/>
          <p14:tracePt t="24213" x="4495800" y="4629150"/>
          <p14:tracePt t="24231" x="4546600" y="4635500"/>
          <p14:tracePt t="24247" x="4584700" y="4635500"/>
          <p14:tracePt t="24263" x="4635500" y="4635500"/>
          <p14:tracePt t="24267" x="4660900" y="4635500"/>
          <p14:tracePt t="24282" x="4724400" y="4635500"/>
          <p14:tracePt t="24297" x="4781550" y="4641850"/>
          <p14:tracePt t="24314" x="4813300" y="4641850"/>
          <p14:tracePt t="24330" x="4838700" y="4641850"/>
          <p14:tracePt t="24333" x="4857750" y="4641850"/>
          <p14:tracePt t="24347" x="4876800" y="4641850"/>
          <p14:tracePt t="24363" x="4902200" y="4641850"/>
          <p14:tracePt t="24380" x="4921250" y="4641850"/>
          <p14:tracePt t="24397" x="4940300" y="4641850"/>
          <p14:tracePt t="24413" x="4991100" y="4648200"/>
          <p14:tracePt t="24430" x="5029200" y="4648200"/>
          <p14:tracePt t="24433" x="5035550" y="4648200"/>
          <p14:tracePt t="24446" x="5086350" y="4648200"/>
          <p14:tracePt t="24463" x="5130800" y="4648200"/>
          <p14:tracePt t="24480" x="5168900" y="4648200"/>
          <p14:tracePt t="24497" x="5232400" y="4648200"/>
          <p14:tracePt t="24501" x="5264150" y="4648200"/>
          <p14:tracePt t="24513" x="5289550" y="4648200"/>
          <p14:tracePt t="24530" x="5334000" y="4648200"/>
          <p14:tracePt t="24533" x="5346700" y="4648200"/>
          <p14:tracePt t="24547" x="5365750" y="4648200"/>
          <p14:tracePt t="24564" x="5403850" y="4648200"/>
          <p14:tracePt t="24567" x="5448300" y="4641850"/>
          <p14:tracePt t="24580" x="5505450" y="4635500"/>
          <p14:tracePt t="24597" x="5549900" y="4635500"/>
          <p14:tracePt t="24613" x="5588000" y="4635500"/>
          <p14:tracePt t="24630" x="5676900" y="4635500"/>
          <p14:tracePt t="24634" x="5683250" y="4635500"/>
          <p14:tracePt t="24647" x="5734050" y="4635500"/>
          <p14:tracePt t="24664" x="5778500" y="4635500"/>
          <p14:tracePt t="24680" x="5816600" y="4635500"/>
          <p14:tracePt t="24697" x="5880100" y="4629150"/>
          <p14:tracePt t="24701" x="5911850" y="4616450"/>
          <p14:tracePt t="24713" x="5918200" y="4616450"/>
          <p14:tracePt t="24730" x="5956300" y="4616450"/>
          <p14:tracePt t="24747" x="5969000" y="4610100"/>
          <p14:tracePt t="24764" x="5981700" y="4610100"/>
          <p14:tracePt t="24767" x="5988050" y="4610100"/>
          <p14:tracePt t="24780" x="5994400" y="4610100"/>
          <p14:tracePt t="24797" x="6007100" y="4610100"/>
          <p14:tracePt t="24813" x="6019800" y="4610100"/>
          <p14:tracePt t="24830" x="6051550" y="4603750"/>
          <p14:tracePt t="24863" x="6089650" y="4603750"/>
          <p14:tracePt t="24880" x="6108700" y="4603750"/>
          <p14:tracePt t="24897" x="6134100" y="4597400"/>
          <p14:tracePt t="24913" x="6159500" y="4597400"/>
          <p14:tracePt t="24930" x="6178550" y="4597400"/>
          <p14:tracePt t="24947" x="6210300" y="4597400"/>
          <p14:tracePt t="24963" x="6248400" y="4597400"/>
          <p14:tracePt t="24967" x="6261100" y="4597400"/>
          <p14:tracePt t="24980" x="6280150" y="4597400"/>
          <p14:tracePt t="24997" x="6324600" y="4597400"/>
          <p14:tracePt t="25013" x="6350000" y="4597400"/>
          <p14:tracePt t="25030" x="6369050" y="4597400"/>
          <p14:tracePt t="25050" x="6388100" y="4597400"/>
          <p14:tracePt t="25096" x="6394450" y="4597400"/>
          <p14:tracePt t="25114" x="6407150" y="4597400"/>
          <p14:tracePt t="25129" x="6413500" y="4597400"/>
          <p14:tracePt t="25146" x="6419850" y="4597400"/>
          <p14:tracePt t="25163" x="6432550" y="4597400"/>
          <p14:tracePt t="25180" x="6438900" y="4597400"/>
          <p14:tracePt t="25196" x="6451600" y="4591050"/>
          <p14:tracePt t="25213" x="6464300" y="4591050"/>
          <p14:tracePt t="25232" x="6477000" y="4591050"/>
          <p14:tracePt t="25246" x="6483350" y="4591050"/>
          <p14:tracePt t="25263" x="6508750" y="4591050"/>
          <p14:tracePt t="25280" x="6534150" y="4591050"/>
          <p14:tracePt t="25296" x="6540500" y="4591050"/>
          <p14:tracePt t="25315" x="6546850" y="4591050"/>
          <p14:tracePt t="27048" x="0" y="0"/>
        </p14:tracePtLst>
        <p14:tracePtLst>
          <p14:tracePt t="30131" x="8083550" y="4927600"/>
          <p14:tracePt t="30161" x="8089900" y="4927600"/>
          <p14:tracePt t="30178" x="8172450" y="4826000"/>
          <p14:tracePt t="30196" x="8204200" y="4781550"/>
          <p14:tracePt t="30211" x="8235950" y="4737100"/>
          <p14:tracePt t="30228" x="8248650" y="4705350"/>
          <p14:tracePt t="30231" x="8255000" y="4705350"/>
          <p14:tracePt t="30245" x="8274050" y="4667250"/>
          <p14:tracePt t="30278" x="8280400" y="4660900"/>
          <p14:tracePt t="30295" x="8286750" y="4648200"/>
          <p14:tracePt t="30311" x="8305800" y="4648200"/>
          <p14:tracePt t="30328" x="8312150" y="4641850"/>
          <p14:tracePt t="30332" x="8331200" y="4641850"/>
          <p14:tracePt t="30346" x="8350250" y="4641850"/>
          <p14:tracePt t="30361" x="8362950" y="4641850"/>
          <p14:tracePt t="30378" x="8394700" y="4641850"/>
          <p14:tracePt t="30395" x="8432800" y="4641850"/>
          <p14:tracePt t="30411" x="8451850" y="4654550"/>
          <p14:tracePt t="30428" x="8496300" y="4686300"/>
          <p14:tracePt t="30432" x="8509000" y="4699000"/>
          <p14:tracePt t="30445" x="8521700" y="4705350"/>
          <p14:tracePt t="30461" x="8591550" y="4762500"/>
          <p14:tracePt t="30478" x="8629650" y="4775200"/>
          <p14:tracePt t="30495" x="8661400" y="4806950"/>
          <p14:tracePt t="30511" x="8693150" y="4838700"/>
          <p14:tracePt t="30528" x="8724900" y="4864100"/>
          <p14:tracePt t="30545" x="8756650" y="4889500"/>
          <p14:tracePt t="30561" x="8788400" y="4914900"/>
          <p14:tracePt t="30578" x="8851900" y="4946650"/>
          <p14:tracePt t="30595" x="8890000" y="4984750"/>
          <p14:tracePt t="30600" x="8896350" y="4984750"/>
          <p14:tracePt t="30611" x="8928100" y="4991100"/>
          <p14:tracePt t="30628" x="8978900" y="5010150"/>
          <p14:tracePt t="30644" x="9023350" y="5029200"/>
          <p14:tracePt t="30661" x="9137650" y="5054600"/>
          <p14:tracePt t="30665" x="9182100" y="5060950"/>
          <p14:tracePt t="30678" x="9239250" y="5080000"/>
          <p14:tracePt t="30694" x="9277350" y="5086350"/>
          <p14:tracePt t="30698" x="9290050" y="5086350"/>
          <p14:tracePt t="30711" x="9296400" y="5086350"/>
          <p14:tracePt t="30728" x="9309100" y="5086350"/>
          <p14:tracePt t="30745" x="9315450" y="5086350"/>
          <p14:tracePt t="30761" x="9328150" y="5086350"/>
          <p14:tracePt t="30778" x="9347200" y="5067300"/>
          <p14:tracePt t="30795" x="9398000" y="5054600"/>
          <p14:tracePt t="30799" x="9404350" y="5048250"/>
          <p14:tracePt t="30811" x="9417050" y="5035550"/>
          <p14:tracePt t="30828" x="9429750" y="5016500"/>
          <p14:tracePt t="30844" x="9455150" y="4997450"/>
          <p14:tracePt t="30861" x="9467850" y="4978400"/>
          <p14:tracePt t="30865" x="9474200" y="4965700"/>
          <p14:tracePt t="30878" x="9480550" y="4965700"/>
          <p14:tracePt t="30894" x="9480550" y="4946650"/>
          <p14:tracePt t="30911" x="9505950" y="4927600"/>
          <p14:tracePt t="30928" x="9512300" y="4927600"/>
          <p14:tracePt t="30931" x="9531350" y="4921250"/>
          <p14:tracePt t="30944" x="9544050" y="4914900"/>
          <p14:tracePt t="30961" x="9582150" y="4908550"/>
          <p14:tracePt t="30978" x="9607550" y="4908550"/>
          <p14:tracePt t="30995" x="9671050" y="4908550"/>
          <p14:tracePt t="31014" x="9728200" y="4908550"/>
          <p14:tracePt t="31028" x="9779000" y="4908550"/>
          <p14:tracePt t="31048" x="9804400" y="4908550"/>
          <p14:tracePt t="31062" x="9829800" y="4908550"/>
          <p14:tracePt t="31079" x="9855200" y="4908550"/>
          <p14:tracePt t="31094" x="9874250" y="4908550"/>
          <p14:tracePt t="31111" x="9899650" y="4908550"/>
          <p14:tracePt t="31128" x="9918700" y="4908550"/>
          <p14:tracePt t="31145" x="9975850" y="4908550"/>
          <p14:tracePt t="31148" x="9994900" y="4914900"/>
          <p14:tracePt t="31162" x="10045700" y="4914900"/>
          <p14:tracePt t="31178" x="10077450" y="4921250"/>
          <p14:tracePt t="31194" x="10128250" y="4927600"/>
          <p14:tracePt t="31211" x="10179050" y="4927600"/>
          <p14:tracePt t="31228" x="10223500" y="4927600"/>
          <p14:tracePt t="31245" x="10261600" y="4927600"/>
          <p14:tracePt t="31261" x="10306050" y="4927600"/>
          <p14:tracePt t="31278" x="10363200" y="4927600"/>
          <p14:tracePt t="31294" x="10407650" y="4914900"/>
          <p14:tracePt t="31311" x="10439400" y="4908550"/>
          <p14:tracePt t="31328" x="10477500" y="4902200"/>
          <p14:tracePt t="31345" x="10502900" y="4883150"/>
          <p14:tracePt t="31362" x="10610850" y="4864100"/>
          <p14:tracePt t="31378" x="10655300" y="4857750"/>
          <p14:tracePt t="31394" x="10712450" y="4845050"/>
          <p14:tracePt t="31411" x="10725150" y="4845050"/>
          <p14:tracePt t="31414" x="10744200" y="4845050"/>
          <p14:tracePt t="31428" x="10756900" y="4845050"/>
          <p14:tracePt t="31444" x="10782300" y="4845050"/>
          <p14:tracePt t="31449" x="10795000" y="4845050"/>
          <p14:tracePt t="31461" x="10801350" y="4845050"/>
          <p14:tracePt t="31478" x="10807700" y="4845050"/>
          <p14:tracePt t="31481" x="10814050" y="4845050"/>
          <p14:tracePt t="31495" x="10820400" y="4845050"/>
          <p14:tracePt t="31511" x="10858500" y="4857750"/>
          <p14:tracePt t="31527" x="10890250" y="4857750"/>
          <p14:tracePt t="31544" x="10934700" y="4857750"/>
          <p14:tracePt t="31548" x="10960100" y="4857750"/>
          <p14:tracePt t="31549" x="10985500" y="4857750"/>
          <p14:tracePt t="31562" x="11004550" y="4857750"/>
          <p14:tracePt t="31578" x="11036300" y="4857750"/>
          <p14:tracePt t="31594" x="11068050" y="4857750"/>
          <p14:tracePt t="31613" x="11080750" y="4857750"/>
          <p14:tracePt t="31627" x="11093450" y="4845050"/>
          <p14:tracePt t="31645" x="11106150" y="4838700"/>
          <p14:tracePt t="31648" x="11112500" y="4838700"/>
          <p14:tracePt t="31661" x="11118850" y="4826000"/>
          <p14:tracePt t="31678" x="11137900" y="4819650"/>
          <p14:tracePt t="31682" x="11150600" y="4819650"/>
          <p14:tracePt t="31695" x="11156950" y="4819650"/>
          <p14:tracePt t="31711" x="11201400" y="4813300"/>
          <p14:tracePt t="31727" x="11214100" y="4813300"/>
          <p14:tracePt t="31744" x="11258550" y="4813300"/>
          <p14:tracePt t="31763" x="11290300" y="4806950"/>
          <p14:tracePt t="31778" x="11322050" y="4806950"/>
          <p14:tracePt t="31794" x="11360150" y="4806950"/>
          <p14:tracePt t="31811" x="11379200" y="4806950"/>
          <p14:tracePt t="31845" x="11391900" y="4806950"/>
          <p14:tracePt t="31863" x="11398250" y="4806950"/>
          <p14:tracePt t="31878" x="11423650" y="4806950"/>
          <p14:tracePt t="31894" x="11442700" y="4806950"/>
          <p14:tracePt t="31911" x="11474450" y="4806950"/>
          <p14:tracePt t="31914" x="11487150" y="4806950"/>
          <p14:tracePt t="31929" x="11499850" y="4806950"/>
          <p14:tracePt t="31932" x="11512550" y="4806950"/>
          <p14:tracePt t="31945" x="11525250" y="4806950"/>
          <p14:tracePt t="31963" x="11544300" y="4806950"/>
          <p14:tracePt t="33146" x="0" y="0"/>
        </p14:tracePtLst>
      </p14:laserTraceLst>
    </p:ext>
  </p:extLs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7000" y="2743200"/>
            <a:ext cx="6830951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4400" spc="-15" dirty="0" smtClean="0">
                <a:solidFill>
                  <a:srgbClr val="003884"/>
                </a:solidFill>
                <a:latin typeface="Arial"/>
                <a:cs typeface="Arial"/>
              </a:rPr>
              <a:t>Timbre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39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86884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94048" y="2432685"/>
            <a:ext cx="6983351" cy="7829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5000" spc="-185" dirty="0" smtClean="0">
                <a:solidFill>
                  <a:srgbClr val="003884"/>
                </a:solidFill>
                <a:latin typeface="Arial"/>
                <a:cs typeface="Arial"/>
              </a:rPr>
              <a:t>Range of Hearing </a:t>
            </a:r>
            <a:endParaRPr sz="50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4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231098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40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862" y="736472"/>
            <a:ext cx="2608580" cy="5089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Timbre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3442252" y="736472"/>
            <a:ext cx="7926705" cy="1077218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sz="2000" dirty="0">
              <a:latin typeface="Arial"/>
              <a:cs typeface="Arial"/>
            </a:endParaRPr>
          </a:p>
        </p:txBody>
      </p:sp>
      <p:sp>
        <p:nvSpPr>
          <p:cNvPr id="11" name="object 3"/>
          <p:cNvSpPr txBox="1"/>
          <p:nvPr/>
        </p:nvSpPr>
        <p:spPr>
          <a:xfrm>
            <a:off x="3442252" y="736472"/>
            <a:ext cx="7926705" cy="35907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lang="en-US" sz="2000" b="1" spc="-5" dirty="0" smtClean="0">
                <a:solidFill>
                  <a:srgbClr val="003884"/>
                </a:solidFill>
                <a:latin typeface="Arial"/>
                <a:cs typeface="Arial"/>
              </a:rPr>
              <a:t>Timbre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0400" y="1524000"/>
            <a:ext cx="8610600" cy="400109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en-US" sz="2000" dirty="0" smtClean="0"/>
              <a:t>Timbre – Tone colour or sound </a:t>
            </a:r>
            <a:r>
              <a:rPr lang="nl-NL" altLang="en-US" sz="2000" dirty="0" err="1" smtClean="0"/>
              <a:t>quality</a:t>
            </a:r>
            <a:endParaRPr lang="nl-NL" alt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alt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en-US" sz="2000" dirty="0" err="1"/>
              <a:t>A</a:t>
            </a:r>
            <a:r>
              <a:rPr lang="nl-NL" altLang="en-US" sz="2000" dirty="0" err="1" smtClean="0"/>
              <a:t>uditory</a:t>
            </a:r>
            <a:r>
              <a:rPr lang="nl-NL" altLang="en-US" sz="2000" dirty="0" smtClean="0"/>
              <a:t> percept which allows to judge that two stationary sounds which have equal loudness, pitch, duration, and spatial direction sound different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alt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en-US" sz="2000" dirty="0" smtClean="0"/>
              <a:t>Timbre is thus mainly dependent on the spectral composition of a sound, </a:t>
            </a:r>
            <a:r>
              <a:rPr lang="nl-NL" altLang="en-US" sz="2000" dirty="0" smtClean="0">
                <a:sym typeface="Wingdings" panose="05000000000000000000" pitchFamily="2" charset="2"/>
              </a:rPr>
              <a:t> amplitude spectrum, but also phase of components can contribute to timbre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altLang="en-US" sz="2000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en-US" sz="2000" dirty="0" smtClean="0">
                <a:sym typeface="Wingdings" panose="05000000000000000000" pitchFamily="2" charset="2"/>
              </a:rPr>
              <a:t>Musical </a:t>
            </a:r>
            <a:r>
              <a:rPr lang="nl-NL" altLang="en-US" sz="2000" dirty="0" err="1" smtClean="0">
                <a:sym typeface="Wingdings" panose="05000000000000000000" pitchFamily="2" charset="2"/>
              </a:rPr>
              <a:t>instruments</a:t>
            </a:r>
            <a:r>
              <a:rPr lang="nl-NL" altLang="en-US" sz="2000" dirty="0" smtClean="0">
                <a:sym typeface="Wingdings" panose="05000000000000000000" pitchFamily="2" charset="2"/>
              </a:rPr>
              <a:t> have different timbres – </a:t>
            </a:r>
            <a:r>
              <a:rPr lang="nl-NL" altLang="en-US" sz="2000" dirty="0" err="1" smtClean="0">
                <a:sym typeface="Wingdings" panose="05000000000000000000" pitchFamily="2" charset="2"/>
              </a:rPr>
              <a:t>flute</a:t>
            </a:r>
            <a:r>
              <a:rPr lang="nl-NL" altLang="en-US" sz="2000" dirty="0" smtClean="0">
                <a:sym typeface="Wingdings" panose="05000000000000000000" pitchFamily="2" charset="2"/>
              </a:rPr>
              <a:t> does </a:t>
            </a:r>
            <a:r>
              <a:rPr lang="nl-NL" altLang="en-US" sz="2000" dirty="0" err="1" smtClean="0">
                <a:sym typeface="Wingdings" panose="05000000000000000000" pitchFamily="2" charset="2"/>
              </a:rPr>
              <a:t>not</a:t>
            </a:r>
            <a:r>
              <a:rPr lang="nl-NL" altLang="en-US" sz="2000" dirty="0" smtClean="0">
                <a:sym typeface="Wingdings" panose="05000000000000000000" pitchFamily="2" charset="2"/>
              </a:rPr>
              <a:t> sound </a:t>
            </a:r>
            <a:r>
              <a:rPr lang="nl-NL" altLang="en-US" sz="2000" dirty="0" err="1" smtClean="0">
                <a:sym typeface="Wingdings" panose="05000000000000000000" pitchFamily="2" charset="2"/>
              </a:rPr>
              <a:t>same</a:t>
            </a:r>
            <a:r>
              <a:rPr lang="nl-NL" altLang="en-US" sz="2000" dirty="0" smtClean="0">
                <a:sym typeface="Wingdings" panose="05000000000000000000" pitchFamily="2" charset="2"/>
              </a:rPr>
              <a:t> as </a:t>
            </a:r>
            <a:r>
              <a:rPr lang="nl-NL" altLang="en-US" sz="2000" dirty="0" err="1" smtClean="0">
                <a:sym typeface="Wingdings" panose="05000000000000000000" pitchFamily="2" charset="2"/>
              </a:rPr>
              <a:t>saxophone</a:t>
            </a:r>
            <a:r>
              <a:rPr lang="nl-NL" altLang="en-US" sz="2000" dirty="0" smtClean="0">
                <a:sym typeface="Wingdings" panose="05000000000000000000" pitchFamily="2" charset="2"/>
              </a:rPr>
              <a:t>!!!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altLang="en-US" sz="2000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en-US" sz="2000" dirty="0" smtClean="0">
                <a:sym typeface="Wingdings" panose="05000000000000000000" pitchFamily="2" charset="2"/>
              </a:rPr>
              <a:t>Timbre also is the basis for distinction between different vowels in speech</a:t>
            </a:r>
            <a:r>
              <a:rPr lang="nl-NL" altLang="en-US" sz="20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768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4"/>
    </mc:Choice>
    <mc:Fallback xmlns="">
      <p:transition spd="slow" advTm="3504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3265" x="2794000" y="4635500"/>
          <p14:tracePt t="23380" x="2806700" y="4635500"/>
          <p14:tracePt t="23397" x="2832100" y="4635500"/>
          <p14:tracePt t="23413" x="2863850" y="4635500"/>
          <p14:tracePt t="23430" x="2901950" y="4635500"/>
          <p14:tracePt t="23447" x="2940050" y="4635500"/>
          <p14:tracePt t="23450" x="2952750" y="4635500"/>
          <p14:tracePt t="23463" x="2959100" y="4635500"/>
          <p14:tracePt t="23480" x="2984500" y="4629150"/>
          <p14:tracePt t="23497" x="3003550" y="4629150"/>
          <p14:tracePt t="23514" x="3028950" y="4616450"/>
          <p14:tracePt t="23530" x="3041650" y="4610100"/>
          <p14:tracePt t="23548" x="3060700" y="4610100"/>
          <p14:tracePt t="23551" x="3079750" y="4610100"/>
          <p14:tracePt t="23565" x="3086100" y="4610100"/>
          <p14:tracePt t="23581" x="3111500" y="4610100"/>
          <p14:tracePt t="23597" x="3124200" y="4610100"/>
          <p14:tracePt t="23614" x="3155950" y="4610100"/>
          <p14:tracePt t="23630" x="3175000" y="4610100"/>
          <p14:tracePt t="23647" x="3213100" y="4603750"/>
          <p14:tracePt t="23650" x="3225800" y="4591050"/>
          <p14:tracePt t="23680" x="3251200" y="4591050"/>
          <p14:tracePt t="23697" x="3263900" y="4591050"/>
          <p14:tracePt t="23713" x="3270250" y="4591050"/>
          <p14:tracePt t="23730" x="3289300" y="4591050"/>
          <p14:tracePt t="23747" x="3302000" y="4591050"/>
          <p14:tracePt t="23763" x="3327400" y="4591050"/>
          <p14:tracePt t="23781" x="3346450" y="4591050"/>
          <p14:tracePt t="23784" x="3359150" y="4591050"/>
          <p14:tracePt t="23797" x="3378200" y="4591050"/>
          <p14:tracePt t="23813" x="3390900" y="4591050"/>
          <p14:tracePt t="23830" x="3409950" y="4591050"/>
          <p14:tracePt t="23847" x="3441700" y="4591050"/>
          <p14:tracePt t="23863" x="3460750" y="4591050"/>
          <p14:tracePt t="23880" x="3530600" y="4591050"/>
          <p14:tracePt t="23897" x="3562350" y="4591050"/>
          <p14:tracePt t="23913" x="3587750" y="4591050"/>
          <p14:tracePt t="23930" x="3619500" y="4591050"/>
          <p14:tracePt t="23947" x="3644900" y="4591050"/>
          <p14:tracePt t="23951" x="3651250" y="4591050"/>
          <p14:tracePt t="23963" x="3670300" y="4591050"/>
          <p14:tracePt t="23980" x="3708400" y="4597400"/>
          <p14:tracePt t="23997" x="3733800" y="4597400"/>
          <p14:tracePt t="24013" x="3765550" y="4597400"/>
          <p14:tracePt t="24017" x="3784600" y="4597400"/>
          <p14:tracePt t="24031" x="3816350" y="4597400"/>
          <p14:tracePt t="24047" x="3841750" y="4597400"/>
          <p14:tracePt t="24063" x="3898900" y="4597400"/>
          <p14:tracePt t="24081" x="3943350" y="4597400"/>
          <p14:tracePt t="24097" x="3968750" y="4597400"/>
          <p14:tracePt t="24113" x="4019550" y="4597400"/>
          <p14:tracePt t="24132" x="4051300" y="4610100"/>
          <p14:tracePt t="24135" x="4127500" y="4616450"/>
          <p14:tracePt t="24147" x="4159250" y="4622800"/>
          <p14:tracePt t="24167" x="4254500" y="4622800"/>
          <p14:tracePt t="24180" x="4368800" y="4622800"/>
          <p14:tracePt t="24198" x="4406900" y="4629150"/>
          <p14:tracePt t="24201" x="4464050" y="4629150"/>
          <p14:tracePt t="24213" x="4495800" y="4629150"/>
          <p14:tracePt t="24231" x="4546600" y="4635500"/>
          <p14:tracePt t="24247" x="4584700" y="4635500"/>
          <p14:tracePt t="24263" x="4635500" y="4635500"/>
          <p14:tracePt t="24267" x="4660900" y="4635500"/>
          <p14:tracePt t="24282" x="4724400" y="4635500"/>
          <p14:tracePt t="24297" x="4781550" y="4641850"/>
          <p14:tracePt t="24314" x="4813300" y="4641850"/>
          <p14:tracePt t="24330" x="4838700" y="4641850"/>
          <p14:tracePt t="24333" x="4857750" y="4641850"/>
          <p14:tracePt t="24347" x="4876800" y="4641850"/>
          <p14:tracePt t="24363" x="4902200" y="4641850"/>
          <p14:tracePt t="24380" x="4921250" y="4641850"/>
          <p14:tracePt t="24397" x="4940300" y="4641850"/>
          <p14:tracePt t="24413" x="4991100" y="4648200"/>
          <p14:tracePt t="24430" x="5029200" y="4648200"/>
          <p14:tracePt t="24433" x="5035550" y="4648200"/>
          <p14:tracePt t="24446" x="5086350" y="4648200"/>
          <p14:tracePt t="24463" x="5130800" y="4648200"/>
          <p14:tracePt t="24480" x="5168900" y="4648200"/>
          <p14:tracePt t="24497" x="5232400" y="4648200"/>
          <p14:tracePt t="24501" x="5264150" y="4648200"/>
          <p14:tracePt t="24513" x="5289550" y="4648200"/>
          <p14:tracePt t="24530" x="5334000" y="4648200"/>
          <p14:tracePt t="24533" x="5346700" y="4648200"/>
          <p14:tracePt t="24547" x="5365750" y="4648200"/>
          <p14:tracePt t="24564" x="5403850" y="4648200"/>
          <p14:tracePt t="24567" x="5448300" y="4641850"/>
          <p14:tracePt t="24580" x="5505450" y="4635500"/>
          <p14:tracePt t="24597" x="5549900" y="4635500"/>
          <p14:tracePt t="24613" x="5588000" y="4635500"/>
          <p14:tracePt t="24630" x="5676900" y="4635500"/>
          <p14:tracePt t="24634" x="5683250" y="4635500"/>
          <p14:tracePt t="24647" x="5734050" y="4635500"/>
          <p14:tracePt t="24664" x="5778500" y="4635500"/>
          <p14:tracePt t="24680" x="5816600" y="4635500"/>
          <p14:tracePt t="24697" x="5880100" y="4629150"/>
          <p14:tracePt t="24701" x="5911850" y="4616450"/>
          <p14:tracePt t="24713" x="5918200" y="4616450"/>
          <p14:tracePt t="24730" x="5956300" y="4616450"/>
          <p14:tracePt t="24747" x="5969000" y="4610100"/>
          <p14:tracePt t="24764" x="5981700" y="4610100"/>
          <p14:tracePt t="24767" x="5988050" y="4610100"/>
          <p14:tracePt t="24780" x="5994400" y="4610100"/>
          <p14:tracePt t="24797" x="6007100" y="4610100"/>
          <p14:tracePt t="24813" x="6019800" y="4610100"/>
          <p14:tracePt t="24830" x="6051550" y="4603750"/>
          <p14:tracePt t="24863" x="6089650" y="4603750"/>
          <p14:tracePt t="24880" x="6108700" y="4603750"/>
          <p14:tracePt t="24897" x="6134100" y="4597400"/>
          <p14:tracePt t="24913" x="6159500" y="4597400"/>
          <p14:tracePt t="24930" x="6178550" y="4597400"/>
          <p14:tracePt t="24947" x="6210300" y="4597400"/>
          <p14:tracePt t="24963" x="6248400" y="4597400"/>
          <p14:tracePt t="24967" x="6261100" y="4597400"/>
          <p14:tracePt t="24980" x="6280150" y="4597400"/>
          <p14:tracePt t="24997" x="6324600" y="4597400"/>
          <p14:tracePt t="25013" x="6350000" y="4597400"/>
          <p14:tracePt t="25030" x="6369050" y="4597400"/>
          <p14:tracePt t="25050" x="6388100" y="4597400"/>
          <p14:tracePt t="25096" x="6394450" y="4597400"/>
          <p14:tracePt t="25114" x="6407150" y="4597400"/>
          <p14:tracePt t="25129" x="6413500" y="4597400"/>
          <p14:tracePt t="25146" x="6419850" y="4597400"/>
          <p14:tracePt t="25163" x="6432550" y="4597400"/>
          <p14:tracePt t="25180" x="6438900" y="4597400"/>
          <p14:tracePt t="25196" x="6451600" y="4591050"/>
          <p14:tracePt t="25213" x="6464300" y="4591050"/>
          <p14:tracePt t="25232" x="6477000" y="4591050"/>
          <p14:tracePt t="25246" x="6483350" y="4591050"/>
          <p14:tracePt t="25263" x="6508750" y="4591050"/>
          <p14:tracePt t="25280" x="6534150" y="4591050"/>
          <p14:tracePt t="25296" x="6540500" y="4591050"/>
          <p14:tracePt t="25315" x="6546850" y="4591050"/>
          <p14:tracePt t="27048" x="0" y="0"/>
        </p14:tracePtLst>
        <p14:tracePtLst>
          <p14:tracePt t="30131" x="8083550" y="4927600"/>
          <p14:tracePt t="30161" x="8089900" y="4927600"/>
          <p14:tracePt t="30178" x="8172450" y="4826000"/>
          <p14:tracePt t="30196" x="8204200" y="4781550"/>
          <p14:tracePt t="30211" x="8235950" y="4737100"/>
          <p14:tracePt t="30228" x="8248650" y="4705350"/>
          <p14:tracePt t="30231" x="8255000" y="4705350"/>
          <p14:tracePt t="30245" x="8274050" y="4667250"/>
          <p14:tracePt t="30278" x="8280400" y="4660900"/>
          <p14:tracePt t="30295" x="8286750" y="4648200"/>
          <p14:tracePt t="30311" x="8305800" y="4648200"/>
          <p14:tracePt t="30328" x="8312150" y="4641850"/>
          <p14:tracePt t="30332" x="8331200" y="4641850"/>
          <p14:tracePt t="30346" x="8350250" y="4641850"/>
          <p14:tracePt t="30361" x="8362950" y="4641850"/>
          <p14:tracePt t="30378" x="8394700" y="4641850"/>
          <p14:tracePt t="30395" x="8432800" y="4641850"/>
          <p14:tracePt t="30411" x="8451850" y="4654550"/>
          <p14:tracePt t="30428" x="8496300" y="4686300"/>
          <p14:tracePt t="30432" x="8509000" y="4699000"/>
          <p14:tracePt t="30445" x="8521700" y="4705350"/>
          <p14:tracePt t="30461" x="8591550" y="4762500"/>
          <p14:tracePt t="30478" x="8629650" y="4775200"/>
          <p14:tracePt t="30495" x="8661400" y="4806950"/>
          <p14:tracePt t="30511" x="8693150" y="4838700"/>
          <p14:tracePt t="30528" x="8724900" y="4864100"/>
          <p14:tracePt t="30545" x="8756650" y="4889500"/>
          <p14:tracePt t="30561" x="8788400" y="4914900"/>
          <p14:tracePt t="30578" x="8851900" y="4946650"/>
          <p14:tracePt t="30595" x="8890000" y="4984750"/>
          <p14:tracePt t="30600" x="8896350" y="4984750"/>
          <p14:tracePt t="30611" x="8928100" y="4991100"/>
          <p14:tracePt t="30628" x="8978900" y="5010150"/>
          <p14:tracePt t="30644" x="9023350" y="5029200"/>
          <p14:tracePt t="30661" x="9137650" y="5054600"/>
          <p14:tracePt t="30665" x="9182100" y="5060950"/>
          <p14:tracePt t="30678" x="9239250" y="5080000"/>
          <p14:tracePt t="30694" x="9277350" y="5086350"/>
          <p14:tracePt t="30698" x="9290050" y="5086350"/>
          <p14:tracePt t="30711" x="9296400" y="5086350"/>
          <p14:tracePt t="30728" x="9309100" y="5086350"/>
          <p14:tracePt t="30745" x="9315450" y="5086350"/>
          <p14:tracePt t="30761" x="9328150" y="5086350"/>
          <p14:tracePt t="30778" x="9347200" y="5067300"/>
          <p14:tracePt t="30795" x="9398000" y="5054600"/>
          <p14:tracePt t="30799" x="9404350" y="5048250"/>
          <p14:tracePt t="30811" x="9417050" y="5035550"/>
          <p14:tracePt t="30828" x="9429750" y="5016500"/>
          <p14:tracePt t="30844" x="9455150" y="4997450"/>
          <p14:tracePt t="30861" x="9467850" y="4978400"/>
          <p14:tracePt t="30865" x="9474200" y="4965700"/>
          <p14:tracePt t="30878" x="9480550" y="4965700"/>
          <p14:tracePt t="30894" x="9480550" y="4946650"/>
          <p14:tracePt t="30911" x="9505950" y="4927600"/>
          <p14:tracePt t="30928" x="9512300" y="4927600"/>
          <p14:tracePt t="30931" x="9531350" y="4921250"/>
          <p14:tracePt t="30944" x="9544050" y="4914900"/>
          <p14:tracePt t="30961" x="9582150" y="4908550"/>
          <p14:tracePt t="30978" x="9607550" y="4908550"/>
          <p14:tracePt t="30995" x="9671050" y="4908550"/>
          <p14:tracePt t="31014" x="9728200" y="4908550"/>
          <p14:tracePt t="31028" x="9779000" y="4908550"/>
          <p14:tracePt t="31048" x="9804400" y="4908550"/>
          <p14:tracePt t="31062" x="9829800" y="4908550"/>
          <p14:tracePt t="31079" x="9855200" y="4908550"/>
          <p14:tracePt t="31094" x="9874250" y="4908550"/>
          <p14:tracePt t="31111" x="9899650" y="4908550"/>
          <p14:tracePt t="31128" x="9918700" y="4908550"/>
          <p14:tracePt t="31145" x="9975850" y="4908550"/>
          <p14:tracePt t="31148" x="9994900" y="4914900"/>
          <p14:tracePt t="31162" x="10045700" y="4914900"/>
          <p14:tracePt t="31178" x="10077450" y="4921250"/>
          <p14:tracePt t="31194" x="10128250" y="4927600"/>
          <p14:tracePt t="31211" x="10179050" y="4927600"/>
          <p14:tracePt t="31228" x="10223500" y="4927600"/>
          <p14:tracePt t="31245" x="10261600" y="4927600"/>
          <p14:tracePt t="31261" x="10306050" y="4927600"/>
          <p14:tracePt t="31278" x="10363200" y="4927600"/>
          <p14:tracePt t="31294" x="10407650" y="4914900"/>
          <p14:tracePt t="31311" x="10439400" y="4908550"/>
          <p14:tracePt t="31328" x="10477500" y="4902200"/>
          <p14:tracePt t="31345" x="10502900" y="4883150"/>
          <p14:tracePt t="31362" x="10610850" y="4864100"/>
          <p14:tracePt t="31378" x="10655300" y="4857750"/>
          <p14:tracePt t="31394" x="10712450" y="4845050"/>
          <p14:tracePt t="31411" x="10725150" y="4845050"/>
          <p14:tracePt t="31414" x="10744200" y="4845050"/>
          <p14:tracePt t="31428" x="10756900" y="4845050"/>
          <p14:tracePt t="31444" x="10782300" y="4845050"/>
          <p14:tracePt t="31449" x="10795000" y="4845050"/>
          <p14:tracePt t="31461" x="10801350" y="4845050"/>
          <p14:tracePt t="31478" x="10807700" y="4845050"/>
          <p14:tracePt t="31481" x="10814050" y="4845050"/>
          <p14:tracePt t="31495" x="10820400" y="4845050"/>
          <p14:tracePt t="31511" x="10858500" y="4857750"/>
          <p14:tracePt t="31527" x="10890250" y="4857750"/>
          <p14:tracePt t="31544" x="10934700" y="4857750"/>
          <p14:tracePt t="31548" x="10960100" y="4857750"/>
          <p14:tracePt t="31549" x="10985500" y="4857750"/>
          <p14:tracePt t="31562" x="11004550" y="4857750"/>
          <p14:tracePt t="31578" x="11036300" y="4857750"/>
          <p14:tracePt t="31594" x="11068050" y="4857750"/>
          <p14:tracePt t="31613" x="11080750" y="4857750"/>
          <p14:tracePt t="31627" x="11093450" y="4845050"/>
          <p14:tracePt t="31645" x="11106150" y="4838700"/>
          <p14:tracePt t="31648" x="11112500" y="4838700"/>
          <p14:tracePt t="31661" x="11118850" y="4826000"/>
          <p14:tracePt t="31678" x="11137900" y="4819650"/>
          <p14:tracePt t="31682" x="11150600" y="4819650"/>
          <p14:tracePt t="31695" x="11156950" y="4819650"/>
          <p14:tracePt t="31711" x="11201400" y="4813300"/>
          <p14:tracePt t="31727" x="11214100" y="4813300"/>
          <p14:tracePt t="31744" x="11258550" y="4813300"/>
          <p14:tracePt t="31763" x="11290300" y="4806950"/>
          <p14:tracePt t="31778" x="11322050" y="4806950"/>
          <p14:tracePt t="31794" x="11360150" y="4806950"/>
          <p14:tracePt t="31811" x="11379200" y="4806950"/>
          <p14:tracePt t="31845" x="11391900" y="4806950"/>
          <p14:tracePt t="31863" x="11398250" y="4806950"/>
          <p14:tracePt t="31878" x="11423650" y="4806950"/>
          <p14:tracePt t="31894" x="11442700" y="4806950"/>
          <p14:tracePt t="31911" x="11474450" y="4806950"/>
          <p14:tracePt t="31914" x="11487150" y="4806950"/>
          <p14:tracePt t="31929" x="11499850" y="4806950"/>
          <p14:tracePt t="31932" x="11512550" y="4806950"/>
          <p14:tracePt t="31945" x="11525250" y="4806950"/>
          <p14:tracePt t="31963" x="11544300" y="4806950"/>
          <p14:tracePt t="33146" x="0" y="0"/>
        </p14:tracePtLst>
      </p14:laserTraceLst>
    </p:ext>
  </p:extLs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41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862" y="736472"/>
            <a:ext cx="2608580" cy="5089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Timbre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3442252" y="736472"/>
            <a:ext cx="7926705" cy="1077218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sz="20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65915" y="6019800"/>
            <a:ext cx="3726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err="1" smtClean="0"/>
              <a:t>Plomp</a:t>
            </a:r>
            <a:r>
              <a:rPr lang="en-US" sz="1200" dirty="0" smtClean="0"/>
              <a:t> CD and </a:t>
            </a:r>
            <a:r>
              <a:rPr lang="en-US" sz="1200" b="1" dirty="0" smtClean="0"/>
              <a:t>Perceptual </a:t>
            </a:r>
            <a:r>
              <a:rPr lang="en-US" sz="1200" b="1" dirty="0"/>
              <a:t>Audio Demonstrations</a:t>
            </a:r>
            <a:endParaRPr lang="en-US" sz="1200" dirty="0"/>
          </a:p>
        </p:txBody>
      </p:sp>
      <p:sp>
        <p:nvSpPr>
          <p:cNvPr id="9" name="object 4"/>
          <p:cNvSpPr txBox="1">
            <a:spLocks/>
          </p:cNvSpPr>
          <p:nvPr/>
        </p:nvSpPr>
        <p:spPr>
          <a:xfrm>
            <a:off x="3279140" y="854456"/>
            <a:ext cx="73888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2000" b="1" i="0">
                <a:solidFill>
                  <a:srgbClr val="1F487C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kern="0" dirty="0" smtClean="0">
                <a:solidFill>
                  <a:srgbClr val="003884"/>
                </a:solidFill>
                <a:latin typeface="Arial"/>
                <a:cs typeface="Arial"/>
              </a:rPr>
              <a:t>Listening Demonstration – Timbre</a:t>
            </a:r>
            <a:endParaRPr lang="en-US" kern="0" dirty="0">
              <a:solidFill>
                <a:srgbClr val="003884"/>
              </a:solidFill>
              <a:latin typeface="Arial"/>
              <a:cs typeface="Arial"/>
              <a:sym typeface="Wingdings" panose="05000000000000000000" pitchFamily="2" charset="2"/>
            </a:endParaRPr>
          </a:p>
        </p:txBody>
      </p:sp>
      <p:pic>
        <p:nvPicPr>
          <p:cNvPr id="11" name="plomp4sh.wav">
            <a:hlinkClick r:id="" action="ppaction://media"/>
          </p:cNvPr>
          <p:cNvPicPr>
            <a:picLocks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657600"/>
            <a:ext cx="719137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10715" y="3832503"/>
            <a:ext cx="84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Track 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610715" y="5161213"/>
            <a:ext cx="84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Track 2</a:t>
            </a:r>
            <a:endParaRPr lang="en-US" dirty="0"/>
          </a:p>
        </p:txBody>
      </p:sp>
      <p:pic>
        <p:nvPicPr>
          <p:cNvPr id="3" name="Timbre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934479" y="4990613"/>
            <a:ext cx="710533" cy="7105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28301" y="1747008"/>
            <a:ext cx="565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Demonstration to understand differences in Timbre</a:t>
            </a:r>
            <a:endParaRPr lang="en-US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42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4"/>
    </mc:Choice>
    <mc:Fallback xmlns="">
      <p:transition spd="slow" advTm="35044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91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3265" x="2794000" y="4635500"/>
          <p14:tracePt t="23380" x="2806700" y="4635500"/>
          <p14:tracePt t="23397" x="2832100" y="4635500"/>
          <p14:tracePt t="23413" x="2863850" y="4635500"/>
          <p14:tracePt t="23430" x="2901950" y="4635500"/>
          <p14:tracePt t="23447" x="2940050" y="4635500"/>
          <p14:tracePt t="23450" x="2952750" y="4635500"/>
          <p14:tracePt t="23463" x="2959100" y="4635500"/>
          <p14:tracePt t="23480" x="2984500" y="4629150"/>
          <p14:tracePt t="23497" x="3003550" y="4629150"/>
          <p14:tracePt t="23514" x="3028950" y="4616450"/>
          <p14:tracePt t="23530" x="3041650" y="4610100"/>
          <p14:tracePt t="23548" x="3060700" y="4610100"/>
          <p14:tracePt t="23551" x="3079750" y="4610100"/>
          <p14:tracePt t="23565" x="3086100" y="4610100"/>
          <p14:tracePt t="23581" x="3111500" y="4610100"/>
          <p14:tracePt t="23597" x="3124200" y="4610100"/>
          <p14:tracePt t="23614" x="3155950" y="4610100"/>
          <p14:tracePt t="23630" x="3175000" y="4610100"/>
          <p14:tracePt t="23647" x="3213100" y="4603750"/>
          <p14:tracePt t="23650" x="3225800" y="4591050"/>
          <p14:tracePt t="23680" x="3251200" y="4591050"/>
          <p14:tracePt t="23697" x="3263900" y="4591050"/>
          <p14:tracePt t="23713" x="3270250" y="4591050"/>
          <p14:tracePt t="23730" x="3289300" y="4591050"/>
          <p14:tracePt t="23747" x="3302000" y="4591050"/>
          <p14:tracePt t="23763" x="3327400" y="4591050"/>
          <p14:tracePt t="23781" x="3346450" y="4591050"/>
          <p14:tracePt t="23784" x="3359150" y="4591050"/>
          <p14:tracePt t="23797" x="3378200" y="4591050"/>
          <p14:tracePt t="23813" x="3390900" y="4591050"/>
          <p14:tracePt t="23830" x="3409950" y="4591050"/>
          <p14:tracePt t="23847" x="3441700" y="4591050"/>
          <p14:tracePt t="23863" x="3460750" y="4591050"/>
          <p14:tracePt t="23880" x="3530600" y="4591050"/>
          <p14:tracePt t="23897" x="3562350" y="4591050"/>
          <p14:tracePt t="23913" x="3587750" y="4591050"/>
          <p14:tracePt t="23930" x="3619500" y="4591050"/>
          <p14:tracePt t="23947" x="3644900" y="4591050"/>
          <p14:tracePt t="23951" x="3651250" y="4591050"/>
          <p14:tracePt t="23963" x="3670300" y="4591050"/>
          <p14:tracePt t="23980" x="3708400" y="4597400"/>
          <p14:tracePt t="23997" x="3733800" y="4597400"/>
          <p14:tracePt t="24013" x="3765550" y="4597400"/>
          <p14:tracePt t="24017" x="3784600" y="4597400"/>
          <p14:tracePt t="24031" x="3816350" y="4597400"/>
          <p14:tracePt t="24047" x="3841750" y="4597400"/>
          <p14:tracePt t="24063" x="3898900" y="4597400"/>
          <p14:tracePt t="24081" x="3943350" y="4597400"/>
          <p14:tracePt t="24097" x="3968750" y="4597400"/>
          <p14:tracePt t="24113" x="4019550" y="4597400"/>
          <p14:tracePt t="24132" x="4051300" y="4610100"/>
          <p14:tracePt t="24135" x="4127500" y="4616450"/>
          <p14:tracePt t="24147" x="4159250" y="4622800"/>
          <p14:tracePt t="24167" x="4254500" y="4622800"/>
          <p14:tracePt t="24180" x="4368800" y="4622800"/>
          <p14:tracePt t="24198" x="4406900" y="4629150"/>
          <p14:tracePt t="24201" x="4464050" y="4629150"/>
          <p14:tracePt t="24213" x="4495800" y="4629150"/>
          <p14:tracePt t="24231" x="4546600" y="4635500"/>
          <p14:tracePt t="24247" x="4584700" y="4635500"/>
          <p14:tracePt t="24263" x="4635500" y="4635500"/>
          <p14:tracePt t="24267" x="4660900" y="4635500"/>
          <p14:tracePt t="24282" x="4724400" y="4635500"/>
          <p14:tracePt t="24297" x="4781550" y="4641850"/>
          <p14:tracePt t="24314" x="4813300" y="4641850"/>
          <p14:tracePt t="24330" x="4838700" y="4641850"/>
          <p14:tracePt t="24333" x="4857750" y="4641850"/>
          <p14:tracePt t="24347" x="4876800" y="4641850"/>
          <p14:tracePt t="24363" x="4902200" y="4641850"/>
          <p14:tracePt t="24380" x="4921250" y="4641850"/>
          <p14:tracePt t="24397" x="4940300" y="4641850"/>
          <p14:tracePt t="24413" x="4991100" y="4648200"/>
          <p14:tracePt t="24430" x="5029200" y="4648200"/>
          <p14:tracePt t="24433" x="5035550" y="4648200"/>
          <p14:tracePt t="24446" x="5086350" y="4648200"/>
          <p14:tracePt t="24463" x="5130800" y="4648200"/>
          <p14:tracePt t="24480" x="5168900" y="4648200"/>
          <p14:tracePt t="24497" x="5232400" y="4648200"/>
          <p14:tracePt t="24501" x="5264150" y="4648200"/>
          <p14:tracePt t="24513" x="5289550" y="4648200"/>
          <p14:tracePt t="24530" x="5334000" y="4648200"/>
          <p14:tracePt t="24533" x="5346700" y="4648200"/>
          <p14:tracePt t="24547" x="5365750" y="4648200"/>
          <p14:tracePt t="24564" x="5403850" y="4648200"/>
          <p14:tracePt t="24567" x="5448300" y="4641850"/>
          <p14:tracePt t="24580" x="5505450" y="4635500"/>
          <p14:tracePt t="24597" x="5549900" y="4635500"/>
          <p14:tracePt t="24613" x="5588000" y="4635500"/>
          <p14:tracePt t="24630" x="5676900" y="4635500"/>
          <p14:tracePt t="24634" x="5683250" y="4635500"/>
          <p14:tracePt t="24647" x="5734050" y="4635500"/>
          <p14:tracePt t="24664" x="5778500" y="4635500"/>
          <p14:tracePt t="24680" x="5816600" y="4635500"/>
          <p14:tracePt t="24697" x="5880100" y="4629150"/>
          <p14:tracePt t="24701" x="5911850" y="4616450"/>
          <p14:tracePt t="24713" x="5918200" y="4616450"/>
          <p14:tracePt t="24730" x="5956300" y="4616450"/>
          <p14:tracePt t="24747" x="5969000" y="4610100"/>
          <p14:tracePt t="24764" x="5981700" y="4610100"/>
          <p14:tracePt t="24767" x="5988050" y="4610100"/>
          <p14:tracePt t="24780" x="5994400" y="4610100"/>
          <p14:tracePt t="24797" x="6007100" y="4610100"/>
          <p14:tracePt t="24813" x="6019800" y="4610100"/>
          <p14:tracePt t="24830" x="6051550" y="4603750"/>
          <p14:tracePt t="24863" x="6089650" y="4603750"/>
          <p14:tracePt t="24880" x="6108700" y="4603750"/>
          <p14:tracePt t="24897" x="6134100" y="4597400"/>
          <p14:tracePt t="24913" x="6159500" y="4597400"/>
          <p14:tracePt t="24930" x="6178550" y="4597400"/>
          <p14:tracePt t="24947" x="6210300" y="4597400"/>
          <p14:tracePt t="24963" x="6248400" y="4597400"/>
          <p14:tracePt t="24967" x="6261100" y="4597400"/>
          <p14:tracePt t="24980" x="6280150" y="4597400"/>
          <p14:tracePt t="24997" x="6324600" y="4597400"/>
          <p14:tracePt t="25013" x="6350000" y="4597400"/>
          <p14:tracePt t="25030" x="6369050" y="4597400"/>
          <p14:tracePt t="25050" x="6388100" y="4597400"/>
          <p14:tracePt t="25096" x="6394450" y="4597400"/>
          <p14:tracePt t="25114" x="6407150" y="4597400"/>
          <p14:tracePt t="25129" x="6413500" y="4597400"/>
          <p14:tracePt t="25146" x="6419850" y="4597400"/>
          <p14:tracePt t="25163" x="6432550" y="4597400"/>
          <p14:tracePt t="25180" x="6438900" y="4597400"/>
          <p14:tracePt t="25196" x="6451600" y="4591050"/>
          <p14:tracePt t="25213" x="6464300" y="4591050"/>
          <p14:tracePt t="25232" x="6477000" y="4591050"/>
          <p14:tracePt t="25246" x="6483350" y="4591050"/>
          <p14:tracePt t="25263" x="6508750" y="4591050"/>
          <p14:tracePt t="25280" x="6534150" y="4591050"/>
          <p14:tracePt t="25296" x="6540500" y="4591050"/>
          <p14:tracePt t="25315" x="6546850" y="4591050"/>
          <p14:tracePt t="27048" x="0" y="0"/>
        </p14:tracePtLst>
        <p14:tracePtLst>
          <p14:tracePt t="30131" x="8083550" y="4927600"/>
          <p14:tracePt t="30161" x="8089900" y="4927600"/>
          <p14:tracePt t="30178" x="8172450" y="4826000"/>
          <p14:tracePt t="30196" x="8204200" y="4781550"/>
          <p14:tracePt t="30211" x="8235950" y="4737100"/>
          <p14:tracePt t="30228" x="8248650" y="4705350"/>
          <p14:tracePt t="30231" x="8255000" y="4705350"/>
          <p14:tracePt t="30245" x="8274050" y="4667250"/>
          <p14:tracePt t="30278" x="8280400" y="4660900"/>
          <p14:tracePt t="30295" x="8286750" y="4648200"/>
          <p14:tracePt t="30311" x="8305800" y="4648200"/>
          <p14:tracePt t="30328" x="8312150" y="4641850"/>
          <p14:tracePt t="30332" x="8331200" y="4641850"/>
          <p14:tracePt t="30346" x="8350250" y="4641850"/>
          <p14:tracePt t="30361" x="8362950" y="4641850"/>
          <p14:tracePt t="30378" x="8394700" y="4641850"/>
          <p14:tracePt t="30395" x="8432800" y="4641850"/>
          <p14:tracePt t="30411" x="8451850" y="4654550"/>
          <p14:tracePt t="30428" x="8496300" y="4686300"/>
          <p14:tracePt t="30432" x="8509000" y="4699000"/>
          <p14:tracePt t="30445" x="8521700" y="4705350"/>
          <p14:tracePt t="30461" x="8591550" y="4762500"/>
          <p14:tracePt t="30478" x="8629650" y="4775200"/>
          <p14:tracePt t="30495" x="8661400" y="4806950"/>
          <p14:tracePt t="30511" x="8693150" y="4838700"/>
          <p14:tracePt t="30528" x="8724900" y="4864100"/>
          <p14:tracePt t="30545" x="8756650" y="4889500"/>
          <p14:tracePt t="30561" x="8788400" y="4914900"/>
          <p14:tracePt t="30578" x="8851900" y="4946650"/>
          <p14:tracePt t="30595" x="8890000" y="4984750"/>
          <p14:tracePt t="30600" x="8896350" y="4984750"/>
          <p14:tracePt t="30611" x="8928100" y="4991100"/>
          <p14:tracePt t="30628" x="8978900" y="5010150"/>
          <p14:tracePt t="30644" x="9023350" y="5029200"/>
          <p14:tracePt t="30661" x="9137650" y="5054600"/>
          <p14:tracePt t="30665" x="9182100" y="5060950"/>
          <p14:tracePt t="30678" x="9239250" y="5080000"/>
          <p14:tracePt t="30694" x="9277350" y="5086350"/>
          <p14:tracePt t="30698" x="9290050" y="5086350"/>
          <p14:tracePt t="30711" x="9296400" y="5086350"/>
          <p14:tracePt t="30728" x="9309100" y="5086350"/>
          <p14:tracePt t="30745" x="9315450" y="5086350"/>
          <p14:tracePt t="30761" x="9328150" y="5086350"/>
          <p14:tracePt t="30778" x="9347200" y="5067300"/>
          <p14:tracePt t="30795" x="9398000" y="5054600"/>
          <p14:tracePt t="30799" x="9404350" y="5048250"/>
          <p14:tracePt t="30811" x="9417050" y="5035550"/>
          <p14:tracePt t="30828" x="9429750" y="5016500"/>
          <p14:tracePt t="30844" x="9455150" y="4997450"/>
          <p14:tracePt t="30861" x="9467850" y="4978400"/>
          <p14:tracePt t="30865" x="9474200" y="4965700"/>
          <p14:tracePt t="30878" x="9480550" y="4965700"/>
          <p14:tracePt t="30894" x="9480550" y="4946650"/>
          <p14:tracePt t="30911" x="9505950" y="4927600"/>
          <p14:tracePt t="30928" x="9512300" y="4927600"/>
          <p14:tracePt t="30931" x="9531350" y="4921250"/>
          <p14:tracePt t="30944" x="9544050" y="4914900"/>
          <p14:tracePt t="30961" x="9582150" y="4908550"/>
          <p14:tracePt t="30978" x="9607550" y="4908550"/>
          <p14:tracePt t="30995" x="9671050" y="4908550"/>
          <p14:tracePt t="31014" x="9728200" y="4908550"/>
          <p14:tracePt t="31028" x="9779000" y="4908550"/>
          <p14:tracePt t="31048" x="9804400" y="4908550"/>
          <p14:tracePt t="31062" x="9829800" y="4908550"/>
          <p14:tracePt t="31079" x="9855200" y="4908550"/>
          <p14:tracePt t="31094" x="9874250" y="4908550"/>
          <p14:tracePt t="31111" x="9899650" y="4908550"/>
          <p14:tracePt t="31128" x="9918700" y="4908550"/>
          <p14:tracePt t="31145" x="9975850" y="4908550"/>
          <p14:tracePt t="31148" x="9994900" y="4914900"/>
          <p14:tracePt t="31162" x="10045700" y="4914900"/>
          <p14:tracePt t="31178" x="10077450" y="4921250"/>
          <p14:tracePt t="31194" x="10128250" y="4927600"/>
          <p14:tracePt t="31211" x="10179050" y="4927600"/>
          <p14:tracePt t="31228" x="10223500" y="4927600"/>
          <p14:tracePt t="31245" x="10261600" y="4927600"/>
          <p14:tracePt t="31261" x="10306050" y="4927600"/>
          <p14:tracePt t="31278" x="10363200" y="4927600"/>
          <p14:tracePt t="31294" x="10407650" y="4914900"/>
          <p14:tracePt t="31311" x="10439400" y="4908550"/>
          <p14:tracePt t="31328" x="10477500" y="4902200"/>
          <p14:tracePt t="31345" x="10502900" y="4883150"/>
          <p14:tracePt t="31362" x="10610850" y="4864100"/>
          <p14:tracePt t="31378" x="10655300" y="4857750"/>
          <p14:tracePt t="31394" x="10712450" y="4845050"/>
          <p14:tracePt t="31411" x="10725150" y="4845050"/>
          <p14:tracePt t="31414" x="10744200" y="4845050"/>
          <p14:tracePt t="31428" x="10756900" y="4845050"/>
          <p14:tracePt t="31444" x="10782300" y="4845050"/>
          <p14:tracePt t="31449" x="10795000" y="4845050"/>
          <p14:tracePt t="31461" x="10801350" y="4845050"/>
          <p14:tracePt t="31478" x="10807700" y="4845050"/>
          <p14:tracePt t="31481" x="10814050" y="4845050"/>
          <p14:tracePt t="31495" x="10820400" y="4845050"/>
          <p14:tracePt t="31511" x="10858500" y="4857750"/>
          <p14:tracePt t="31527" x="10890250" y="4857750"/>
          <p14:tracePt t="31544" x="10934700" y="4857750"/>
          <p14:tracePt t="31548" x="10960100" y="4857750"/>
          <p14:tracePt t="31549" x="10985500" y="4857750"/>
          <p14:tracePt t="31562" x="11004550" y="4857750"/>
          <p14:tracePt t="31578" x="11036300" y="4857750"/>
          <p14:tracePt t="31594" x="11068050" y="4857750"/>
          <p14:tracePt t="31613" x="11080750" y="4857750"/>
          <p14:tracePt t="31627" x="11093450" y="4845050"/>
          <p14:tracePt t="31645" x="11106150" y="4838700"/>
          <p14:tracePt t="31648" x="11112500" y="4838700"/>
          <p14:tracePt t="31661" x="11118850" y="4826000"/>
          <p14:tracePt t="31678" x="11137900" y="4819650"/>
          <p14:tracePt t="31682" x="11150600" y="4819650"/>
          <p14:tracePt t="31695" x="11156950" y="4819650"/>
          <p14:tracePt t="31711" x="11201400" y="4813300"/>
          <p14:tracePt t="31727" x="11214100" y="4813300"/>
          <p14:tracePt t="31744" x="11258550" y="4813300"/>
          <p14:tracePt t="31763" x="11290300" y="4806950"/>
          <p14:tracePt t="31778" x="11322050" y="4806950"/>
          <p14:tracePt t="31794" x="11360150" y="4806950"/>
          <p14:tracePt t="31811" x="11379200" y="4806950"/>
          <p14:tracePt t="31845" x="11391900" y="4806950"/>
          <p14:tracePt t="31863" x="11398250" y="4806950"/>
          <p14:tracePt t="31878" x="11423650" y="4806950"/>
          <p14:tracePt t="31894" x="11442700" y="4806950"/>
          <p14:tracePt t="31911" x="11474450" y="4806950"/>
          <p14:tracePt t="31914" x="11487150" y="4806950"/>
          <p14:tracePt t="31929" x="11499850" y="4806950"/>
          <p14:tracePt t="31932" x="11512550" y="4806950"/>
          <p14:tracePt t="31945" x="11525250" y="4806950"/>
          <p14:tracePt t="31963" x="11544300" y="4806950"/>
          <p14:tracePt t="33146" x="0" y="0"/>
        </p14:tracePtLst>
      </p14:laserTraceLst>
    </p:ext>
  </p:extLs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7000" y="2743200"/>
            <a:ext cx="94488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4400" spc="-15" dirty="0" smtClean="0">
                <a:solidFill>
                  <a:srgbClr val="003884"/>
                </a:solidFill>
                <a:latin typeface="Arial"/>
                <a:cs typeface="Arial"/>
              </a:rPr>
              <a:t>The Decibel Scale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42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408928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43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862" y="736472"/>
            <a:ext cx="2608580" cy="10536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Range of hearing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3442252" y="736472"/>
            <a:ext cx="7926705" cy="1077218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sz="2000" dirty="0">
              <a:latin typeface="Arial"/>
              <a:cs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346" y="1468916"/>
            <a:ext cx="7290568" cy="3823279"/>
          </a:xfrm>
          <a:prstGeom prst="rect">
            <a:avLst/>
          </a:prstGeom>
        </p:spPr>
      </p:pic>
      <p:sp>
        <p:nvSpPr>
          <p:cNvPr id="9" name="object 4"/>
          <p:cNvSpPr txBox="1"/>
          <p:nvPr/>
        </p:nvSpPr>
        <p:spPr>
          <a:xfrm>
            <a:off x="2991678" y="942073"/>
            <a:ext cx="838390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lvl="1"/>
            <a:r>
              <a:rPr lang="en-GB" altLang="en-US" sz="2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Decibel (dB) scale </a:t>
            </a:r>
            <a:endParaRPr lang="en-GB" altLang="en-US" sz="2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4"/>
          <p:cNvSpPr txBox="1"/>
          <p:nvPr/>
        </p:nvSpPr>
        <p:spPr>
          <a:xfrm>
            <a:off x="2884433" y="5410200"/>
            <a:ext cx="8598393" cy="936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alt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Enormous range of pressures and intensities </a:t>
            </a:r>
            <a:r>
              <a:rPr lang="en-GB" alt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Huge numbers</a:t>
            </a:r>
            <a:endParaRPr lang="en-GB" altLang="en-US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alt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alt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Specify intensity in logarithmic units – </a:t>
            </a:r>
            <a:r>
              <a:rPr lang="en-GB" altLang="en-US" sz="2000" i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decibels (dB)</a:t>
            </a:r>
          </a:p>
        </p:txBody>
      </p:sp>
    </p:spTree>
    <p:extLst>
      <p:ext uri="{BB962C8B-B14F-4D97-AF65-F5344CB8AC3E}">
        <p14:creationId xmlns:p14="http://schemas.microsoft.com/office/powerpoint/2010/main" val="81883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4"/>
    </mc:Choice>
    <mc:Fallback xmlns="">
      <p:transition spd="slow" advTm="3504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3265" x="2794000" y="4635500"/>
          <p14:tracePt t="23380" x="2806700" y="4635500"/>
          <p14:tracePt t="23397" x="2832100" y="4635500"/>
          <p14:tracePt t="23413" x="2863850" y="4635500"/>
          <p14:tracePt t="23430" x="2901950" y="4635500"/>
          <p14:tracePt t="23447" x="2940050" y="4635500"/>
          <p14:tracePt t="23450" x="2952750" y="4635500"/>
          <p14:tracePt t="23463" x="2959100" y="4635500"/>
          <p14:tracePt t="23480" x="2984500" y="4629150"/>
          <p14:tracePt t="23497" x="3003550" y="4629150"/>
          <p14:tracePt t="23514" x="3028950" y="4616450"/>
          <p14:tracePt t="23530" x="3041650" y="4610100"/>
          <p14:tracePt t="23548" x="3060700" y="4610100"/>
          <p14:tracePt t="23551" x="3079750" y="4610100"/>
          <p14:tracePt t="23565" x="3086100" y="4610100"/>
          <p14:tracePt t="23581" x="3111500" y="4610100"/>
          <p14:tracePt t="23597" x="3124200" y="4610100"/>
          <p14:tracePt t="23614" x="3155950" y="4610100"/>
          <p14:tracePt t="23630" x="3175000" y="4610100"/>
          <p14:tracePt t="23647" x="3213100" y="4603750"/>
          <p14:tracePt t="23650" x="3225800" y="4591050"/>
          <p14:tracePt t="23680" x="3251200" y="4591050"/>
          <p14:tracePt t="23697" x="3263900" y="4591050"/>
          <p14:tracePt t="23713" x="3270250" y="4591050"/>
          <p14:tracePt t="23730" x="3289300" y="4591050"/>
          <p14:tracePt t="23747" x="3302000" y="4591050"/>
          <p14:tracePt t="23763" x="3327400" y="4591050"/>
          <p14:tracePt t="23781" x="3346450" y="4591050"/>
          <p14:tracePt t="23784" x="3359150" y="4591050"/>
          <p14:tracePt t="23797" x="3378200" y="4591050"/>
          <p14:tracePt t="23813" x="3390900" y="4591050"/>
          <p14:tracePt t="23830" x="3409950" y="4591050"/>
          <p14:tracePt t="23847" x="3441700" y="4591050"/>
          <p14:tracePt t="23863" x="3460750" y="4591050"/>
          <p14:tracePt t="23880" x="3530600" y="4591050"/>
          <p14:tracePt t="23897" x="3562350" y="4591050"/>
          <p14:tracePt t="23913" x="3587750" y="4591050"/>
          <p14:tracePt t="23930" x="3619500" y="4591050"/>
          <p14:tracePt t="23947" x="3644900" y="4591050"/>
          <p14:tracePt t="23951" x="3651250" y="4591050"/>
          <p14:tracePt t="23963" x="3670300" y="4591050"/>
          <p14:tracePt t="23980" x="3708400" y="4597400"/>
          <p14:tracePt t="23997" x="3733800" y="4597400"/>
          <p14:tracePt t="24013" x="3765550" y="4597400"/>
          <p14:tracePt t="24017" x="3784600" y="4597400"/>
          <p14:tracePt t="24031" x="3816350" y="4597400"/>
          <p14:tracePt t="24047" x="3841750" y="4597400"/>
          <p14:tracePt t="24063" x="3898900" y="4597400"/>
          <p14:tracePt t="24081" x="3943350" y="4597400"/>
          <p14:tracePt t="24097" x="3968750" y="4597400"/>
          <p14:tracePt t="24113" x="4019550" y="4597400"/>
          <p14:tracePt t="24132" x="4051300" y="4610100"/>
          <p14:tracePt t="24135" x="4127500" y="4616450"/>
          <p14:tracePt t="24147" x="4159250" y="4622800"/>
          <p14:tracePt t="24167" x="4254500" y="4622800"/>
          <p14:tracePt t="24180" x="4368800" y="4622800"/>
          <p14:tracePt t="24198" x="4406900" y="4629150"/>
          <p14:tracePt t="24201" x="4464050" y="4629150"/>
          <p14:tracePt t="24213" x="4495800" y="4629150"/>
          <p14:tracePt t="24231" x="4546600" y="4635500"/>
          <p14:tracePt t="24247" x="4584700" y="4635500"/>
          <p14:tracePt t="24263" x="4635500" y="4635500"/>
          <p14:tracePt t="24267" x="4660900" y="4635500"/>
          <p14:tracePt t="24282" x="4724400" y="4635500"/>
          <p14:tracePt t="24297" x="4781550" y="4641850"/>
          <p14:tracePt t="24314" x="4813300" y="4641850"/>
          <p14:tracePt t="24330" x="4838700" y="4641850"/>
          <p14:tracePt t="24333" x="4857750" y="4641850"/>
          <p14:tracePt t="24347" x="4876800" y="4641850"/>
          <p14:tracePt t="24363" x="4902200" y="4641850"/>
          <p14:tracePt t="24380" x="4921250" y="4641850"/>
          <p14:tracePt t="24397" x="4940300" y="4641850"/>
          <p14:tracePt t="24413" x="4991100" y="4648200"/>
          <p14:tracePt t="24430" x="5029200" y="4648200"/>
          <p14:tracePt t="24433" x="5035550" y="4648200"/>
          <p14:tracePt t="24446" x="5086350" y="4648200"/>
          <p14:tracePt t="24463" x="5130800" y="4648200"/>
          <p14:tracePt t="24480" x="5168900" y="4648200"/>
          <p14:tracePt t="24497" x="5232400" y="4648200"/>
          <p14:tracePt t="24501" x="5264150" y="4648200"/>
          <p14:tracePt t="24513" x="5289550" y="4648200"/>
          <p14:tracePt t="24530" x="5334000" y="4648200"/>
          <p14:tracePt t="24533" x="5346700" y="4648200"/>
          <p14:tracePt t="24547" x="5365750" y="4648200"/>
          <p14:tracePt t="24564" x="5403850" y="4648200"/>
          <p14:tracePt t="24567" x="5448300" y="4641850"/>
          <p14:tracePt t="24580" x="5505450" y="4635500"/>
          <p14:tracePt t="24597" x="5549900" y="4635500"/>
          <p14:tracePt t="24613" x="5588000" y="4635500"/>
          <p14:tracePt t="24630" x="5676900" y="4635500"/>
          <p14:tracePt t="24634" x="5683250" y="4635500"/>
          <p14:tracePt t="24647" x="5734050" y="4635500"/>
          <p14:tracePt t="24664" x="5778500" y="4635500"/>
          <p14:tracePt t="24680" x="5816600" y="4635500"/>
          <p14:tracePt t="24697" x="5880100" y="4629150"/>
          <p14:tracePt t="24701" x="5911850" y="4616450"/>
          <p14:tracePt t="24713" x="5918200" y="4616450"/>
          <p14:tracePt t="24730" x="5956300" y="4616450"/>
          <p14:tracePt t="24747" x="5969000" y="4610100"/>
          <p14:tracePt t="24764" x="5981700" y="4610100"/>
          <p14:tracePt t="24767" x="5988050" y="4610100"/>
          <p14:tracePt t="24780" x="5994400" y="4610100"/>
          <p14:tracePt t="24797" x="6007100" y="4610100"/>
          <p14:tracePt t="24813" x="6019800" y="4610100"/>
          <p14:tracePt t="24830" x="6051550" y="4603750"/>
          <p14:tracePt t="24863" x="6089650" y="4603750"/>
          <p14:tracePt t="24880" x="6108700" y="4603750"/>
          <p14:tracePt t="24897" x="6134100" y="4597400"/>
          <p14:tracePt t="24913" x="6159500" y="4597400"/>
          <p14:tracePt t="24930" x="6178550" y="4597400"/>
          <p14:tracePt t="24947" x="6210300" y="4597400"/>
          <p14:tracePt t="24963" x="6248400" y="4597400"/>
          <p14:tracePt t="24967" x="6261100" y="4597400"/>
          <p14:tracePt t="24980" x="6280150" y="4597400"/>
          <p14:tracePt t="24997" x="6324600" y="4597400"/>
          <p14:tracePt t="25013" x="6350000" y="4597400"/>
          <p14:tracePt t="25030" x="6369050" y="4597400"/>
          <p14:tracePt t="25050" x="6388100" y="4597400"/>
          <p14:tracePt t="25096" x="6394450" y="4597400"/>
          <p14:tracePt t="25114" x="6407150" y="4597400"/>
          <p14:tracePt t="25129" x="6413500" y="4597400"/>
          <p14:tracePt t="25146" x="6419850" y="4597400"/>
          <p14:tracePt t="25163" x="6432550" y="4597400"/>
          <p14:tracePt t="25180" x="6438900" y="4597400"/>
          <p14:tracePt t="25196" x="6451600" y="4591050"/>
          <p14:tracePt t="25213" x="6464300" y="4591050"/>
          <p14:tracePt t="25232" x="6477000" y="4591050"/>
          <p14:tracePt t="25246" x="6483350" y="4591050"/>
          <p14:tracePt t="25263" x="6508750" y="4591050"/>
          <p14:tracePt t="25280" x="6534150" y="4591050"/>
          <p14:tracePt t="25296" x="6540500" y="4591050"/>
          <p14:tracePt t="25315" x="6546850" y="4591050"/>
          <p14:tracePt t="27048" x="0" y="0"/>
        </p14:tracePtLst>
        <p14:tracePtLst>
          <p14:tracePt t="30131" x="8083550" y="4927600"/>
          <p14:tracePt t="30161" x="8089900" y="4927600"/>
          <p14:tracePt t="30178" x="8172450" y="4826000"/>
          <p14:tracePt t="30196" x="8204200" y="4781550"/>
          <p14:tracePt t="30211" x="8235950" y="4737100"/>
          <p14:tracePt t="30228" x="8248650" y="4705350"/>
          <p14:tracePt t="30231" x="8255000" y="4705350"/>
          <p14:tracePt t="30245" x="8274050" y="4667250"/>
          <p14:tracePt t="30278" x="8280400" y="4660900"/>
          <p14:tracePt t="30295" x="8286750" y="4648200"/>
          <p14:tracePt t="30311" x="8305800" y="4648200"/>
          <p14:tracePt t="30328" x="8312150" y="4641850"/>
          <p14:tracePt t="30332" x="8331200" y="4641850"/>
          <p14:tracePt t="30346" x="8350250" y="4641850"/>
          <p14:tracePt t="30361" x="8362950" y="4641850"/>
          <p14:tracePt t="30378" x="8394700" y="4641850"/>
          <p14:tracePt t="30395" x="8432800" y="4641850"/>
          <p14:tracePt t="30411" x="8451850" y="4654550"/>
          <p14:tracePt t="30428" x="8496300" y="4686300"/>
          <p14:tracePt t="30432" x="8509000" y="4699000"/>
          <p14:tracePt t="30445" x="8521700" y="4705350"/>
          <p14:tracePt t="30461" x="8591550" y="4762500"/>
          <p14:tracePt t="30478" x="8629650" y="4775200"/>
          <p14:tracePt t="30495" x="8661400" y="4806950"/>
          <p14:tracePt t="30511" x="8693150" y="4838700"/>
          <p14:tracePt t="30528" x="8724900" y="4864100"/>
          <p14:tracePt t="30545" x="8756650" y="4889500"/>
          <p14:tracePt t="30561" x="8788400" y="4914900"/>
          <p14:tracePt t="30578" x="8851900" y="4946650"/>
          <p14:tracePt t="30595" x="8890000" y="4984750"/>
          <p14:tracePt t="30600" x="8896350" y="4984750"/>
          <p14:tracePt t="30611" x="8928100" y="4991100"/>
          <p14:tracePt t="30628" x="8978900" y="5010150"/>
          <p14:tracePt t="30644" x="9023350" y="5029200"/>
          <p14:tracePt t="30661" x="9137650" y="5054600"/>
          <p14:tracePt t="30665" x="9182100" y="5060950"/>
          <p14:tracePt t="30678" x="9239250" y="5080000"/>
          <p14:tracePt t="30694" x="9277350" y="5086350"/>
          <p14:tracePt t="30698" x="9290050" y="5086350"/>
          <p14:tracePt t="30711" x="9296400" y="5086350"/>
          <p14:tracePt t="30728" x="9309100" y="5086350"/>
          <p14:tracePt t="30745" x="9315450" y="5086350"/>
          <p14:tracePt t="30761" x="9328150" y="5086350"/>
          <p14:tracePt t="30778" x="9347200" y="5067300"/>
          <p14:tracePt t="30795" x="9398000" y="5054600"/>
          <p14:tracePt t="30799" x="9404350" y="5048250"/>
          <p14:tracePt t="30811" x="9417050" y="5035550"/>
          <p14:tracePt t="30828" x="9429750" y="5016500"/>
          <p14:tracePt t="30844" x="9455150" y="4997450"/>
          <p14:tracePt t="30861" x="9467850" y="4978400"/>
          <p14:tracePt t="30865" x="9474200" y="4965700"/>
          <p14:tracePt t="30878" x="9480550" y="4965700"/>
          <p14:tracePt t="30894" x="9480550" y="4946650"/>
          <p14:tracePt t="30911" x="9505950" y="4927600"/>
          <p14:tracePt t="30928" x="9512300" y="4927600"/>
          <p14:tracePt t="30931" x="9531350" y="4921250"/>
          <p14:tracePt t="30944" x="9544050" y="4914900"/>
          <p14:tracePt t="30961" x="9582150" y="4908550"/>
          <p14:tracePt t="30978" x="9607550" y="4908550"/>
          <p14:tracePt t="30995" x="9671050" y="4908550"/>
          <p14:tracePt t="31014" x="9728200" y="4908550"/>
          <p14:tracePt t="31028" x="9779000" y="4908550"/>
          <p14:tracePt t="31048" x="9804400" y="4908550"/>
          <p14:tracePt t="31062" x="9829800" y="4908550"/>
          <p14:tracePt t="31079" x="9855200" y="4908550"/>
          <p14:tracePt t="31094" x="9874250" y="4908550"/>
          <p14:tracePt t="31111" x="9899650" y="4908550"/>
          <p14:tracePt t="31128" x="9918700" y="4908550"/>
          <p14:tracePt t="31145" x="9975850" y="4908550"/>
          <p14:tracePt t="31148" x="9994900" y="4914900"/>
          <p14:tracePt t="31162" x="10045700" y="4914900"/>
          <p14:tracePt t="31178" x="10077450" y="4921250"/>
          <p14:tracePt t="31194" x="10128250" y="4927600"/>
          <p14:tracePt t="31211" x="10179050" y="4927600"/>
          <p14:tracePt t="31228" x="10223500" y="4927600"/>
          <p14:tracePt t="31245" x="10261600" y="4927600"/>
          <p14:tracePt t="31261" x="10306050" y="4927600"/>
          <p14:tracePt t="31278" x="10363200" y="4927600"/>
          <p14:tracePt t="31294" x="10407650" y="4914900"/>
          <p14:tracePt t="31311" x="10439400" y="4908550"/>
          <p14:tracePt t="31328" x="10477500" y="4902200"/>
          <p14:tracePt t="31345" x="10502900" y="4883150"/>
          <p14:tracePt t="31362" x="10610850" y="4864100"/>
          <p14:tracePt t="31378" x="10655300" y="4857750"/>
          <p14:tracePt t="31394" x="10712450" y="4845050"/>
          <p14:tracePt t="31411" x="10725150" y="4845050"/>
          <p14:tracePt t="31414" x="10744200" y="4845050"/>
          <p14:tracePt t="31428" x="10756900" y="4845050"/>
          <p14:tracePt t="31444" x="10782300" y="4845050"/>
          <p14:tracePt t="31449" x="10795000" y="4845050"/>
          <p14:tracePt t="31461" x="10801350" y="4845050"/>
          <p14:tracePt t="31478" x="10807700" y="4845050"/>
          <p14:tracePt t="31481" x="10814050" y="4845050"/>
          <p14:tracePt t="31495" x="10820400" y="4845050"/>
          <p14:tracePt t="31511" x="10858500" y="4857750"/>
          <p14:tracePt t="31527" x="10890250" y="4857750"/>
          <p14:tracePt t="31544" x="10934700" y="4857750"/>
          <p14:tracePt t="31548" x="10960100" y="4857750"/>
          <p14:tracePt t="31549" x="10985500" y="4857750"/>
          <p14:tracePt t="31562" x="11004550" y="4857750"/>
          <p14:tracePt t="31578" x="11036300" y="4857750"/>
          <p14:tracePt t="31594" x="11068050" y="4857750"/>
          <p14:tracePt t="31613" x="11080750" y="4857750"/>
          <p14:tracePt t="31627" x="11093450" y="4845050"/>
          <p14:tracePt t="31645" x="11106150" y="4838700"/>
          <p14:tracePt t="31648" x="11112500" y="4838700"/>
          <p14:tracePt t="31661" x="11118850" y="4826000"/>
          <p14:tracePt t="31678" x="11137900" y="4819650"/>
          <p14:tracePt t="31682" x="11150600" y="4819650"/>
          <p14:tracePt t="31695" x="11156950" y="4819650"/>
          <p14:tracePt t="31711" x="11201400" y="4813300"/>
          <p14:tracePt t="31727" x="11214100" y="4813300"/>
          <p14:tracePt t="31744" x="11258550" y="4813300"/>
          <p14:tracePt t="31763" x="11290300" y="4806950"/>
          <p14:tracePt t="31778" x="11322050" y="4806950"/>
          <p14:tracePt t="31794" x="11360150" y="4806950"/>
          <p14:tracePt t="31811" x="11379200" y="4806950"/>
          <p14:tracePt t="31845" x="11391900" y="4806950"/>
          <p14:tracePt t="31863" x="11398250" y="4806950"/>
          <p14:tracePt t="31878" x="11423650" y="4806950"/>
          <p14:tracePt t="31894" x="11442700" y="4806950"/>
          <p14:tracePt t="31911" x="11474450" y="4806950"/>
          <p14:tracePt t="31914" x="11487150" y="4806950"/>
          <p14:tracePt t="31929" x="11499850" y="4806950"/>
          <p14:tracePt t="31932" x="11512550" y="4806950"/>
          <p14:tracePt t="31945" x="11525250" y="4806950"/>
          <p14:tracePt t="31963" x="11544300" y="4806950"/>
          <p14:tracePt t="33146" x="0" y="0"/>
        </p14:tracePtLst>
      </p14:laserTraceLst>
    </p:ext>
  </p:extLs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44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862" y="736472"/>
            <a:ext cx="2608580" cy="5089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Sound Level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3442252" y="736472"/>
            <a:ext cx="7926705" cy="1077218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sz="2000" dirty="0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736472"/>
            <a:ext cx="6860401" cy="52109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758341" y="6019800"/>
            <a:ext cx="1221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 smtClean="0"/>
              <a:t>Source: </a:t>
            </a:r>
            <a:r>
              <a:rPr lang="en-US" altLang="en-US" sz="1200" dirty="0" err="1" smtClean="0"/>
              <a:t>C.J.Plack</a:t>
            </a:r>
            <a:endParaRPr lang="en-US" alt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11241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4"/>
    </mc:Choice>
    <mc:Fallback xmlns="">
      <p:transition spd="slow" advTm="3504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3265" x="2794000" y="4635500"/>
          <p14:tracePt t="23380" x="2806700" y="4635500"/>
          <p14:tracePt t="23397" x="2832100" y="4635500"/>
          <p14:tracePt t="23413" x="2863850" y="4635500"/>
          <p14:tracePt t="23430" x="2901950" y="4635500"/>
          <p14:tracePt t="23447" x="2940050" y="4635500"/>
          <p14:tracePt t="23450" x="2952750" y="4635500"/>
          <p14:tracePt t="23463" x="2959100" y="4635500"/>
          <p14:tracePt t="23480" x="2984500" y="4629150"/>
          <p14:tracePt t="23497" x="3003550" y="4629150"/>
          <p14:tracePt t="23514" x="3028950" y="4616450"/>
          <p14:tracePt t="23530" x="3041650" y="4610100"/>
          <p14:tracePt t="23548" x="3060700" y="4610100"/>
          <p14:tracePt t="23551" x="3079750" y="4610100"/>
          <p14:tracePt t="23565" x="3086100" y="4610100"/>
          <p14:tracePt t="23581" x="3111500" y="4610100"/>
          <p14:tracePt t="23597" x="3124200" y="4610100"/>
          <p14:tracePt t="23614" x="3155950" y="4610100"/>
          <p14:tracePt t="23630" x="3175000" y="4610100"/>
          <p14:tracePt t="23647" x="3213100" y="4603750"/>
          <p14:tracePt t="23650" x="3225800" y="4591050"/>
          <p14:tracePt t="23680" x="3251200" y="4591050"/>
          <p14:tracePt t="23697" x="3263900" y="4591050"/>
          <p14:tracePt t="23713" x="3270250" y="4591050"/>
          <p14:tracePt t="23730" x="3289300" y="4591050"/>
          <p14:tracePt t="23747" x="3302000" y="4591050"/>
          <p14:tracePt t="23763" x="3327400" y="4591050"/>
          <p14:tracePt t="23781" x="3346450" y="4591050"/>
          <p14:tracePt t="23784" x="3359150" y="4591050"/>
          <p14:tracePt t="23797" x="3378200" y="4591050"/>
          <p14:tracePt t="23813" x="3390900" y="4591050"/>
          <p14:tracePt t="23830" x="3409950" y="4591050"/>
          <p14:tracePt t="23847" x="3441700" y="4591050"/>
          <p14:tracePt t="23863" x="3460750" y="4591050"/>
          <p14:tracePt t="23880" x="3530600" y="4591050"/>
          <p14:tracePt t="23897" x="3562350" y="4591050"/>
          <p14:tracePt t="23913" x="3587750" y="4591050"/>
          <p14:tracePt t="23930" x="3619500" y="4591050"/>
          <p14:tracePt t="23947" x="3644900" y="4591050"/>
          <p14:tracePt t="23951" x="3651250" y="4591050"/>
          <p14:tracePt t="23963" x="3670300" y="4591050"/>
          <p14:tracePt t="23980" x="3708400" y="4597400"/>
          <p14:tracePt t="23997" x="3733800" y="4597400"/>
          <p14:tracePt t="24013" x="3765550" y="4597400"/>
          <p14:tracePt t="24017" x="3784600" y="4597400"/>
          <p14:tracePt t="24031" x="3816350" y="4597400"/>
          <p14:tracePt t="24047" x="3841750" y="4597400"/>
          <p14:tracePt t="24063" x="3898900" y="4597400"/>
          <p14:tracePt t="24081" x="3943350" y="4597400"/>
          <p14:tracePt t="24097" x="3968750" y="4597400"/>
          <p14:tracePt t="24113" x="4019550" y="4597400"/>
          <p14:tracePt t="24132" x="4051300" y="4610100"/>
          <p14:tracePt t="24135" x="4127500" y="4616450"/>
          <p14:tracePt t="24147" x="4159250" y="4622800"/>
          <p14:tracePt t="24167" x="4254500" y="4622800"/>
          <p14:tracePt t="24180" x="4368800" y="4622800"/>
          <p14:tracePt t="24198" x="4406900" y="4629150"/>
          <p14:tracePt t="24201" x="4464050" y="4629150"/>
          <p14:tracePt t="24213" x="4495800" y="4629150"/>
          <p14:tracePt t="24231" x="4546600" y="4635500"/>
          <p14:tracePt t="24247" x="4584700" y="4635500"/>
          <p14:tracePt t="24263" x="4635500" y="4635500"/>
          <p14:tracePt t="24267" x="4660900" y="4635500"/>
          <p14:tracePt t="24282" x="4724400" y="4635500"/>
          <p14:tracePt t="24297" x="4781550" y="4641850"/>
          <p14:tracePt t="24314" x="4813300" y="4641850"/>
          <p14:tracePt t="24330" x="4838700" y="4641850"/>
          <p14:tracePt t="24333" x="4857750" y="4641850"/>
          <p14:tracePt t="24347" x="4876800" y="4641850"/>
          <p14:tracePt t="24363" x="4902200" y="4641850"/>
          <p14:tracePt t="24380" x="4921250" y="4641850"/>
          <p14:tracePt t="24397" x="4940300" y="4641850"/>
          <p14:tracePt t="24413" x="4991100" y="4648200"/>
          <p14:tracePt t="24430" x="5029200" y="4648200"/>
          <p14:tracePt t="24433" x="5035550" y="4648200"/>
          <p14:tracePt t="24446" x="5086350" y="4648200"/>
          <p14:tracePt t="24463" x="5130800" y="4648200"/>
          <p14:tracePt t="24480" x="5168900" y="4648200"/>
          <p14:tracePt t="24497" x="5232400" y="4648200"/>
          <p14:tracePt t="24501" x="5264150" y="4648200"/>
          <p14:tracePt t="24513" x="5289550" y="4648200"/>
          <p14:tracePt t="24530" x="5334000" y="4648200"/>
          <p14:tracePt t="24533" x="5346700" y="4648200"/>
          <p14:tracePt t="24547" x="5365750" y="4648200"/>
          <p14:tracePt t="24564" x="5403850" y="4648200"/>
          <p14:tracePt t="24567" x="5448300" y="4641850"/>
          <p14:tracePt t="24580" x="5505450" y="4635500"/>
          <p14:tracePt t="24597" x="5549900" y="4635500"/>
          <p14:tracePt t="24613" x="5588000" y="4635500"/>
          <p14:tracePt t="24630" x="5676900" y="4635500"/>
          <p14:tracePt t="24634" x="5683250" y="4635500"/>
          <p14:tracePt t="24647" x="5734050" y="4635500"/>
          <p14:tracePt t="24664" x="5778500" y="4635500"/>
          <p14:tracePt t="24680" x="5816600" y="4635500"/>
          <p14:tracePt t="24697" x="5880100" y="4629150"/>
          <p14:tracePt t="24701" x="5911850" y="4616450"/>
          <p14:tracePt t="24713" x="5918200" y="4616450"/>
          <p14:tracePt t="24730" x="5956300" y="4616450"/>
          <p14:tracePt t="24747" x="5969000" y="4610100"/>
          <p14:tracePt t="24764" x="5981700" y="4610100"/>
          <p14:tracePt t="24767" x="5988050" y="4610100"/>
          <p14:tracePt t="24780" x="5994400" y="4610100"/>
          <p14:tracePt t="24797" x="6007100" y="4610100"/>
          <p14:tracePt t="24813" x="6019800" y="4610100"/>
          <p14:tracePt t="24830" x="6051550" y="4603750"/>
          <p14:tracePt t="24863" x="6089650" y="4603750"/>
          <p14:tracePt t="24880" x="6108700" y="4603750"/>
          <p14:tracePt t="24897" x="6134100" y="4597400"/>
          <p14:tracePt t="24913" x="6159500" y="4597400"/>
          <p14:tracePt t="24930" x="6178550" y="4597400"/>
          <p14:tracePt t="24947" x="6210300" y="4597400"/>
          <p14:tracePt t="24963" x="6248400" y="4597400"/>
          <p14:tracePt t="24967" x="6261100" y="4597400"/>
          <p14:tracePt t="24980" x="6280150" y="4597400"/>
          <p14:tracePt t="24997" x="6324600" y="4597400"/>
          <p14:tracePt t="25013" x="6350000" y="4597400"/>
          <p14:tracePt t="25030" x="6369050" y="4597400"/>
          <p14:tracePt t="25050" x="6388100" y="4597400"/>
          <p14:tracePt t="25096" x="6394450" y="4597400"/>
          <p14:tracePt t="25114" x="6407150" y="4597400"/>
          <p14:tracePt t="25129" x="6413500" y="4597400"/>
          <p14:tracePt t="25146" x="6419850" y="4597400"/>
          <p14:tracePt t="25163" x="6432550" y="4597400"/>
          <p14:tracePt t="25180" x="6438900" y="4597400"/>
          <p14:tracePt t="25196" x="6451600" y="4591050"/>
          <p14:tracePt t="25213" x="6464300" y="4591050"/>
          <p14:tracePt t="25232" x="6477000" y="4591050"/>
          <p14:tracePt t="25246" x="6483350" y="4591050"/>
          <p14:tracePt t="25263" x="6508750" y="4591050"/>
          <p14:tracePt t="25280" x="6534150" y="4591050"/>
          <p14:tracePt t="25296" x="6540500" y="4591050"/>
          <p14:tracePt t="25315" x="6546850" y="4591050"/>
          <p14:tracePt t="27048" x="0" y="0"/>
        </p14:tracePtLst>
        <p14:tracePtLst>
          <p14:tracePt t="30131" x="8083550" y="4927600"/>
          <p14:tracePt t="30161" x="8089900" y="4927600"/>
          <p14:tracePt t="30178" x="8172450" y="4826000"/>
          <p14:tracePt t="30196" x="8204200" y="4781550"/>
          <p14:tracePt t="30211" x="8235950" y="4737100"/>
          <p14:tracePt t="30228" x="8248650" y="4705350"/>
          <p14:tracePt t="30231" x="8255000" y="4705350"/>
          <p14:tracePt t="30245" x="8274050" y="4667250"/>
          <p14:tracePt t="30278" x="8280400" y="4660900"/>
          <p14:tracePt t="30295" x="8286750" y="4648200"/>
          <p14:tracePt t="30311" x="8305800" y="4648200"/>
          <p14:tracePt t="30328" x="8312150" y="4641850"/>
          <p14:tracePt t="30332" x="8331200" y="4641850"/>
          <p14:tracePt t="30346" x="8350250" y="4641850"/>
          <p14:tracePt t="30361" x="8362950" y="4641850"/>
          <p14:tracePt t="30378" x="8394700" y="4641850"/>
          <p14:tracePt t="30395" x="8432800" y="4641850"/>
          <p14:tracePt t="30411" x="8451850" y="4654550"/>
          <p14:tracePt t="30428" x="8496300" y="4686300"/>
          <p14:tracePt t="30432" x="8509000" y="4699000"/>
          <p14:tracePt t="30445" x="8521700" y="4705350"/>
          <p14:tracePt t="30461" x="8591550" y="4762500"/>
          <p14:tracePt t="30478" x="8629650" y="4775200"/>
          <p14:tracePt t="30495" x="8661400" y="4806950"/>
          <p14:tracePt t="30511" x="8693150" y="4838700"/>
          <p14:tracePt t="30528" x="8724900" y="4864100"/>
          <p14:tracePt t="30545" x="8756650" y="4889500"/>
          <p14:tracePt t="30561" x="8788400" y="4914900"/>
          <p14:tracePt t="30578" x="8851900" y="4946650"/>
          <p14:tracePt t="30595" x="8890000" y="4984750"/>
          <p14:tracePt t="30600" x="8896350" y="4984750"/>
          <p14:tracePt t="30611" x="8928100" y="4991100"/>
          <p14:tracePt t="30628" x="8978900" y="5010150"/>
          <p14:tracePt t="30644" x="9023350" y="5029200"/>
          <p14:tracePt t="30661" x="9137650" y="5054600"/>
          <p14:tracePt t="30665" x="9182100" y="5060950"/>
          <p14:tracePt t="30678" x="9239250" y="5080000"/>
          <p14:tracePt t="30694" x="9277350" y="5086350"/>
          <p14:tracePt t="30698" x="9290050" y="5086350"/>
          <p14:tracePt t="30711" x="9296400" y="5086350"/>
          <p14:tracePt t="30728" x="9309100" y="5086350"/>
          <p14:tracePt t="30745" x="9315450" y="5086350"/>
          <p14:tracePt t="30761" x="9328150" y="5086350"/>
          <p14:tracePt t="30778" x="9347200" y="5067300"/>
          <p14:tracePt t="30795" x="9398000" y="5054600"/>
          <p14:tracePt t="30799" x="9404350" y="5048250"/>
          <p14:tracePt t="30811" x="9417050" y="5035550"/>
          <p14:tracePt t="30828" x="9429750" y="5016500"/>
          <p14:tracePt t="30844" x="9455150" y="4997450"/>
          <p14:tracePt t="30861" x="9467850" y="4978400"/>
          <p14:tracePt t="30865" x="9474200" y="4965700"/>
          <p14:tracePt t="30878" x="9480550" y="4965700"/>
          <p14:tracePt t="30894" x="9480550" y="4946650"/>
          <p14:tracePt t="30911" x="9505950" y="4927600"/>
          <p14:tracePt t="30928" x="9512300" y="4927600"/>
          <p14:tracePt t="30931" x="9531350" y="4921250"/>
          <p14:tracePt t="30944" x="9544050" y="4914900"/>
          <p14:tracePt t="30961" x="9582150" y="4908550"/>
          <p14:tracePt t="30978" x="9607550" y="4908550"/>
          <p14:tracePt t="30995" x="9671050" y="4908550"/>
          <p14:tracePt t="31014" x="9728200" y="4908550"/>
          <p14:tracePt t="31028" x="9779000" y="4908550"/>
          <p14:tracePt t="31048" x="9804400" y="4908550"/>
          <p14:tracePt t="31062" x="9829800" y="4908550"/>
          <p14:tracePt t="31079" x="9855200" y="4908550"/>
          <p14:tracePt t="31094" x="9874250" y="4908550"/>
          <p14:tracePt t="31111" x="9899650" y="4908550"/>
          <p14:tracePt t="31128" x="9918700" y="4908550"/>
          <p14:tracePt t="31145" x="9975850" y="4908550"/>
          <p14:tracePt t="31148" x="9994900" y="4914900"/>
          <p14:tracePt t="31162" x="10045700" y="4914900"/>
          <p14:tracePt t="31178" x="10077450" y="4921250"/>
          <p14:tracePt t="31194" x="10128250" y="4927600"/>
          <p14:tracePt t="31211" x="10179050" y="4927600"/>
          <p14:tracePt t="31228" x="10223500" y="4927600"/>
          <p14:tracePt t="31245" x="10261600" y="4927600"/>
          <p14:tracePt t="31261" x="10306050" y="4927600"/>
          <p14:tracePt t="31278" x="10363200" y="4927600"/>
          <p14:tracePt t="31294" x="10407650" y="4914900"/>
          <p14:tracePt t="31311" x="10439400" y="4908550"/>
          <p14:tracePt t="31328" x="10477500" y="4902200"/>
          <p14:tracePt t="31345" x="10502900" y="4883150"/>
          <p14:tracePt t="31362" x="10610850" y="4864100"/>
          <p14:tracePt t="31378" x="10655300" y="4857750"/>
          <p14:tracePt t="31394" x="10712450" y="4845050"/>
          <p14:tracePt t="31411" x="10725150" y="4845050"/>
          <p14:tracePt t="31414" x="10744200" y="4845050"/>
          <p14:tracePt t="31428" x="10756900" y="4845050"/>
          <p14:tracePt t="31444" x="10782300" y="4845050"/>
          <p14:tracePt t="31449" x="10795000" y="4845050"/>
          <p14:tracePt t="31461" x="10801350" y="4845050"/>
          <p14:tracePt t="31478" x="10807700" y="4845050"/>
          <p14:tracePt t="31481" x="10814050" y="4845050"/>
          <p14:tracePt t="31495" x="10820400" y="4845050"/>
          <p14:tracePt t="31511" x="10858500" y="4857750"/>
          <p14:tracePt t="31527" x="10890250" y="4857750"/>
          <p14:tracePt t="31544" x="10934700" y="4857750"/>
          <p14:tracePt t="31548" x="10960100" y="4857750"/>
          <p14:tracePt t="31549" x="10985500" y="4857750"/>
          <p14:tracePt t="31562" x="11004550" y="4857750"/>
          <p14:tracePt t="31578" x="11036300" y="4857750"/>
          <p14:tracePt t="31594" x="11068050" y="4857750"/>
          <p14:tracePt t="31613" x="11080750" y="4857750"/>
          <p14:tracePt t="31627" x="11093450" y="4845050"/>
          <p14:tracePt t="31645" x="11106150" y="4838700"/>
          <p14:tracePt t="31648" x="11112500" y="4838700"/>
          <p14:tracePt t="31661" x="11118850" y="4826000"/>
          <p14:tracePt t="31678" x="11137900" y="4819650"/>
          <p14:tracePt t="31682" x="11150600" y="4819650"/>
          <p14:tracePt t="31695" x="11156950" y="4819650"/>
          <p14:tracePt t="31711" x="11201400" y="4813300"/>
          <p14:tracePt t="31727" x="11214100" y="4813300"/>
          <p14:tracePt t="31744" x="11258550" y="4813300"/>
          <p14:tracePt t="31763" x="11290300" y="4806950"/>
          <p14:tracePt t="31778" x="11322050" y="4806950"/>
          <p14:tracePt t="31794" x="11360150" y="4806950"/>
          <p14:tracePt t="31811" x="11379200" y="4806950"/>
          <p14:tracePt t="31845" x="11391900" y="4806950"/>
          <p14:tracePt t="31863" x="11398250" y="4806950"/>
          <p14:tracePt t="31878" x="11423650" y="4806950"/>
          <p14:tracePt t="31894" x="11442700" y="4806950"/>
          <p14:tracePt t="31911" x="11474450" y="4806950"/>
          <p14:tracePt t="31914" x="11487150" y="4806950"/>
          <p14:tracePt t="31929" x="11499850" y="4806950"/>
          <p14:tracePt t="31932" x="11512550" y="4806950"/>
          <p14:tracePt t="31945" x="11525250" y="4806950"/>
          <p14:tracePt t="31963" x="11544300" y="4806950"/>
          <p14:tracePt t="33146" x="0" y="0"/>
        </p14:tracePtLst>
      </p14:laserTraceLst>
    </p:ext>
  </p:extLs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45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862" y="736472"/>
            <a:ext cx="2608580" cy="5089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Sound Level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3442252" y="736472"/>
            <a:ext cx="7926705" cy="1077218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sz="2000" dirty="0">
              <a:latin typeface="Arial"/>
              <a:cs typeface="Arial"/>
            </a:endParaRPr>
          </a:p>
        </p:txBody>
      </p:sp>
      <p:sp>
        <p:nvSpPr>
          <p:cNvPr id="9" name="object 4"/>
          <p:cNvSpPr txBox="1"/>
          <p:nvPr/>
        </p:nvSpPr>
        <p:spPr>
          <a:xfrm>
            <a:off x="2991678" y="942073"/>
            <a:ext cx="838390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lvl="1"/>
            <a:r>
              <a:rPr lang="en-GB" altLang="en-US" sz="2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Decibel (dB) – A little more </a:t>
            </a:r>
            <a:endParaRPr lang="en-GB" altLang="en-US" sz="2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410200" y="4923722"/>
                <a:ext cx="3281218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𝑆𝑜𝑢𝑛𝑑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𝑙𝑒𝑣𝑒𝑙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b="0" i="1" baseline="-2500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b="0" i="1" baseline="-2500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4923722"/>
                <a:ext cx="3281218" cy="518604"/>
              </a:xfrm>
              <a:prstGeom prst="rect">
                <a:avLst/>
              </a:prstGeom>
              <a:blipFill rotWithShape="0">
                <a:blip r:embed="rId3"/>
                <a:stretch>
                  <a:fillRect b="-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bject 4"/>
          <p:cNvSpPr txBox="1"/>
          <p:nvPr/>
        </p:nvSpPr>
        <p:spPr>
          <a:xfrm>
            <a:off x="2991678" y="1676400"/>
            <a:ext cx="8598393" cy="247567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alt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– Logarithmic way of describing a ratio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alt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alt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ratio may be of power (P), sound pressure(p), intensity(I) or voltage.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alt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alt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factor of 10 </a:t>
            </a: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puts the 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en-US" sz="2000" i="1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 </a:t>
            </a: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decibel: level difference in bels (named 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</a:t>
            </a: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Alexander Graham 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Bell).</a:t>
            </a:r>
            <a:endParaRPr lang="en-GB" altLang="en-US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alt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428089" y="5715000"/>
                <a:ext cx="3263329" cy="521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𝑆𝑜𝑢𝑛𝑑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𝑙𝑒𝑣𝑒𝑙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=20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 baseline="-2500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baseline="-2500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089" y="5715000"/>
                <a:ext cx="3263329" cy="52104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421909" y="4231675"/>
                <a:ext cx="5257800" cy="5180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𝑆𝑜𝑢𝑛𝑑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𝑙𝑒𝑣𝑒𝑙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baseline="-2500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 baseline="-2500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909" y="4231675"/>
                <a:ext cx="5257800" cy="518027"/>
              </a:xfrm>
              <a:prstGeom prst="rect">
                <a:avLst/>
              </a:prstGeom>
              <a:blipFill rotWithShape="0">
                <a:blip r:embed="rId5"/>
                <a:stretch>
                  <a:fillRect b="-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70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4"/>
    </mc:Choice>
    <mc:Fallback xmlns="">
      <p:transition spd="slow" advTm="3504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3265" x="2794000" y="4635500"/>
          <p14:tracePt t="23380" x="2806700" y="4635500"/>
          <p14:tracePt t="23397" x="2832100" y="4635500"/>
          <p14:tracePt t="23413" x="2863850" y="4635500"/>
          <p14:tracePt t="23430" x="2901950" y="4635500"/>
          <p14:tracePt t="23447" x="2940050" y="4635500"/>
          <p14:tracePt t="23450" x="2952750" y="4635500"/>
          <p14:tracePt t="23463" x="2959100" y="4635500"/>
          <p14:tracePt t="23480" x="2984500" y="4629150"/>
          <p14:tracePt t="23497" x="3003550" y="4629150"/>
          <p14:tracePt t="23514" x="3028950" y="4616450"/>
          <p14:tracePt t="23530" x="3041650" y="4610100"/>
          <p14:tracePt t="23548" x="3060700" y="4610100"/>
          <p14:tracePt t="23551" x="3079750" y="4610100"/>
          <p14:tracePt t="23565" x="3086100" y="4610100"/>
          <p14:tracePt t="23581" x="3111500" y="4610100"/>
          <p14:tracePt t="23597" x="3124200" y="4610100"/>
          <p14:tracePt t="23614" x="3155950" y="4610100"/>
          <p14:tracePt t="23630" x="3175000" y="4610100"/>
          <p14:tracePt t="23647" x="3213100" y="4603750"/>
          <p14:tracePt t="23650" x="3225800" y="4591050"/>
          <p14:tracePt t="23680" x="3251200" y="4591050"/>
          <p14:tracePt t="23697" x="3263900" y="4591050"/>
          <p14:tracePt t="23713" x="3270250" y="4591050"/>
          <p14:tracePt t="23730" x="3289300" y="4591050"/>
          <p14:tracePt t="23747" x="3302000" y="4591050"/>
          <p14:tracePt t="23763" x="3327400" y="4591050"/>
          <p14:tracePt t="23781" x="3346450" y="4591050"/>
          <p14:tracePt t="23784" x="3359150" y="4591050"/>
          <p14:tracePt t="23797" x="3378200" y="4591050"/>
          <p14:tracePt t="23813" x="3390900" y="4591050"/>
          <p14:tracePt t="23830" x="3409950" y="4591050"/>
          <p14:tracePt t="23847" x="3441700" y="4591050"/>
          <p14:tracePt t="23863" x="3460750" y="4591050"/>
          <p14:tracePt t="23880" x="3530600" y="4591050"/>
          <p14:tracePt t="23897" x="3562350" y="4591050"/>
          <p14:tracePt t="23913" x="3587750" y="4591050"/>
          <p14:tracePt t="23930" x="3619500" y="4591050"/>
          <p14:tracePt t="23947" x="3644900" y="4591050"/>
          <p14:tracePt t="23951" x="3651250" y="4591050"/>
          <p14:tracePt t="23963" x="3670300" y="4591050"/>
          <p14:tracePt t="23980" x="3708400" y="4597400"/>
          <p14:tracePt t="23997" x="3733800" y="4597400"/>
          <p14:tracePt t="24013" x="3765550" y="4597400"/>
          <p14:tracePt t="24017" x="3784600" y="4597400"/>
          <p14:tracePt t="24031" x="3816350" y="4597400"/>
          <p14:tracePt t="24047" x="3841750" y="4597400"/>
          <p14:tracePt t="24063" x="3898900" y="4597400"/>
          <p14:tracePt t="24081" x="3943350" y="4597400"/>
          <p14:tracePt t="24097" x="3968750" y="4597400"/>
          <p14:tracePt t="24113" x="4019550" y="4597400"/>
          <p14:tracePt t="24132" x="4051300" y="4610100"/>
          <p14:tracePt t="24135" x="4127500" y="4616450"/>
          <p14:tracePt t="24147" x="4159250" y="4622800"/>
          <p14:tracePt t="24167" x="4254500" y="4622800"/>
          <p14:tracePt t="24180" x="4368800" y="4622800"/>
          <p14:tracePt t="24198" x="4406900" y="4629150"/>
          <p14:tracePt t="24201" x="4464050" y="4629150"/>
          <p14:tracePt t="24213" x="4495800" y="4629150"/>
          <p14:tracePt t="24231" x="4546600" y="4635500"/>
          <p14:tracePt t="24247" x="4584700" y="4635500"/>
          <p14:tracePt t="24263" x="4635500" y="4635500"/>
          <p14:tracePt t="24267" x="4660900" y="4635500"/>
          <p14:tracePt t="24282" x="4724400" y="4635500"/>
          <p14:tracePt t="24297" x="4781550" y="4641850"/>
          <p14:tracePt t="24314" x="4813300" y="4641850"/>
          <p14:tracePt t="24330" x="4838700" y="4641850"/>
          <p14:tracePt t="24333" x="4857750" y="4641850"/>
          <p14:tracePt t="24347" x="4876800" y="4641850"/>
          <p14:tracePt t="24363" x="4902200" y="4641850"/>
          <p14:tracePt t="24380" x="4921250" y="4641850"/>
          <p14:tracePt t="24397" x="4940300" y="4641850"/>
          <p14:tracePt t="24413" x="4991100" y="4648200"/>
          <p14:tracePt t="24430" x="5029200" y="4648200"/>
          <p14:tracePt t="24433" x="5035550" y="4648200"/>
          <p14:tracePt t="24446" x="5086350" y="4648200"/>
          <p14:tracePt t="24463" x="5130800" y="4648200"/>
          <p14:tracePt t="24480" x="5168900" y="4648200"/>
          <p14:tracePt t="24497" x="5232400" y="4648200"/>
          <p14:tracePt t="24501" x="5264150" y="4648200"/>
          <p14:tracePt t="24513" x="5289550" y="4648200"/>
          <p14:tracePt t="24530" x="5334000" y="4648200"/>
          <p14:tracePt t="24533" x="5346700" y="4648200"/>
          <p14:tracePt t="24547" x="5365750" y="4648200"/>
          <p14:tracePt t="24564" x="5403850" y="4648200"/>
          <p14:tracePt t="24567" x="5448300" y="4641850"/>
          <p14:tracePt t="24580" x="5505450" y="4635500"/>
          <p14:tracePt t="24597" x="5549900" y="4635500"/>
          <p14:tracePt t="24613" x="5588000" y="4635500"/>
          <p14:tracePt t="24630" x="5676900" y="4635500"/>
          <p14:tracePt t="24634" x="5683250" y="4635500"/>
          <p14:tracePt t="24647" x="5734050" y="4635500"/>
          <p14:tracePt t="24664" x="5778500" y="4635500"/>
          <p14:tracePt t="24680" x="5816600" y="4635500"/>
          <p14:tracePt t="24697" x="5880100" y="4629150"/>
          <p14:tracePt t="24701" x="5911850" y="4616450"/>
          <p14:tracePt t="24713" x="5918200" y="4616450"/>
          <p14:tracePt t="24730" x="5956300" y="4616450"/>
          <p14:tracePt t="24747" x="5969000" y="4610100"/>
          <p14:tracePt t="24764" x="5981700" y="4610100"/>
          <p14:tracePt t="24767" x="5988050" y="4610100"/>
          <p14:tracePt t="24780" x="5994400" y="4610100"/>
          <p14:tracePt t="24797" x="6007100" y="4610100"/>
          <p14:tracePt t="24813" x="6019800" y="4610100"/>
          <p14:tracePt t="24830" x="6051550" y="4603750"/>
          <p14:tracePt t="24863" x="6089650" y="4603750"/>
          <p14:tracePt t="24880" x="6108700" y="4603750"/>
          <p14:tracePt t="24897" x="6134100" y="4597400"/>
          <p14:tracePt t="24913" x="6159500" y="4597400"/>
          <p14:tracePt t="24930" x="6178550" y="4597400"/>
          <p14:tracePt t="24947" x="6210300" y="4597400"/>
          <p14:tracePt t="24963" x="6248400" y="4597400"/>
          <p14:tracePt t="24967" x="6261100" y="4597400"/>
          <p14:tracePt t="24980" x="6280150" y="4597400"/>
          <p14:tracePt t="24997" x="6324600" y="4597400"/>
          <p14:tracePt t="25013" x="6350000" y="4597400"/>
          <p14:tracePt t="25030" x="6369050" y="4597400"/>
          <p14:tracePt t="25050" x="6388100" y="4597400"/>
          <p14:tracePt t="25096" x="6394450" y="4597400"/>
          <p14:tracePt t="25114" x="6407150" y="4597400"/>
          <p14:tracePt t="25129" x="6413500" y="4597400"/>
          <p14:tracePt t="25146" x="6419850" y="4597400"/>
          <p14:tracePt t="25163" x="6432550" y="4597400"/>
          <p14:tracePt t="25180" x="6438900" y="4597400"/>
          <p14:tracePt t="25196" x="6451600" y="4591050"/>
          <p14:tracePt t="25213" x="6464300" y="4591050"/>
          <p14:tracePt t="25232" x="6477000" y="4591050"/>
          <p14:tracePt t="25246" x="6483350" y="4591050"/>
          <p14:tracePt t="25263" x="6508750" y="4591050"/>
          <p14:tracePt t="25280" x="6534150" y="4591050"/>
          <p14:tracePt t="25296" x="6540500" y="4591050"/>
          <p14:tracePt t="25315" x="6546850" y="4591050"/>
          <p14:tracePt t="27048" x="0" y="0"/>
        </p14:tracePtLst>
        <p14:tracePtLst>
          <p14:tracePt t="30131" x="8083550" y="4927600"/>
          <p14:tracePt t="30161" x="8089900" y="4927600"/>
          <p14:tracePt t="30178" x="8172450" y="4826000"/>
          <p14:tracePt t="30196" x="8204200" y="4781550"/>
          <p14:tracePt t="30211" x="8235950" y="4737100"/>
          <p14:tracePt t="30228" x="8248650" y="4705350"/>
          <p14:tracePt t="30231" x="8255000" y="4705350"/>
          <p14:tracePt t="30245" x="8274050" y="4667250"/>
          <p14:tracePt t="30278" x="8280400" y="4660900"/>
          <p14:tracePt t="30295" x="8286750" y="4648200"/>
          <p14:tracePt t="30311" x="8305800" y="4648200"/>
          <p14:tracePt t="30328" x="8312150" y="4641850"/>
          <p14:tracePt t="30332" x="8331200" y="4641850"/>
          <p14:tracePt t="30346" x="8350250" y="4641850"/>
          <p14:tracePt t="30361" x="8362950" y="4641850"/>
          <p14:tracePt t="30378" x="8394700" y="4641850"/>
          <p14:tracePt t="30395" x="8432800" y="4641850"/>
          <p14:tracePt t="30411" x="8451850" y="4654550"/>
          <p14:tracePt t="30428" x="8496300" y="4686300"/>
          <p14:tracePt t="30432" x="8509000" y="4699000"/>
          <p14:tracePt t="30445" x="8521700" y="4705350"/>
          <p14:tracePt t="30461" x="8591550" y="4762500"/>
          <p14:tracePt t="30478" x="8629650" y="4775200"/>
          <p14:tracePt t="30495" x="8661400" y="4806950"/>
          <p14:tracePt t="30511" x="8693150" y="4838700"/>
          <p14:tracePt t="30528" x="8724900" y="4864100"/>
          <p14:tracePt t="30545" x="8756650" y="4889500"/>
          <p14:tracePt t="30561" x="8788400" y="4914900"/>
          <p14:tracePt t="30578" x="8851900" y="4946650"/>
          <p14:tracePt t="30595" x="8890000" y="4984750"/>
          <p14:tracePt t="30600" x="8896350" y="4984750"/>
          <p14:tracePt t="30611" x="8928100" y="4991100"/>
          <p14:tracePt t="30628" x="8978900" y="5010150"/>
          <p14:tracePt t="30644" x="9023350" y="5029200"/>
          <p14:tracePt t="30661" x="9137650" y="5054600"/>
          <p14:tracePt t="30665" x="9182100" y="5060950"/>
          <p14:tracePt t="30678" x="9239250" y="5080000"/>
          <p14:tracePt t="30694" x="9277350" y="5086350"/>
          <p14:tracePt t="30698" x="9290050" y="5086350"/>
          <p14:tracePt t="30711" x="9296400" y="5086350"/>
          <p14:tracePt t="30728" x="9309100" y="5086350"/>
          <p14:tracePt t="30745" x="9315450" y="5086350"/>
          <p14:tracePt t="30761" x="9328150" y="5086350"/>
          <p14:tracePt t="30778" x="9347200" y="5067300"/>
          <p14:tracePt t="30795" x="9398000" y="5054600"/>
          <p14:tracePt t="30799" x="9404350" y="5048250"/>
          <p14:tracePt t="30811" x="9417050" y="5035550"/>
          <p14:tracePt t="30828" x="9429750" y="5016500"/>
          <p14:tracePt t="30844" x="9455150" y="4997450"/>
          <p14:tracePt t="30861" x="9467850" y="4978400"/>
          <p14:tracePt t="30865" x="9474200" y="4965700"/>
          <p14:tracePt t="30878" x="9480550" y="4965700"/>
          <p14:tracePt t="30894" x="9480550" y="4946650"/>
          <p14:tracePt t="30911" x="9505950" y="4927600"/>
          <p14:tracePt t="30928" x="9512300" y="4927600"/>
          <p14:tracePt t="30931" x="9531350" y="4921250"/>
          <p14:tracePt t="30944" x="9544050" y="4914900"/>
          <p14:tracePt t="30961" x="9582150" y="4908550"/>
          <p14:tracePt t="30978" x="9607550" y="4908550"/>
          <p14:tracePt t="30995" x="9671050" y="4908550"/>
          <p14:tracePt t="31014" x="9728200" y="4908550"/>
          <p14:tracePt t="31028" x="9779000" y="4908550"/>
          <p14:tracePt t="31048" x="9804400" y="4908550"/>
          <p14:tracePt t="31062" x="9829800" y="4908550"/>
          <p14:tracePt t="31079" x="9855200" y="4908550"/>
          <p14:tracePt t="31094" x="9874250" y="4908550"/>
          <p14:tracePt t="31111" x="9899650" y="4908550"/>
          <p14:tracePt t="31128" x="9918700" y="4908550"/>
          <p14:tracePt t="31145" x="9975850" y="4908550"/>
          <p14:tracePt t="31148" x="9994900" y="4914900"/>
          <p14:tracePt t="31162" x="10045700" y="4914900"/>
          <p14:tracePt t="31178" x="10077450" y="4921250"/>
          <p14:tracePt t="31194" x="10128250" y="4927600"/>
          <p14:tracePt t="31211" x="10179050" y="4927600"/>
          <p14:tracePt t="31228" x="10223500" y="4927600"/>
          <p14:tracePt t="31245" x="10261600" y="4927600"/>
          <p14:tracePt t="31261" x="10306050" y="4927600"/>
          <p14:tracePt t="31278" x="10363200" y="4927600"/>
          <p14:tracePt t="31294" x="10407650" y="4914900"/>
          <p14:tracePt t="31311" x="10439400" y="4908550"/>
          <p14:tracePt t="31328" x="10477500" y="4902200"/>
          <p14:tracePt t="31345" x="10502900" y="4883150"/>
          <p14:tracePt t="31362" x="10610850" y="4864100"/>
          <p14:tracePt t="31378" x="10655300" y="4857750"/>
          <p14:tracePt t="31394" x="10712450" y="4845050"/>
          <p14:tracePt t="31411" x="10725150" y="4845050"/>
          <p14:tracePt t="31414" x="10744200" y="4845050"/>
          <p14:tracePt t="31428" x="10756900" y="4845050"/>
          <p14:tracePt t="31444" x="10782300" y="4845050"/>
          <p14:tracePt t="31449" x="10795000" y="4845050"/>
          <p14:tracePt t="31461" x="10801350" y="4845050"/>
          <p14:tracePt t="31478" x="10807700" y="4845050"/>
          <p14:tracePt t="31481" x="10814050" y="4845050"/>
          <p14:tracePt t="31495" x="10820400" y="4845050"/>
          <p14:tracePt t="31511" x="10858500" y="4857750"/>
          <p14:tracePt t="31527" x="10890250" y="4857750"/>
          <p14:tracePt t="31544" x="10934700" y="4857750"/>
          <p14:tracePt t="31548" x="10960100" y="4857750"/>
          <p14:tracePt t="31549" x="10985500" y="4857750"/>
          <p14:tracePt t="31562" x="11004550" y="4857750"/>
          <p14:tracePt t="31578" x="11036300" y="4857750"/>
          <p14:tracePt t="31594" x="11068050" y="4857750"/>
          <p14:tracePt t="31613" x="11080750" y="4857750"/>
          <p14:tracePt t="31627" x="11093450" y="4845050"/>
          <p14:tracePt t="31645" x="11106150" y="4838700"/>
          <p14:tracePt t="31648" x="11112500" y="4838700"/>
          <p14:tracePt t="31661" x="11118850" y="4826000"/>
          <p14:tracePt t="31678" x="11137900" y="4819650"/>
          <p14:tracePt t="31682" x="11150600" y="4819650"/>
          <p14:tracePt t="31695" x="11156950" y="4819650"/>
          <p14:tracePt t="31711" x="11201400" y="4813300"/>
          <p14:tracePt t="31727" x="11214100" y="4813300"/>
          <p14:tracePt t="31744" x="11258550" y="4813300"/>
          <p14:tracePt t="31763" x="11290300" y="4806950"/>
          <p14:tracePt t="31778" x="11322050" y="4806950"/>
          <p14:tracePt t="31794" x="11360150" y="4806950"/>
          <p14:tracePt t="31811" x="11379200" y="4806950"/>
          <p14:tracePt t="31845" x="11391900" y="4806950"/>
          <p14:tracePt t="31863" x="11398250" y="4806950"/>
          <p14:tracePt t="31878" x="11423650" y="4806950"/>
          <p14:tracePt t="31894" x="11442700" y="4806950"/>
          <p14:tracePt t="31911" x="11474450" y="4806950"/>
          <p14:tracePt t="31914" x="11487150" y="4806950"/>
          <p14:tracePt t="31929" x="11499850" y="4806950"/>
          <p14:tracePt t="31932" x="11512550" y="4806950"/>
          <p14:tracePt t="31945" x="11525250" y="4806950"/>
          <p14:tracePt t="31963" x="11544300" y="4806950"/>
          <p14:tracePt t="33146" x="0" y="0"/>
        </p14:tracePtLst>
      </p14:laserTraceLst>
    </p:ext>
  </p:extLs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46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862" y="736472"/>
            <a:ext cx="2608580" cy="5089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Sound Level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3442252" y="736472"/>
            <a:ext cx="7926705" cy="1077218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sz="2000" dirty="0">
              <a:latin typeface="Arial"/>
              <a:cs typeface="Arial"/>
            </a:endParaRPr>
          </a:p>
        </p:txBody>
      </p:sp>
      <p:sp>
        <p:nvSpPr>
          <p:cNvPr id="9" name="object 4"/>
          <p:cNvSpPr txBox="1"/>
          <p:nvPr/>
        </p:nvSpPr>
        <p:spPr>
          <a:xfrm>
            <a:off x="2991678" y="942073"/>
            <a:ext cx="838390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lvl="1"/>
            <a:r>
              <a:rPr lang="en-GB" altLang="en-US" sz="2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Decibel (dB)</a:t>
            </a:r>
            <a:endParaRPr lang="en-GB" altLang="en-US" sz="2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764995" y="4053396"/>
                <a:ext cx="3281218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𝑆𝑜𝑢𝑛𝑑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𝑙𝑒𝑣𝑒𝑙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𝐼𝑜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995" y="4053396"/>
                <a:ext cx="3281218" cy="51860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667897" y="5587601"/>
                <a:ext cx="3263586" cy="521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𝑆𝑜𝑢𝑛𝑑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𝑙𝑒𝑣𝑒𝑙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=20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897" y="5587601"/>
                <a:ext cx="3263586" cy="52104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638080" y="2307374"/>
                <a:ext cx="3281218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𝑆𝑜𝑢𝑛𝑑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𝑙𝑒𝑣𝑒𝑙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080" y="2307374"/>
                <a:ext cx="3281218" cy="51860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bject 4"/>
          <p:cNvSpPr txBox="1"/>
          <p:nvPr/>
        </p:nvSpPr>
        <p:spPr>
          <a:xfrm>
            <a:off x="2991678" y="1613595"/>
            <a:ext cx="8598393" cy="401456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alt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Sound level – Power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alt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altLang="en-US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alt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altLang="en-US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alt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alt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Sound level </a:t>
            </a:r>
            <a:r>
              <a:rPr lang="en-GB" alt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Intensity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alt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altLang="en-US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alt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alt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Sound level - Pressure</a:t>
            </a:r>
            <a:endParaRPr lang="en-GB" altLang="en-US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alt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925768" y="2882325"/>
            <a:ext cx="202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Where P</a:t>
            </a:r>
            <a:r>
              <a:rPr lang="en-US" baseline="-25000" dirty="0" smtClean="0">
                <a:solidFill>
                  <a:schemeClr val="tx2"/>
                </a:solidFill>
              </a:rPr>
              <a:t>o</a:t>
            </a:r>
            <a:r>
              <a:rPr lang="en-US" dirty="0" smtClean="0">
                <a:solidFill>
                  <a:schemeClr val="tx2"/>
                </a:solidFill>
              </a:rPr>
              <a:t> = 10</a:t>
            </a:r>
            <a:r>
              <a:rPr lang="en-US" baseline="30000" dirty="0" smtClean="0">
                <a:solidFill>
                  <a:schemeClr val="tx2"/>
                </a:solidFill>
              </a:rPr>
              <a:t>-12</a:t>
            </a:r>
            <a:r>
              <a:rPr lang="en-US" dirty="0" smtClean="0">
                <a:solidFill>
                  <a:schemeClr val="tx2"/>
                </a:solidFill>
              </a:rPr>
              <a:t> W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831867" y="4603066"/>
            <a:ext cx="2360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Where I</a:t>
            </a:r>
            <a:r>
              <a:rPr lang="en-US" baseline="-25000" dirty="0" smtClean="0">
                <a:solidFill>
                  <a:schemeClr val="tx2"/>
                </a:solidFill>
              </a:rPr>
              <a:t>o</a:t>
            </a:r>
            <a:r>
              <a:rPr lang="en-US" dirty="0" smtClean="0">
                <a:solidFill>
                  <a:schemeClr val="tx2"/>
                </a:solidFill>
              </a:rPr>
              <a:t> = 10</a:t>
            </a:r>
            <a:r>
              <a:rPr lang="en-US" baseline="30000" dirty="0" smtClean="0">
                <a:solidFill>
                  <a:schemeClr val="tx2"/>
                </a:solidFill>
              </a:rPr>
              <a:t>-12</a:t>
            </a:r>
            <a:r>
              <a:rPr lang="en-US" dirty="0" smtClean="0">
                <a:solidFill>
                  <a:schemeClr val="tx2"/>
                </a:solidFill>
              </a:rPr>
              <a:t> W/m</a:t>
            </a:r>
            <a:r>
              <a:rPr lang="en-US" baseline="30000" dirty="0" smtClean="0">
                <a:solidFill>
                  <a:schemeClr val="tx2"/>
                </a:solidFill>
              </a:rPr>
              <a:t>2</a:t>
            </a:r>
            <a:endParaRPr lang="en-US" baseline="30000" dirty="0">
              <a:solidFill>
                <a:schemeClr val="tx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31867" y="5962537"/>
            <a:ext cx="2522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Where </a:t>
            </a:r>
            <a:r>
              <a:rPr lang="en-US" dirty="0" err="1" smtClean="0">
                <a:solidFill>
                  <a:schemeClr val="tx2"/>
                </a:solidFill>
              </a:rPr>
              <a:t>p</a:t>
            </a:r>
            <a:r>
              <a:rPr lang="en-US" baseline="-25000" dirty="0" err="1" smtClean="0">
                <a:solidFill>
                  <a:schemeClr val="tx2"/>
                </a:solidFill>
              </a:rPr>
              <a:t>o</a:t>
            </a:r>
            <a:r>
              <a:rPr lang="en-US" dirty="0" smtClean="0">
                <a:solidFill>
                  <a:schemeClr val="tx2"/>
                </a:solidFill>
              </a:rPr>
              <a:t> = 2x10</a:t>
            </a:r>
            <a:r>
              <a:rPr lang="en-US" baseline="30000" dirty="0" smtClean="0">
                <a:solidFill>
                  <a:schemeClr val="tx2"/>
                </a:solidFill>
              </a:rPr>
              <a:t>-5</a:t>
            </a:r>
            <a:r>
              <a:rPr lang="en-US" dirty="0" smtClean="0">
                <a:solidFill>
                  <a:schemeClr val="tx2"/>
                </a:solidFill>
              </a:rPr>
              <a:t> N/m</a:t>
            </a:r>
            <a:r>
              <a:rPr lang="en-US" baseline="30000" dirty="0" smtClean="0">
                <a:solidFill>
                  <a:schemeClr val="tx2"/>
                </a:solidFill>
              </a:rPr>
              <a:t>2</a:t>
            </a:r>
            <a:endParaRPr lang="en-US" baseline="30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09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4"/>
    </mc:Choice>
    <mc:Fallback xmlns="">
      <p:transition spd="slow" advTm="3504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3265" x="2794000" y="4635500"/>
          <p14:tracePt t="23380" x="2806700" y="4635500"/>
          <p14:tracePt t="23397" x="2832100" y="4635500"/>
          <p14:tracePt t="23413" x="2863850" y="4635500"/>
          <p14:tracePt t="23430" x="2901950" y="4635500"/>
          <p14:tracePt t="23447" x="2940050" y="4635500"/>
          <p14:tracePt t="23450" x="2952750" y="4635500"/>
          <p14:tracePt t="23463" x="2959100" y="4635500"/>
          <p14:tracePt t="23480" x="2984500" y="4629150"/>
          <p14:tracePt t="23497" x="3003550" y="4629150"/>
          <p14:tracePt t="23514" x="3028950" y="4616450"/>
          <p14:tracePt t="23530" x="3041650" y="4610100"/>
          <p14:tracePt t="23548" x="3060700" y="4610100"/>
          <p14:tracePt t="23551" x="3079750" y="4610100"/>
          <p14:tracePt t="23565" x="3086100" y="4610100"/>
          <p14:tracePt t="23581" x="3111500" y="4610100"/>
          <p14:tracePt t="23597" x="3124200" y="4610100"/>
          <p14:tracePt t="23614" x="3155950" y="4610100"/>
          <p14:tracePt t="23630" x="3175000" y="4610100"/>
          <p14:tracePt t="23647" x="3213100" y="4603750"/>
          <p14:tracePt t="23650" x="3225800" y="4591050"/>
          <p14:tracePt t="23680" x="3251200" y="4591050"/>
          <p14:tracePt t="23697" x="3263900" y="4591050"/>
          <p14:tracePt t="23713" x="3270250" y="4591050"/>
          <p14:tracePt t="23730" x="3289300" y="4591050"/>
          <p14:tracePt t="23747" x="3302000" y="4591050"/>
          <p14:tracePt t="23763" x="3327400" y="4591050"/>
          <p14:tracePt t="23781" x="3346450" y="4591050"/>
          <p14:tracePt t="23784" x="3359150" y="4591050"/>
          <p14:tracePt t="23797" x="3378200" y="4591050"/>
          <p14:tracePt t="23813" x="3390900" y="4591050"/>
          <p14:tracePt t="23830" x="3409950" y="4591050"/>
          <p14:tracePt t="23847" x="3441700" y="4591050"/>
          <p14:tracePt t="23863" x="3460750" y="4591050"/>
          <p14:tracePt t="23880" x="3530600" y="4591050"/>
          <p14:tracePt t="23897" x="3562350" y="4591050"/>
          <p14:tracePt t="23913" x="3587750" y="4591050"/>
          <p14:tracePt t="23930" x="3619500" y="4591050"/>
          <p14:tracePt t="23947" x="3644900" y="4591050"/>
          <p14:tracePt t="23951" x="3651250" y="4591050"/>
          <p14:tracePt t="23963" x="3670300" y="4591050"/>
          <p14:tracePt t="23980" x="3708400" y="4597400"/>
          <p14:tracePt t="23997" x="3733800" y="4597400"/>
          <p14:tracePt t="24013" x="3765550" y="4597400"/>
          <p14:tracePt t="24017" x="3784600" y="4597400"/>
          <p14:tracePt t="24031" x="3816350" y="4597400"/>
          <p14:tracePt t="24047" x="3841750" y="4597400"/>
          <p14:tracePt t="24063" x="3898900" y="4597400"/>
          <p14:tracePt t="24081" x="3943350" y="4597400"/>
          <p14:tracePt t="24097" x="3968750" y="4597400"/>
          <p14:tracePt t="24113" x="4019550" y="4597400"/>
          <p14:tracePt t="24132" x="4051300" y="4610100"/>
          <p14:tracePt t="24135" x="4127500" y="4616450"/>
          <p14:tracePt t="24147" x="4159250" y="4622800"/>
          <p14:tracePt t="24167" x="4254500" y="4622800"/>
          <p14:tracePt t="24180" x="4368800" y="4622800"/>
          <p14:tracePt t="24198" x="4406900" y="4629150"/>
          <p14:tracePt t="24201" x="4464050" y="4629150"/>
          <p14:tracePt t="24213" x="4495800" y="4629150"/>
          <p14:tracePt t="24231" x="4546600" y="4635500"/>
          <p14:tracePt t="24247" x="4584700" y="4635500"/>
          <p14:tracePt t="24263" x="4635500" y="4635500"/>
          <p14:tracePt t="24267" x="4660900" y="4635500"/>
          <p14:tracePt t="24282" x="4724400" y="4635500"/>
          <p14:tracePt t="24297" x="4781550" y="4641850"/>
          <p14:tracePt t="24314" x="4813300" y="4641850"/>
          <p14:tracePt t="24330" x="4838700" y="4641850"/>
          <p14:tracePt t="24333" x="4857750" y="4641850"/>
          <p14:tracePt t="24347" x="4876800" y="4641850"/>
          <p14:tracePt t="24363" x="4902200" y="4641850"/>
          <p14:tracePt t="24380" x="4921250" y="4641850"/>
          <p14:tracePt t="24397" x="4940300" y="4641850"/>
          <p14:tracePt t="24413" x="4991100" y="4648200"/>
          <p14:tracePt t="24430" x="5029200" y="4648200"/>
          <p14:tracePt t="24433" x="5035550" y="4648200"/>
          <p14:tracePt t="24446" x="5086350" y="4648200"/>
          <p14:tracePt t="24463" x="5130800" y="4648200"/>
          <p14:tracePt t="24480" x="5168900" y="4648200"/>
          <p14:tracePt t="24497" x="5232400" y="4648200"/>
          <p14:tracePt t="24501" x="5264150" y="4648200"/>
          <p14:tracePt t="24513" x="5289550" y="4648200"/>
          <p14:tracePt t="24530" x="5334000" y="4648200"/>
          <p14:tracePt t="24533" x="5346700" y="4648200"/>
          <p14:tracePt t="24547" x="5365750" y="4648200"/>
          <p14:tracePt t="24564" x="5403850" y="4648200"/>
          <p14:tracePt t="24567" x="5448300" y="4641850"/>
          <p14:tracePt t="24580" x="5505450" y="4635500"/>
          <p14:tracePt t="24597" x="5549900" y="4635500"/>
          <p14:tracePt t="24613" x="5588000" y="4635500"/>
          <p14:tracePt t="24630" x="5676900" y="4635500"/>
          <p14:tracePt t="24634" x="5683250" y="4635500"/>
          <p14:tracePt t="24647" x="5734050" y="4635500"/>
          <p14:tracePt t="24664" x="5778500" y="4635500"/>
          <p14:tracePt t="24680" x="5816600" y="4635500"/>
          <p14:tracePt t="24697" x="5880100" y="4629150"/>
          <p14:tracePt t="24701" x="5911850" y="4616450"/>
          <p14:tracePt t="24713" x="5918200" y="4616450"/>
          <p14:tracePt t="24730" x="5956300" y="4616450"/>
          <p14:tracePt t="24747" x="5969000" y="4610100"/>
          <p14:tracePt t="24764" x="5981700" y="4610100"/>
          <p14:tracePt t="24767" x="5988050" y="4610100"/>
          <p14:tracePt t="24780" x="5994400" y="4610100"/>
          <p14:tracePt t="24797" x="6007100" y="4610100"/>
          <p14:tracePt t="24813" x="6019800" y="4610100"/>
          <p14:tracePt t="24830" x="6051550" y="4603750"/>
          <p14:tracePt t="24863" x="6089650" y="4603750"/>
          <p14:tracePt t="24880" x="6108700" y="4603750"/>
          <p14:tracePt t="24897" x="6134100" y="4597400"/>
          <p14:tracePt t="24913" x="6159500" y="4597400"/>
          <p14:tracePt t="24930" x="6178550" y="4597400"/>
          <p14:tracePt t="24947" x="6210300" y="4597400"/>
          <p14:tracePt t="24963" x="6248400" y="4597400"/>
          <p14:tracePt t="24967" x="6261100" y="4597400"/>
          <p14:tracePt t="24980" x="6280150" y="4597400"/>
          <p14:tracePt t="24997" x="6324600" y="4597400"/>
          <p14:tracePt t="25013" x="6350000" y="4597400"/>
          <p14:tracePt t="25030" x="6369050" y="4597400"/>
          <p14:tracePt t="25050" x="6388100" y="4597400"/>
          <p14:tracePt t="25096" x="6394450" y="4597400"/>
          <p14:tracePt t="25114" x="6407150" y="4597400"/>
          <p14:tracePt t="25129" x="6413500" y="4597400"/>
          <p14:tracePt t="25146" x="6419850" y="4597400"/>
          <p14:tracePt t="25163" x="6432550" y="4597400"/>
          <p14:tracePt t="25180" x="6438900" y="4597400"/>
          <p14:tracePt t="25196" x="6451600" y="4591050"/>
          <p14:tracePt t="25213" x="6464300" y="4591050"/>
          <p14:tracePt t="25232" x="6477000" y="4591050"/>
          <p14:tracePt t="25246" x="6483350" y="4591050"/>
          <p14:tracePt t="25263" x="6508750" y="4591050"/>
          <p14:tracePt t="25280" x="6534150" y="4591050"/>
          <p14:tracePt t="25296" x="6540500" y="4591050"/>
          <p14:tracePt t="25315" x="6546850" y="4591050"/>
          <p14:tracePt t="27048" x="0" y="0"/>
        </p14:tracePtLst>
        <p14:tracePtLst>
          <p14:tracePt t="30131" x="8083550" y="4927600"/>
          <p14:tracePt t="30161" x="8089900" y="4927600"/>
          <p14:tracePt t="30178" x="8172450" y="4826000"/>
          <p14:tracePt t="30196" x="8204200" y="4781550"/>
          <p14:tracePt t="30211" x="8235950" y="4737100"/>
          <p14:tracePt t="30228" x="8248650" y="4705350"/>
          <p14:tracePt t="30231" x="8255000" y="4705350"/>
          <p14:tracePt t="30245" x="8274050" y="4667250"/>
          <p14:tracePt t="30278" x="8280400" y="4660900"/>
          <p14:tracePt t="30295" x="8286750" y="4648200"/>
          <p14:tracePt t="30311" x="8305800" y="4648200"/>
          <p14:tracePt t="30328" x="8312150" y="4641850"/>
          <p14:tracePt t="30332" x="8331200" y="4641850"/>
          <p14:tracePt t="30346" x="8350250" y="4641850"/>
          <p14:tracePt t="30361" x="8362950" y="4641850"/>
          <p14:tracePt t="30378" x="8394700" y="4641850"/>
          <p14:tracePt t="30395" x="8432800" y="4641850"/>
          <p14:tracePt t="30411" x="8451850" y="4654550"/>
          <p14:tracePt t="30428" x="8496300" y="4686300"/>
          <p14:tracePt t="30432" x="8509000" y="4699000"/>
          <p14:tracePt t="30445" x="8521700" y="4705350"/>
          <p14:tracePt t="30461" x="8591550" y="4762500"/>
          <p14:tracePt t="30478" x="8629650" y="4775200"/>
          <p14:tracePt t="30495" x="8661400" y="4806950"/>
          <p14:tracePt t="30511" x="8693150" y="4838700"/>
          <p14:tracePt t="30528" x="8724900" y="4864100"/>
          <p14:tracePt t="30545" x="8756650" y="4889500"/>
          <p14:tracePt t="30561" x="8788400" y="4914900"/>
          <p14:tracePt t="30578" x="8851900" y="4946650"/>
          <p14:tracePt t="30595" x="8890000" y="4984750"/>
          <p14:tracePt t="30600" x="8896350" y="4984750"/>
          <p14:tracePt t="30611" x="8928100" y="4991100"/>
          <p14:tracePt t="30628" x="8978900" y="5010150"/>
          <p14:tracePt t="30644" x="9023350" y="5029200"/>
          <p14:tracePt t="30661" x="9137650" y="5054600"/>
          <p14:tracePt t="30665" x="9182100" y="5060950"/>
          <p14:tracePt t="30678" x="9239250" y="5080000"/>
          <p14:tracePt t="30694" x="9277350" y="5086350"/>
          <p14:tracePt t="30698" x="9290050" y="5086350"/>
          <p14:tracePt t="30711" x="9296400" y="5086350"/>
          <p14:tracePt t="30728" x="9309100" y="5086350"/>
          <p14:tracePt t="30745" x="9315450" y="5086350"/>
          <p14:tracePt t="30761" x="9328150" y="5086350"/>
          <p14:tracePt t="30778" x="9347200" y="5067300"/>
          <p14:tracePt t="30795" x="9398000" y="5054600"/>
          <p14:tracePt t="30799" x="9404350" y="5048250"/>
          <p14:tracePt t="30811" x="9417050" y="5035550"/>
          <p14:tracePt t="30828" x="9429750" y="5016500"/>
          <p14:tracePt t="30844" x="9455150" y="4997450"/>
          <p14:tracePt t="30861" x="9467850" y="4978400"/>
          <p14:tracePt t="30865" x="9474200" y="4965700"/>
          <p14:tracePt t="30878" x="9480550" y="4965700"/>
          <p14:tracePt t="30894" x="9480550" y="4946650"/>
          <p14:tracePt t="30911" x="9505950" y="4927600"/>
          <p14:tracePt t="30928" x="9512300" y="4927600"/>
          <p14:tracePt t="30931" x="9531350" y="4921250"/>
          <p14:tracePt t="30944" x="9544050" y="4914900"/>
          <p14:tracePt t="30961" x="9582150" y="4908550"/>
          <p14:tracePt t="30978" x="9607550" y="4908550"/>
          <p14:tracePt t="30995" x="9671050" y="4908550"/>
          <p14:tracePt t="31014" x="9728200" y="4908550"/>
          <p14:tracePt t="31028" x="9779000" y="4908550"/>
          <p14:tracePt t="31048" x="9804400" y="4908550"/>
          <p14:tracePt t="31062" x="9829800" y="4908550"/>
          <p14:tracePt t="31079" x="9855200" y="4908550"/>
          <p14:tracePt t="31094" x="9874250" y="4908550"/>
          <p14:tracePt t="31111" x="9899650" y="4908550"/>
          <p14:tracePt t="31128" x="9918700" y="4908550"/>
          <p14:tracePt t="31145" x="9975850" y="4908550"/>
          <p14:tracePt t="31148" x="9994900" y="4914900"/>
          <p14:tracePt t="31162" x="10045700" y="4914900"/>
          <p14:tracePt t="31178" x="10077450" y="4921250"/>
          <p14:tracePt t="31194" x="10128250" y="4927600"/>
          <p14:tracePt t="31211" x="10179050" y="4927600"/>
          <p14:tracePt t="31228" x="10223500" y="4927600"/>
          <p14:tracePt t="31245" x="10261600" y="4927600"/>
          <p14:tracePt t="31261" x="10306050" y="4927600"/>
          <p14:tracePt t="31278" x="10363200" y="4927600"/>
          <p14:tracePt t="31294" x="10407650" y="4914900"/>
          <p14:tracePt t="31311" x="10439400" y="4908550"/>
          <p14:tracePt t="31328" x="10477500" y="4902200"/>
          <p14:tracePt t="31345" x="10502900" y="4883150"/>
          <p14:tracePt t="31362" x="10610850" y="4864100"/>
          <p14:tracePt t="31378" x="10655300" y="4857750"/>
          <p14:tracePt t="31394" x="10712450" y="4845050"/>
          <p14:tracePt t="31411" x="10725150" y="4845050"/>
          <p14:tracePt t="31414" x="10744200" y="4845050"/>
          <p14:tracePt t="31428" x="10756900" y="4845050"/>
          <p14:tracePt t="31444" x="10782300" y="4845050"/>
          <p14:tracePt t="31449" x="10795000" y="4845050"/>
          <p14:tracePt t="31461" x="10801350" y="4845050"/>
          <p14:tracePt t="31478" x="10807700" y="4845050"/>
          <p14:tracePt t="31481" x="10814050" y="4845050"/>
          <p14:tracePt t="31495" x="10820400" y="4845050"/>
          <p14:tracePt t="31511" x="10858500" y="4857750"/>
          <p14:tracePt t="31527" x="10890250" y="4857750"/>
          <p14:tracePt t="31544" x="10934700" y="4857750"/>
          <p14:tracePt t="31548" x="10960100" y="4857750"/>
          <p14:tracePt t="31549" x="10985500" y="4857750"/>
          <p14:tracePt t="31562" x="11004550" y="4857750"/>
          <p14:tracePt t="31578" x="11036300" y="4857750"/>
          <p14:tracePt t="31594" x="11068050" y="4857750"/>
          <p14:tracePt t="31613" x="11080750" y="4857750"/>
          <p14:tracePt t="31627" x="11093450" y="4845050"/>
          <p14:tracePt t="31645" x="11106150" y="4838700"/>
          <p14:tracePt t="31648" x="11112500" y="4838700"/>
          <p14:tracePt t="31661" x="11118850" y="4826000"/>
          <p14:tracePt t="31678" x="11137900" y="4819650"/>
          <p14:tracePt t="31682" x="11150600" y="4819650"/>
          <p14:tracePt t="31695" x="11156950" y="4819650"/>
          <p14:tracePt t="31711" x="11201400" y="4813300"/>
          <p14:tracePt t="31727" x="11214100" y="4813300"/>
          <p14:tracePt t="31744" x="11258550" y="4813300"/>
          <p14:tracePt t="31763" x="11290300" y="4806950"/>
          <p14:tracePt t="31778" x="11322050" y="4806950"/>
          <p14:tracePt t="31794" x="11360150" y="4806950"/>
          <p14:tracePt t="31811" x="11379200" y="4806950"/>
          <p14:tracePt t="31845" x="11391900" y="4806950"/>
          <p14:tracePt t="31863" x="11398250" y="4806950"/>
          <p14:tracePt t="31878" x="11423650" y="4806950"/>
          <p14:tracePt t="31894" x="11442700" y="4806950"/>
          <p14:tracePt t="31911" x="11474450" y="4806950"/>
          <p14:tracePt t="31914" x="11487150" y="4806950"/>
          <p14:tracePt t="31929" x="11499850" y="4806950"/>
          <p14:tracePt t="31932" x="11512550" y="4806950"/>
          <p14:tracePt t="31945" x="11525250" y="4806950"/>
          <p14:tracePt t="31963" x="11544300" y="4806950"/>
          <p14:tracePt t="33146" x="0" y="0"/>
        </p14:tracePtLst>
      </p14:laserTraceLst>
    </p:ext>
  </p:extLs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47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862" y="736472"/>
            <a:ext cx="2608580" cy="5089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Sound Level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3442252" y="736472"/>
            <a:ext cx="7926705" cy="1077218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sz="20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68726" y="6019800"/>
            <a:ext cx="1776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 smtClean="0"/>
              <a:t>Source: </a:t>
            </a:r>
            <a:r>
              <a:rPr lang="en-US" altLang="en-US" sz="1200" dirty="0"/>
              <a:t>SUVA CD track 18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455504" y="1656297"/>
            <a:ext cx="7994650" cy="395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8288" indent="-2682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67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200" b="1">
                <a:solidFill>
                  <a:schemeClr val="tx1"/>
                </a:solidFill>
                <a:latin typeface="+mn-lt"/>
              </a:defRPr>
            </a:lvl2pPr>
            <a:lvl3pPr marL="809625" indent="-2651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3pPr>
            <a:lvl4pPr marL="1090613" indent="-279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4pPr>
            <a:lvl5pPr marL="13493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5pPr>
            <a:lvl6pPr marL="18065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6pPr>
            <a:lvl7pPr marL="22637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7pPr>
            <a:lvl8pPr marL="27209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8pPr>
            <a:lvl9pPr marL="3178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−"/>
              <a:defRPr sz="2200" b="1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AEEF"/>
              </a:buClr>
              <a:buSzTx/>
              <a:buNone/>
              <a:tabLst/>
              <a:defRPr/>
            </a:pPr>
            <a:endParaRPr kumimoji="0" lang="nl-NL" alt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101073"/>
              </a:solidFill>
              <a:effectLst/>
              <a:uLnTx/>
              <a:uFillTx/>
              <a:latin typeface="Arial"/>
            </a:endParaRPr>
          </a:p>
          <a:p>
            <a:pPr marL="536575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01073"/>
              </a:buClr>
              <a:buSzTx/>
              <a:buFontTx/>
              <a:buChar char="•"/>
              <a:tabLst/>
              <a:defRPr/>
            </a:pPr>
            <a:r>
              <a:rPr kumimoji="0" lang="nl-NL" alt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101073"/>
                </a:solidFill>
                <a:effectLst/>
                <a:uLnTx/>
                <a:uFillTx/>
                <a:latin typeface="Arial"/>
              </a:rPr>
              <a:t>Ticks</a:t>
            </a:r>
            <a:r>
              <a:rPr kumimoji="0" lang="nl-NL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101073"/>
                </a:solidFill>
                <a:effectLst/>
                <a:uLnTx/>
                <a:uFillTx/>
                <a:latin typeface="Arial"/>
              </a:rPr>
              <a:t> of a </a:t>
            </a:r>
            <a:r>
              <a:rPr kumimoji="0" lang="nl-NL" alt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101073"/>
                </a:solidFill>
                <a:effectLst/>
                <a:uLnTx/>
                <a:uFillTx/>
                <a:latin typeface="Arial"/>
              </a:rPr>
              <a:t>clock</a:t>
            </a:r>
            <a:r>
              <a:rPr kumimoji="0" lang="nl-NL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101073"/>
                </a:solidFill>
                <a:effectLst/>
                <a:uLnTx/>
                <a:uFillTx/>
                <a:latin typeface="Arial"/>
              </a:rPr>
              <a:t>       (30 dB)</a:t>
            </a:r>
          </a:p>
          <a:p>
            <a:pPr marL="536575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01073"/>
              </a:buClr>
              <a:buSzTx/>
              <a:buFontTx/>
              <a:buChar char="•"/>
              <a:tabLst/>
              <a:defRPr/>
            </a:pPr>
            <a:r>
              <a:rPr kumimoji="0" lang="nl-NL" alt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101073"/>
                </a:solidFill>
                <a:effectLst/>
                <a:uLnTx/>
                <a:uFillTx/>
                <a:latin typeface="Arial"/>
              </a:rPr>
              <a:t>Painting</a:t>
            </a:r>
            <a:r>
              <a:rPr kumimoji="0" lang="nl-NL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101073"/>
                </a:solidFill>
                <a:effectLst/>
                <a:uLnTx/>
                <a:uFillTx/>
                <a:latin typeface="Arial"/>
              </a:rPr>
              <a:t>                    (40 dB)</a:t>
            </a:r>
          </a:p>
          <a:p>
            <a:pPr marL="536575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01073"/>
              </a:buClr>
              <a:buSzTx/>
              <a:buFontTx/>
              <a:buChar char="•"/>
              <a:tabLst/>
              <a:defRPr/>
            </a:pPr>
            <a:r>
              <a:rPr kumimoji="0" lang="nl-NL" alt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101073"/>
                </a:solidFill>
                <a:effectLst/>
                <a:uLnTx/>
                <a:uFillTx/>
                <a:latin typeface="Arial"/>
              </a:rPr>
              <a:t>Cutting</a:t>
            </a:r>
            <a:r>
              <a:rPr kumimoji="0" lang="nl-NL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101073"/>
                </a:solidFill>
                <a:effectLst/>
                <a:uLnTx/>
                <a:uFillTx/>
                <a:latin typeface="Arial"/>
              </a:rPr>
              <a:t> paper           (50 dB)</a:t>
            </a:r>
          </a:p>
          <a:p>
            <a:pPr marL="536575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01073"/>
              </a:buClr>
              <a:buSzTx/>
              <a:buFontTx/>
              <a:buChar char="•"/>
              <a:tabLst/>
              <a:defRPr/>
            </a:pPr>
            <a:r>
              <a:rPr kumimoji="0" lang="nl-NL" alt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101073"/>
                </a:solidFill>
                <a:effectLst/>
                <a:uLnTx/>
                <a:uFillTx/>
                <a:latin typeface="Arial"/>
              </a:rPr>
              <a:t>Washing</a:t>
            </a:r>
            <a:r>
              <a:rPr kumimoji="0" lang="nl-NL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101073"/>
                </a:solidFill>
                <a:effectLst/>
                <a:uLnTx/>
                <a:uFillTx/>
                <a:latin typeface="Arial"/>
              </a:rPr>
              <a:t> hands       (60 dB)</a:t>
            </a:r>
          </a:p>
          <a:p>
            <a:pPr marL="536575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01073"/>
              </a:buClr>
              <a:buSzTx/>
              <a:buFontTx/>
              <a:buChar char="•"/>
              <a:tabLst/>
              <a:defRPr/>
            </a:pPr>
            <a:r>
              <a:rPr kumimoji="0" lang="nl-NL" alt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101073"/>
                </a:solidFill>
                <a:effectLst/>
                <a:uLnTx/>
                <a:uFillTx/>
                <a:latin typeface="Arial"/>
              </a:rPr>
              <a:t>Toilett</a:t>
            </a:r>
            <a:r>
              <a:rPr kumimoji="0" lang="nl-NL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101073"/>
                </a:solidFill>
                <a:effectLst/>
                <a:uLnTx/>
                <a:uFillTx/>
                <a:latin typeface="Arial"/>
              </a:rPr>
              <a:t> flush             (70 dB)</a:t>
            </a:r>
          </a:p>
          <a:p>
            <a:pPr marL="536575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01073"/>
              </a:buClr>
              <a:buSzTx/>
              <a:buFontTx/>
              <a:buChar char="•"/>
              <a:tabLst/>
              <a:defRPr/>
            </a:pPr>
            <a:r>
              <a:rPr kumimoji="0" lang="nl-NL" alt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101073"/>
                </a:solidFill>
                <a:effectLst/>
                <a:uLnTx/>
                <a:uFillTx/>
                <a:latin typeface="Arial"/>
              </a:rPr>
              <a:t>Vacuum</a:t>
            </a:r>
            <a:r>
              <a:rPr kumimoji="0" lang="nl-NL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101073"/>
                </a:solidFill>
                <a:effectLst/>
                <a:uLnTx/>
                <a:uFillTx/>
                <a:latin typeface="Arial"/>
              </a:rPr>
              <a:t> cleaner (</a:t>
            </a:r>
            <a:r>
              <a:rPr kumimoji="0" lang="nl-NL" alt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101073"/>
                </a:solidFill>
                <a:effectLst/>
                <a:uLnTx/>
                <a:uFillTx/>
                <a:latin typeface="Arial"/>
              </a:rPr>
              <a:t>noisy</a:t>
            </a:r>
            <a:r>
              <a:rPr kumimoji="0" lang="nl-NL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101073"/>
                </a:solidFill>
                <a:effectLst/>
                <a:uLnTx/>
                <a:uFillTx/>
                <a:latin typeface="Arial"/>
              </a:rPr>
              <a:t> model, 80 dB)</a:t>
            </a:r>
          </a:p>
          <a:p>
            <a:pPr marL="536575" marR="0" lvl="1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01073"/>
              </a:buClr>
              <a:buSzTx/>
              <a:buFontTx/>
              <a:buChar char="•"/>
              <a:tabLst/>
              <a:defRPr/>
            </a:pPr>
            <a:r>
              <a:rPr kumimoji="0" lang="nl-NL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101073"/>
                </a:solidFill>
                <a:effectLst/>
                <a:uLnTx/>
                <a:uFillTx/>
                <a:latin typeface="Arial"/>
              </a:rPr>
              <a:t>Stone </a:t>
            </a:r>
            <a:r>
              <a:rPr kumimoji="0" lang="nl-NL" alt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101073"/>
                </a:solidFill>
                <a:effectLst/>
                <a:uLnTx/>
                <a:uFillTx/>
                <a:latin typeface="Arial"/>
              </a:rPr>
              <a:t>drill</a:t>
            </a:r>
            <a:r>
              <a:rPr kumimoji="0" lang="nl-NL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101073"/>
                </a:solidFill>
                <a:effectLst/>
                <a:uLnTx/>
                <a:uFillTx/>
                <a:latin typeface="Arial"/>
              </a:rPr>
              <a:t>                (100 dB)</a:t>
            </a:r>
          </a:p>
        </p:txBody>
      </p:sp>
      <p:pic>
        <p:nvPicPr>
          <p:cNvPr id="11" name="suva_18.wav">
            <a:hlinkClick r:id="" action="ppaction://media"/>
          </p:cNvPr>
          <p:cNvPicPr>
            <a:picLocks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4400033"/>
            <a:ext cx="811212" cy="81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361055" y="1027376"/>
            <a:ext cx="47275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20000"/>
              </a:spcBef>
              <a:spcAft>
                <a:spcPct val="0"/>
              </a:spcAft>
              <a:buClr>
                <a:srgbClr val="00AEEF"/>
              </a:buClr>
              <a:defRPr/>
            </a:pPr>
            <a:r>
              <a:rPr lang="nl-NL" altLang="en-US" sz="2000" b="1" kern="0" dirty="0" err="1">
                <a:solidFill>
                  <a:srgbClr val="101073"/>
                </a:solidFill>
                <a:latin typeface="Arial"/>
              </a:rPr>
              <a:t>Listening</a:t>
            </a:r>
            <a:r>
              <a:rPr lang="nl-NL" altLang="en-US" sz="2000" b="1" kern="0" dirty="0">
                <a:solidFill>
                  <a:srgbClr val="101073"/>
                </a:solidFill>
                <a:latin typeface="Arial"/>
              </a:rPr>
              <a:t> </a:t>
            </a:r>
            <a:r>
              <a:rPr lang="nl-NL" altLang="en-US" sz="2000" b="1" kern="0" dirty="0" err="1">
                <a:solidFill>
                  <a:srgbClr val="101073"/>
                </a:solidFill>
                <a:latin typeface="Arial"/>
              </a:rPr>
              <a:t>demonstration</a:t>
            </a:r>
            <a:r>
              <a:rPr lang="nl-NL" altLang="en-US" sz="2000" b="1" kern="0" dirty="0">
                <a:solidFill>
                  <a:srgbClr val="101073"/>
                </a:solidFill>
                <a:latin typeface="Arial"/>
              </a:rPr>
              <a:t> </a:t>
            </a:r>
            <a:r>
              <a:rPr lang="nl-NL" altLang="en-US" sz="2000" b="1" kern="0" dirty="0" smtClean="0">
                <a:solidFill>
                  <a:srgbClr val="101073"/>
                </a:solidFill>
                <a:latin typeface="Arial"/>
              </a:rPr>
              <a:t>– </a:t>
            </a:r>
            <a:r>
              <a:rPr lang="nl-NL" altLang="en-US" sz="2000" b="1" kern="0" dirty="0" err="1" smtClean="0">
                <a:solidFill>
                  <a:srgbClr val="101073"/>
                </a:solidFill>
                <a:latin typeface="Arial"/>
              </a:rPr>
              <a:t>Examples</a:t>
            </a:r>
            <a:r>
              <a:rPr lang="nl-NL" altLang="en-US" sz="2000" b="1" kern="0" dirty="0" smtClean="0">
                <a:solidFill>
                  <a:srgbClr val="101073"/>
                </a:solidFill>
                <a:latin typeface="Arial"/>
              </a:rPr>
              <a:t> </a:t>
            </a:r>
            <a:endParaRPr lang="nl-NL" altLang="en-US" sz="2000" b="1" kern="0" dirty="0">
              <a:solidFill>
                <a:srgbClr val="101073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645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4"/>
    </mc:Choice>
    <mc:Fallback xmlns="">
      <p:transition spd="slow" advTm="35044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13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79268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3265" x="2794000" y="4635500"/>
          <p14:tracePt t="23380" x="2806700" y="4635500"/>
          <p14:tracePt t="23397" x="2832100" y="4635500"/>
          <p14:tracePt t="23413" x="2863850" y="4635500"/>
          <p14:tracePt t="23430" x="2901950" y="4635500"/>
          <p14:tracePt t="23447" x="2940050" y="4635500"/>
          <p14:tracePt t="23450" x="2952750" y="4635500"/>
          <p14:tracePt t="23463" x="2959100" y="4635500"/>
          <p14:tracePt t="23480" x="2984500" y="4629150"/>
          <p14:tracePt t="23497" x="3003550" y="4629150"/>
          <p14:tracePt t="23514" x="3028950" y="4616450"/>
          <p14:tracePt t="23530" x="3041650" y="4610100"/>
          <p14:tracePt t="23548" x="3060700" y="4610100"/>
          <p14:tracePt t="23551" x="3079750" y="4610100"/>
          <p14:tracePt t="23565" x="3086100" y="4610100"/>
          <p14:tracePt t="23581" x="3111500" y="4610100"/>
          <p14:tracePt t="23597" x="3124200" y="4610100"/>
          <p14:tracePt t="23614" x="3155950" y="4610100"/>
          <p14:tracePt t="23630" x="3175000" y="4610100"/>
          <p14:tracePt t="23647" x="3213100" y="4603750"/>
          <p14:tracePt t="23650" x="3225800" y="4591050"/>
          <p14:tracePt t="23680" x="3251200" y="4591050"/>
          <p14:tracePt t="23697" x="3263900" y="4591050"/>
          <p14:tracePt t="23713" x="3270250" y="4591050"/>
          <p14:tracePt t="23730" x="3289300" y="4591050"/>
          <p14:tracePt t="23747" x="3302000" y="4591050"/>
          <p14:tracePt t="23763" x="3327400" y="4591050"/>
          <p14:tracePt t="23781" x="3346450" y="4591050"/>
          <p14:tracePt t="23784" x="3359150" y="4591050"/>
          <p14:tracePt t="23797" x="3378200" y="4591050"/>
          <p14:tracePt t="23813" x="3390900" y="4591050"/>
          <p14:tracePt t="23830" x="3409950" y="4591050"/>
          <p14:tracePt t="23847" x="3441700" y="4591050"/>
          <p14:tracePt t="23863" x="3460750" y="4591050"/>
          <p14:tracePt t="23880" x="3530600" y="4591050"/>
          <p14:tracePt t="23897" x="3562350" y="4591050"/>
          <p14:tracePt t="23913" x="3587750" y="4591050"/>
          <p14:tracePt t="23930" x="3619500" y="4591050"/>
          <p14:tracePt t="23947" x="3644900" y="4591050"/>
          <p14:tracePt t="23951" x="3651250" y="4591050"/>
          <p14:tracePt t="23963" x="3670300" y="4591050"/>
          <p14:tracePt t="23980" x="3708400" y="4597400"/>
          <p14:tracePt t="23997" x="3733800" y="4597400"/>
          <p14:tracePt t="24013" x="3765550" y="4597400"/>
          <p14:tracePt t="24017" x="3784600" y="4597400"/>
          <p14:tracePt t="24031" x="3816350" y="4597400"/>
          <p14:tracePt t="24047" x="3841750" y="4597400"/>
          <p14:tracePt t="24063" x="3898900" y="4597400"/>
          <p14:tracePt t="24081" x="3943350" y="4597400"/>
          <p14:tracePt t="24097" x="3968750" y="4597400"/>
          <p14:tracePt t="24113" x="4019550" y="4597400"/>
          <p14:tracePt t="24132" x="4051300" y="4610100"/>
          <p14:tracePt t="24135" x="4127500" y="4616450"/>
          <p14:tracePt t="24147" x="4159250" y="4622800"/>
          <p14:tracePt t="24167" x="4254500" y="4622800"/>
          <p14:tracePt t="24180" x="4368800" y="4622800"/>
          <p14:tracePt t="24198" x="4406900" y="4629150"/>
          <p14:tracePt t="24201" x="4464050" y="4629150"/>
          <p14:tracePt t="24213" x="4495800" y="4629150"/>
          <p14:tracePt t="24231" x="4546600" y="4635500"/>
          <p14:tracePt t="24247" x="4584700" y="4635500"/>
          <p14:tracePt t="24263" x="4635500" y="4635500"/>
          <p14:tracePt t="24267" x="4660900" y="4635500"/>
          <p14:tracePt t="24282" x="4724400" y="4635500"/>
          <p14:tracePt t="24297" x="4781550" y="4641850"/>
          <p14:tracePt t="24314" x="4813300" y="4641850"/>
          <p14:tracePt t="24330" x="4838700" y="4641850"/>
          <p14:tracePt t="24333" x="4857750" y="4641850"/>
          <p14:tracePt t="24347" x="4876800" y="4641850"/>
          <p14:tracePt t="24363" x="4902200" y="4641850"/>
          <p14:tracePt t="24380" x="4921250" y="4641850"/>
          <p14:tracePt t="24397" x="4940300" y="4641850"/>
          <p14:tracePt t="24413" x="4991100" y="4648200"/>
          <p14:tracePt t="24430" x="5029200" y="4648200"/>
          <p14:tracePt t="24433" x="5035550" y="4648200"/>
          <p14:tracePt t="24446" x="5086350" y="4648200"/>
          <p14:tracePt t="24463" x="5130800" y="4648200"/>
          <p14:tracePt t="24480" x="5168900" y="4648200"/>
          <p14:tracePt t="24497" x="5232400" y="4648200"/>
          <p14:tracePt t="24501" x="5264150" y="4648200"/>
          <p14:tracePt t="24513" x="5289550" y="4648200"/>
          <p14:tracePt t="24530" x="5334000" y="4648200"/>
          <p14:tracePt t="24533" x="5346700" y="4648200"/>
          <p14:tracePt t="24547" x="5365750" y="4648200"/>
          <p14:tracePt t="24564" x="5403850" y="4648200"/>
          <p14:tracePt t="24567" x="5448300" y="4641850"/>
          <p14:tracePt t="24580" x="5505450" y="4635500"/>
          <p14:tracePt t="24597" x="5549900" y="4635500"/>
          <p14:tracePt t="24613" x="5588000" y="4635500"/>
          <p14:tracePt t="24630" x="5676900" y="4635500"/>
          <p14:tracePt t="24634" x="5683250" y="4635500"/>
          <p14:tracePt t="24647" x="5734050" y="4635500"/>
          <p14:tracePt t="24664" x="5778500" y="4635500"/>
          <p14:tracePt t="24680" x="5816600" y="4635500"/>
          <p14:tracePt t="24697" x="5880100" y="4629150"/>
          <p14:tracePt t="24701" x="5911850" y="4616450"/>
          <p14:tracePt t="24713" x="5918200" y="4616450"/>
          <p14:tracePt t="24730" x="5956300" y="4616450"/>
          <p14:tracePt t="24747" x="5969000" y="4610100"/>
          <p14:tracePt t="24764" x="5981700" y="4610100"/>
          <p14:tracePt t="24767" x="5988050" y="4610100"/>
          <p14:tracePt t="24780" x="5994400" y="4610100"/>
          <p14:tracePt t="24797" x="6007100" y="4610100"/>
          <p14:tracePt t="24813" x="6019800" y="4610100"/>
          <p14:tracePt t="24830" x="6051550" y="4603750"/>
          <p14:tracePt t="24863" x="6089650" y="4603750"/>
          <p14:tracePt t="24880" x="6108700" y="4603750"/>
          <p14:tracePt t="24897" x="6134100" y="4597400"/>
          <p14:tracePt t="24913" x="6159500" y="4597400"/>
          <p14:tracePt t="24930" x="6178550" y="4597400"/>
          <p14:tracePt t="24947" x="6210300" y="4597400"/>
          <p14:tracePt t="24963" x="6248400" y="4597400"/>
          <p14:tracePt t="24967" x="6261100" y="4597400"/>
          <p14:tracePt t="24980" x="6280150" y="4597400"/>
          <p14:tracePt t="24997" x="6324600" y="4597400"/>
          <p14:tracePt t="25013" x="6350000" y="4597400"/>
          <p14:tracePt t="25030" x="6369050" y="4597400"/>
          <p14:tracePt t="25050" x="6388100" y="4597400"/>
          <p14:tracePt t="25096" x="6394450" y="4597400"/>
          <p14:tracePt t="25114" x="6407150" y="4597400"/>
          <p14:tracePt t="25129" x="6413500" y="4597400"/>
          <p14:tracePt t="25146" x="6419850" y="4597400"/>
          <p14:tracePt t="25163" x="6432550" y="4597400"/>
          <p14:tracePt t="25180" x="6438900" y="4597400"/>
          <p14:tracePt t="25196" x="6451600" y="4591050"/>
          <p14:tracePt t="25213" x="6464300" y="4591050"/>
          <p14:tracePt t="25232" x="6477000" y="4591050"/>
          <p14:tracePt t="25246" x="6483350" y="4591050"/>
          <p14:tracePt t="25263" x="6508750" y="4591050"/>
          <p14:tracePt t="25280" x="6534150" y="4591050"/>
          <p14:tracePt t="25296" x="6540500" y="4591050"/>
          <p14:tracePt t="25315" x="6546850" y="4591050"/>
          <p14:tracePt t="27048" x="0" y="0"/>
        </p14:tracePtLst>
        <p14:tracePtLst>
          <p14:tracePt t="30131" x="8083550" y="4927600"/>
          <p14:tracePt t="30161" x="8089900" y="4927600"/>
          <p14:tracePt t="30178" x="8172450" y="4826000"/>
          <p14:tracePt t="30196" x="8204200" y="4781550"/>
          <p14:tracePt t="30211" x="8235950" y="4737100"/>
          <p14:tracePt t="30228" x="8248650" y="4705350"/>
          <p14:tracePt t="30231" x="8255000" y="4705350"/>
          <p14:tracePt t="30245" x="8274050" y="4667250"/>
          <p14:tracePt t="30278" x="8280400" y="4660900"/>
          <p14:tracePt t="30295" x="8286750" y="4648200"/>
          <p14:tracePt t="30311" x="8305800" y="4648200"/>
          <p14:tracePt t="30328" x="8312150" y="4641850"/>
          <p14:tracePt t="30332" x="8331200" y="4641850"/>
          <p14:tracePt t="30346" x="8350250" y="4641850"/>
          <p14:tracePt t="30361" x="8362950" y="4641850"/>
          <p14:tracePt t="30378" x="8394700" y="4641850"/>
          <p14:tracePt t="30395" x="8432800" y="4641850"/>
          <p14:tracePt t="30411" x="8451850" y="4654550"/>
          <p14:tracePt t="30428" x="8496300" y="4686300"/>
          <p14:tracePt t="30432" x="8509000" y="4699000"/>
          <p14:tracePt t="30445" x="8521700" y="4705350"/>
          <p14:tracePt t="30461" x="8591550" y="4762500"/>
          <p14:tracePt t="30478" x="8629650" y="4775200"/>
          <p14:tracePt t="30495" x="8661400" y="4806950"/>
          <p14:tracePt t="30511" x="8693150" y="4838700"/>
          <p14:tracePt t="30528" x="8724900" y="4864100"/>
          <p14:tracePt t="30545" x="8756650" y="4889500"/>
          <p14:tracePt t="30561" x="8788400" y="4914900"/>
          <p14:tracePt t="30578" x="8851900" y="4946650"/>
          <p14:tracePt t="30595" x="8890000" y="4984750"/>
          <p14:tracePt t="30600" x="8896350" y="4984750"/>
          <p14:tracePt t="30611" x="8928100" y="4991100"/>
          <p14:tracePt t="30628" x="8978900" y="5010150"/>
          <p14:tracePt t="30644" x="9023350" y="5029200"/>
          <p14:tracePt t="30661" x="9137650" y="5054600"/>
          <p14:tracePt t="30665" x="9182100" y="5060950"/>
          <p14:tracePt t="30678" x="9239250" y="5080000"/>
          <p14:tracePt t="30694" x="9277350" y="5086350"/>
          <p14:tracePt t="30698" x="9290050" y="5086350"/>
          <p14:tracePt t="30711" x="9296400" y="5086350"/>
          <p14:tracePt t="30728" x="9309100" y="5086350"/>
          <p14:tracePt t="30745" x="9315450" y="5086350"/>
          <p14:tracePt t="30761" x="9328150" y="5086350"/>
          <p14:tracePt t="30778" x="9347200" y="5067300"/>
          <p14:tracePt t="30795" x="9398000" y="5054600"/>
          <p14:tracePt t="30799" x="9404350" y="5048250"/>
          <p14:tracePt t="30811" x="9417050" y="5035550"/>
          <p14:tracePt t="30828" x="9429750" y="5016500"/>
          <p14:tracePt t="30844" x="9455150" y="4997450"/>
          <p14:tracePt t="30861" x="9467850" y="4978400"/>
          <p14:tracePt t="30865" x="9474200" y="4965700"/>
          <p14:tracePt t="30878" x="9480550" y="4965700"/>
          <p14:tracePt t="30894" x="9480550" y="4946650"/>
          <p14:tracePt t="30911" x="9505950" y="4927600"/>
          <p14:tracePt t="30928" x="9512300" y="4927600"/>
          <p14:tracePt t="30931" x="9531350" y="4921250"/>
          <p14:tracePt t="30944" x="9544050" y="4914900"/>
          <p14:tracePt t="30961" x="9582150" y="4908550"/>
          <p14:tracePt t="30978" x="9607550" y="4908550"/>
          <p14:tracePt t="30995" x="9671050" y="4908550"/>
          <p14:tracePt t="31014" x="9728200" y="4908550"/>
          <p14:tracePt t="31028" x="9779000" y="4908550"/>
          <p14:tracePt t="31048" x="9804400" y="4908550"/>
          <p14:tracePt t="31062" x="9829800" y="4908550"/>
          <p14:tracePt t="31079" x="9855200" y="4908550"/>
          <p14:tracePt t="31094" x="9874250" y="4908550"/>
          <p14:tracePt t="31111" x="9899650" y="4908550"/>
          <p14:tracePt t="31128" x="9918700" y="4908550"/>
          <p14:tracePt t="31145" x="9975850" y="4908550"/>
          <p14:tracePt t="31148" x="9994900" y="4914900"/>
          <p14:tracePt t="31162" x="10045700" y="4914900"/>
          <p14:tracePt t="31178" x="10077450" y="4921250"/>
          <p14:tracePt t="31194" x="10128250" y="4927600"/>
          <p14:tracePt t="31211" x="10179050" y="4927600"/>
          <p14:tracePt t="31228" x="10223500" y="4927600"/>
          <p14:tracePt t="31245" x="10261600" y="4927600"/>
          <p14:tracePt t="31261" x="10306050" y="4927600"/>
          <p14:tracePt t="31278" x="10363200" y="4927600"/>
          <p14:tracePt t="31294" x="10407650" y="4914900"/>
          <p14:tracePt t="31311" x="10439400" y="4908550"/>
          <p14:tracePt t="31328" x="10477500" y="4902200"/>
          <p14:tracePt t="31345" x="10502900" y="4883150"/>
          <p14:tracePt t="31362" x="10610850" y="4864100"/>
          <p14:tracePt t="31378" x="10655300" y="4857750"/>
          <p14:tracePt t="31394" x="10712450" y="4845050"/>
          <p14:tracePt t="31411" x="10725150" y="4845050"/>
          <p14:tracePt t="31414" x="10744200" y="4845050"/>
          <p14:tracePt t="31428" x="10756900" y="4845050"/>
          <p14:tracePt t="31444" x="10782300" y="4845050"/>
          <p14:tracePt t="31449" x="10795000" y="4845050"/>
          <p14:tracePt t="31461" x="10801350" y="4845050"/>
          <p14:tracePt t="31478" x="10807700" y="4845050"/>
          <p14:tracePt t="31481" x="10814050" y="4845050"/>
          <p14:tracePt t="31495" x="10820400" y="4845050"/>
          <p14:tracePt t="31511" x="10858500" y="4857750"/>
          <p14:tracePt t="31527" x="10890250" y="4857750"/>
          <p14:tracePt t="31544" x="10934700" y="4857750"/>
          <p14:tracePt t="31548" x="10960100" y="4857750"/>
          <p14:tracePt t="31549" x="10985500" y="4857750"/>
          <p14:tracePt t="31562" x="11004550" y="4857750"/>
          <p14:tracePt t="31578" x="11036300" y="4857750"/>
          <p14:tracePt t="31594" x="11068050" y="4857750"/>
          <p14:tracePt t="31613" x="11080750" y="4857750"/>
          <p14:tracePt t="31627" x="11093450" y="4845050"/>
          <p14:tracePt t="31645" x="11106150" y="4838700"/>
          <p14:tracePt t="31648" x="11112500" y="4838700"/>
          <p14:tracePt t="31661" x="11118850" y="4826000"/>
          <p14:tracePt t="31678" x="11137900" y="4819650"/>
          <p14:tracePt t="31682" x="11150600" y="4819650"/>
          <p14:tracePt t="31695" x="11156950" y="4819650"/>
          <p14:tracePt t="31711" x="11201400" y="4813300"/>
          <p14:tracePt t="31727" x="11214100" y="4813300"/>
          <p14:tracePt t="31744" x="11258550" y="4813300"/>
          <p14:tracePt t="31763" x="11290300" y="4806950"/>
          <p14:tracePt t="31778" x="11322050" y="4806950"/>
          <p14:tracePt t="31794" x="11360150" y="4806950"/>
          <p14:tracePt t="31811" x="11379200" y="4806950"/>
          <p14:tracePt t="31845" x="11391900" y="4806950"/>
          <p14:tracePt t="31863" x="11398250" y="4806950"/>
          <p14:tracePt t="31878" x="11423650" y="4806950"/>
          <p14:tracePt t="31894" x="11442700" y="4806950"/>
          <p14:tracePt t="31911" x="11474450" y="4806950"/>
          <p14:tracePt t="31914" x="11487150" y="4806950"/>
          <p14:tracePt t="31929" x="11499850" y="4806950"/>
          <p14:tracePt t="31932" x="11512550" y="4806950"/>
          <p14:tracePt t="31945" x="11525250" y="4806950"/>
          <p14:tracePt t="31963" x="11544300" y="4806950"/>
          <p14:tracePt t="33146" x="0" y="0"/>
        </p14:tracePtLst>
      </p14:laserTraceLst>
    </p:ext>
  </p:extLs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48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862" y="736472"/>
            <a:ext cx="2608580" cy="5089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Loudness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3442252" y="736472"/>
            <a:ext cx="7926705" cy="1077218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sz="20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68726" y="6019800"/>
            <a:ext cx="1776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altLang="en-US" sz="1200" dirty="0"/>
              <a:t>SUVA CD track 14</a:t>
            </a:r>
            <a:endParaRPr lang="en-US" sz="1200" dirty="0"/>
          </a:p>
        </p:txBody>
      </p:sp>
      <p:sp>
        <p:nvSpPr>
          <p:cNvPr id="9" name="object 4"/>
          <p:cNvSpPr txBox="1">
            <a:spLocks/>
          </p:cNvSpPr>
          <p:nvPr/>
        </p:nvSpPr>
        <p:spPr>
          <a:xfrm>
            <a:off x="3279140" y="854456"/>
            <a:ext cx="73888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2000" b="1" i="0">
                <a:solidFill>
                  <a:srgbClr val="1F487C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kern="0" dirty="0" smtClean="0">
                <a:solidFill>
                  <a:srgbClr val="003884"/>
                </a:solidFill>
                <a:latin typeface="Arial"/>
                <a:cs typeface="Arial"/>
              </a:rPr>
              <a:t>Listening Demonstration – Level </a:t>
            </a:r>
            <a:endParaRPr lang="en-US" kern="0" dirty="0">
              <a:solidFill>
                <a:srgbClr val="003884"/>
              </a:solidFill>
              <a:latin typeface="Arial"/>
              <a:cs typeface="Arial"/>
              <a:sym typeface="Wingdings" panose="05000000000000000000" pitchFamily="2" charset="2"/>
            </a:endParaRPr>
          </a:p>
        </p:txBody>
      </p:sp>
      <p:sp>
        <p:nvSpPr>
          <p:cNvPr id="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54056" y="2215435"/>
            <a:ext cx="8503096" cy="1846659"/>
          </a:xfrm>
        </p:spPr>
        <p:txBody>
          <a:bodyPr/>
          <a:lstStyle/>
          <a:p>
            <a:r>
              <a:rPr lang="nl-NL" alt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differences of 0 tot +10 dB between successive sounds  </a:t>
            </a:r>
          </a:p>
          <a:p>
            <a:r>
              <a:rPr lang="nl-NL" alt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levels of </a:t>
            </a:r>
            <a:r>
              <a:rPr lang="nl-NL" altLang="en-US" sz="20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individual</a:t>
            </a:r>
            <a:r>
              <a:rPr lang="nl-NL" alt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sounds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altLang="en-US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alt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 to find out which difference leads to a perceivable difference</a:t>
            </a:r>
          </a:p>
          <a:p>
            <a:endParaRPr lang="nl-NL" altLang="en-US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Tx/>
              <a:buNone/>
            </a:pPr>
            <a:r>
              <a:rPr lang="nl-NL" alt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dB, +1 dB, 0 dB, +3 dB, 0 dB, +6 dB, 0 dB,+10 dB, 0 dB</a:t>
            </a:r>
          </a:p>
        </p:txBody>
      </p:sp>
      <p:pic>
        <p:nvPicPr>
          <p:cNvPr id="12" name="suva2573.wav">
            <a:hlinkClick r:id="" action="ppaction://media"/>
          </p:cNvPr>
          <p:cNvPicPr>
            <a:picLocks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831" y="4394667"/>
            <a:ext cx="685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760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4"/>
    </mc:Choice>
    <mc:Fallback xmlns="">
      <p:transition spd="slow" advTm="35044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2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3265" x="2794000" y="4635500"/>
          <p14:tracePt t="23380" x="2806700" y="4635500"/>
          <p14:tracePt t="23397" x="2832100" y="4635500"/>
          <p14:tracePt t="23413" x="2863850" y="4635500"/>
          <p14:tracePt t="23430" x="2901950" y="4635500"/>
          <p14:tracePt t="23447" x="2940050" y="4635500"/>
          <p14:tracePt t="23450" x="2952750" y="4635500"/>
          <p14:tracePt t="23463" x="2959100" y="4635500"/>
          <p14:tracePt t="23480" x="2984500" y="4629150"/>
          <p14:tracePt t="23497" x="3003550" y="4629150"/>
          <p14:tracePt t="23514" x="3028950" y="4616450"/>
          <p14:tracePt t="23530" x="3041650" y="4610100"/>
          <p14:tracePt t="23548" x="3060700" y="4610100"/>
          <p14:tracePt t="23551" x="3079750" y="4610100"/>
          <p14:tracePt t="23565" x="3086100" y="4610100"/>
          <p14:tracePt t="23581" x="3111500" y="4610100"/>
          <p14:tracePt t="23597" x="3124200" y="4610100"/>
          <p14:tracePt t="23614" x="3155950" y="4610100"/>
          <p14:tracePt t="23630" x="3175000" y="4610100"/>
          <p14:tracePt t="23647" x="3213100" y="4603750"/>
          <p14:tracePt t="23650" x="3225800" y="4591050"/>
          <p14:tracePt t="23680" x="3251200" y="4591050"/>
          <p14:tracePt t="23697" x="3263900" y="4591050"/>
          <p14:tracePt t="23713" x="3270250" y="4591050"/>
          <p14:tracePt t="23730" x="3289300" y="4591050"/>
          <p14:tracePt t="23747" x="3302000" y="4591050"/>
          <p14:tracePt t="23763" x="3327400" y="4591050"/>
          <p14:tracePt t="23781" x="3346450" y="4591050"/>
          <p14:tracePt t="23784" x="3359150" y="4591050"/>
          <p14:tracePt t="23797" x="3378200" y="4591050"/>
          <p14:tracePt t="23813" x="3390900" y="4591050"/>
          <p14:tracePt t="23830" x="3409950" y="4591050"/>
          <p14:tracePt t="23847" x="3441700" y="4591050"/>
          <p14:tracePt t="23863" x="3460750" y="4591050"/>
          <p14:tracePt t="23880" x="3530600" y="4591050"/>
          <p14:tracePt t="23897" x="3562350" y="4591050"/>
          <p14:tracePt t="23913" x="3587750" y="4591050"/>
          <p14:tracePt t="23930" x="3619500" y="4591050"/>
          <p14:tracePt t="23947" x="3644900" y="4591050"/>
          <p14:tracePt t="23951" x="3651250" y="4591050"/>
          <p14:tracePt t="23963" x="3670300" y="4591050"/>
          <p14:tracePt t="23980" x="3708400" y="4597400"/>
          <p14:tracePt t="23997" x="3733800" y="4597400"/>
          <p14:tracePt t="24013" x="3765550" y="4597400"/>
          <p14:tracePt t="24017" x="3784600" y="4597400"/>
          <p14:tracePt t="24031" x="3816350" y="4597400"/>
          <p14:tracePt t="24047" x="3841750" y="4597400"/>
          <p14:tracePt t="24063" x="3898900" y="4597400"/>
          <p14:tracePt t="24081" x="3943350" y="4597400"/>
          <p14:tracePt t="24097" x="3968750" y="4597400"/>
          <p14:tracePt t="24113" x="4019550" y="4597400"/>
          <p14:tracePt t="24132" x="4051300" y="4610100"/>
          <p14:tracePt t="24135" x="4127500" y="4616450"/>
          <p14:tracePt t="24147" x="4159250" y="4622800"/>
          <p14:tracePt t="24167" x="4254500" y="4622800"/>
          <p14:tracePt t="24180" x="4368800" y="4622800"/>
          <p14:tracePt t="24198" x="4406900" y="4629150"/>
          <p14:tracePt t="24201" x="4464050" y="4629150"/>
          <p14:tracePt t="24213" x="4495800" y="4629150"/>
          <p14:tracePt t="24231" x="4546600" y="4635500"/>
          <p14:tracePt t="24247" x="4584700" y="4635500"/>
          <p14:tracePt t="24263" x="4635500" y="4635500"/>
          <p14:tracePt t="24267" x="4660900" y="4635500"/>
          <p14:tracePt t="24282" x="4724400" y="4635500"/>
          <p14:tracePt t="24297" x="4781550" y="4641850"/>
          <p14:tracePt t="24314" x="4813300" y="4641850"/>
          <p14:tracePt t="24330" x="4838700" y="4641850"/>
          <p14:tracePt t="24333" x="4857750" y="4641850"/>
          <p14:tracePt t="24347" x="4876800" y="4641850"/>
          <p14:tracePt t="24363" x="4902200" y="4641850"/>
          <p14:tracePt t="24380" x="4921250" y="4641850"/>
          <p14:tracePt t="24397" x="4940300" y="4641850"/>
          <p14:tracePt t="24413" x="4991100" y="4648200"/>
          <p14:tracePt t="24430" x="5029200" y="4648200"/>
          <p14:tracePt t="24433" x="5035550" y="4648200"/>
          <p14:tracePt t="24446" x="5086350" y="4648200"/>
          <p14:tracePt t="24463" x="5130800" y="4648200"/>
          <p14:tracePt t="24480" x="5168900" y="4648200"/>
          <p14:tracePt t="24497" x="5232400" y="4648200"/>
          <p14:tracePt t="24501" x="5264150" y="4648200"/>
          <p14:tracePt t="24513" x="5289550" y="4648200"/>
          <p14:tracePt t="24530" x="5334000" y="4648200"/>
          <p14:tracePt t="24533" x="5346700" y="4648200"/>
          <p14:tracePt t="24547" x="5365750" y="4648200"/>
          <p14:tracePt t="24564" x="5403850" y="4648200"/>
          <p14:tracePt t="24567" x="5448300" y="4641850"/>
          <p14:tracePt t="24580" x="5505450" y="4635500"/>
          <p14:tracePt t="24597" x="5549900" y="4635500"/>
          <p14:tracePt t="24613" x="5588000" y="4635500"/>
          <p14:tracePt t="24630" x="5676900" y="4635500"/>
          <p14:tracePt t="24634" x="5683250" y="4635500"/>
          <p14:tracePt t="24647" x="5734050" y="4635500"/>
          <p14:tracePt t="24664" x="5778500" y="4635500"/>
          <p14:tracePt t="24680" x="5816600" y="4635500"/>
          <p14:tracePt t="24697" x="5880100" y="4629150"/>
          <p14:tracePt t="24701" x="5911850" y="4616450"/>
          <p14:tracePt t="24713" x="5918200" y="4616450"/>
          <p14:tracePt t="24730" x="5956300" y="4616450"/>
          <p14:tracePt t="24747" x="5969000" y="4610100"/>
          <p14:tracePt t="24764" x="5981700" y="4610100"/>
          <p14:tracePt t="24767" x="5988050" y="4610100"/>
          <p14:tracePt t="24780" x="5994400" y="4610100"/>
          <p14:tracePt t="24797" x="6007100" y="4610100"/>
          <p14:tracePt t="24813" x="6019800" y="4610100"/>
          <p14:tracePt t="24830" x="6051550" y="4603750"/>
          <p14:tracePt t="24863" x="6089650" y="4603750"/>
          <p14:tracePt t="24880" x="6108700" y="4603750"/>
          <p14:tracePt t="24897" x="6134100" y="4597400"/>
          <p14:tracePt t="24913" x="6159500" y="4597400"/>
          <p14:tracePt t="24930" x="6178550" y="4597400"/>
          <p14:tracePt t="24947" x="6210300" y="4597400"/>
          <p14:tracePt t="24963" x="6248400" y="4597400"/>
          <p14:tracePt t="24967" x="6261100" y="4597400"/>
          <p14:tracePt t="24980" x="6280150" y="4597400"/>
          <p14:tracePt t="24997" x="6324600" y="4597400"/>
          <p14:tracePt t="25013" x="6350000" y="4597400"/>
          <p14:tracePt t="25030" x="6369050" y="4597400"/>
          <p14:tracePt t="25050" x="6388100" y="4597400"/>
          <p14:tracePt t="25096" x="6394450" y="4597400"/>
          <p14:tracePt t="25114" x="6407150" y="4597400"/>
          <p14:tracePt t="25129" x="6413500" y="4597400"/>
          <p14:tracePt t="25146" x="6419850" y="4597400"/>
          <p14:tracePt t="25163" x="6432550" y="4597400"/>
          <p14:tracePt t="25180" x="6438900" y="4597400"/>
          <p14:tracePt t="25196" x="6451600" y="4591050"/>
          <p14:tracePt t="25213" x="6464300" y="4591050"/>
          <p14:tracePt t="25232" x="6477000" y="4591050"/>
          <p14:tracePt t="25246" x="6483350" y="4591050"/>
          <p14:tracePt t="25263" x="6508750" y="4591050"/>
          <p14:tracePt t="25280" x="6534150" y="4591050"/>
          <p14:tracePt t="25296" x="6540500" y="4591050"/>
          <p14:tracePt t="25315" x="6546850" y="4591050"/>
          <p14:tracePt t="27048" x="0" y="0"/>
        </p14:tracePtLst>
        <p14:tracePtLst>
          <p14:tracePt t="30131" x="8083550" y="4927600"/>
          <p14:tracePt t="30161" x="8089900" y="4927600"/>
          <p14:tracePt t="30178" x="8172450" y="4826000"/>
          <p14:tracePt t="30196" x="8204200" y="4781550"/>
          <p14:tracePt t="30211" x="8235950" y="4737100"/>
          <p14:tracePt t="30228" x="8248650" y="4705350"/>
          <p14:tracePt t="30231" x="8255000" y="4705350"/>
          <p14:tracePt t="30245" x="8274050" y="4667250"/>
          <p14:tracePt t="30278" x="8280400" y="4660900"/>
          <p14:tracePt t="30295" x="8286750" y="4648200"/>
          <p14:tracePt t="30311" x="8305800" y="4648200"/>
          <p14:tracePt t="30328" x="8312150" y="4641850"/>
          <p14:tracePt t="30332" x="8331200" y="4641850"/>
          <p14:tracePt t="30346" x="8350250" y="4641850"/>
          <p14:tracePt t="30361" x="8362950" y="4641850"/>
          <p14:tracePt t="30378" x="8394700" y="4641850"/>
          <p14:tracePt t="30395" x="8432800" y="4641850"/>
          <p14:tracePt t="30411" x="8451850" y="4654550"/>
          <p14:tracePt t="30428" x="8496300" y="4686300"/>
          <p14:tracePt t="30432" x="8509000" y="4699000"/>
          <p14:tracePt t="30445" x="8521700" y="4705350"/>
          <p14:tracePt t="30461" x="8591550" y="4762500"/>
          <p14:tracePt t="30478" x="8629650" y="4775200"/>
          <p14:tracePt t="30495" x="8661400" y="4806950"/>
          <p14:tracePt t="30511" x="8693150" y="4838700"/>
          <p14:tracePt t="30528" x="8724900" y="4864100"/>
          <p14:tracePt t="30545" x="8756650" y="4889500"/>
          <p14:tracePt t="30561" x="8788400" y="4914900"/>
          <p14:tracePt t="30578" x="8851900" y="4946650"/>
          <p14:tracePt t="30595" x="8890000" y="4984750"/>
          <p14:tracePt t="30600" x="8896350" y="4984750"/>
          <p14:tracePt t="30611" x="8928100" y="4991100"/>
          <p14:tracePt t="30628" x="8978900" y="5010150"/>
          <p14:tracePt t="30644" x="9023350" y="5029200"/>
          <p14:tracePt t="30661" x="9137650" y="5054600"/>
          <p14:tracePt t="30665" x="9182100" y="5060950"/>
          <p14:tracePt t="30678" x="9239250" y="5080000"/>
          <p14:tracePt t="30694" x="9277350" y="5086350"/>
          <p14:tracePt t="30698" x="9290050" y="5086350"/>
          <p14:tracePt t="30711" x="9296400" y="5086350"/>
          <p14:tracePt t="30728" x="9309100" y="5086350"/>
          <p14:tracePt t="30745" x="9315450" y="5086350"/>
          <p14:tracePt t="30761" x="9328150" y="5086350"/>
          <p14:tracePt t="30778" x="9347200" y="5067300"/>
          <p14:tracePt t="30795" x="9398000" y="5054600"/>
          <p14:tracePt t="30799" x="9404350" y="5048250"/>
          <p14:tracePt t="30811" x="9417050" y="5035550"/>
          <p14:tracePt t="30828" x="9429750" y="5016500"/>
          <p14:tracePt t="30844" x="9455150" y="4997450"/>
          <p14:tracePt t="30861" x="9467850" y="4978400"/>
          <p14:tracePt t="30865" x="9474200" y="4965700"/>
          <p14:tracePt t="30878" x="9480550" y="4965700"/>
          <p14:tracePt t="30894" x="9480550" y="4946650"/>
          <p14:tracePt t="30911" x="9505950" y="4927600"/>
          <p14:tracePt t="30928" x="9512300" y="4927600"/>
          <p14:tracePt t="30931" x="9531350" y="4921250"/>
          <p14:tracePt t="30944" x="9544050" y="4914900"/>
          <p14:tracePt t="30961" x="9582150" y="4908550"/>
          <p14:tracePt t="30978" x="9607550" y="4908550"/>
          <p14:tracePt t="30995" x="9671050" y="4908550"/>
          <p14:tracePt t="31014" x="9728200" y="4908550"/>
          <p14:tracePt t="31028" x="9779000" y="4908550"/>
          <p14:tracePt t="31048" x="9804400" y="4908550"/>
          <p14:tracePt t="31062" x="9829800" y="4908550"/>
          <p14:tracePt t="31079" x="9855200" y="4908550"/>
          <p14:tracePt t="31094" x="9874250" y="4908550"/>
          <p14:tracePt t="31111" x="9899650" y="4908550"/>
          <p14:tracePt t="31128" x="9918700" y="4908550"/>
          <p14:tracePt t="31145" x="9975850" y="4908550"/>
          <p14:tracePt t="31148" x="9994900" y="4914900"/>
          <p14:tracePt t="31162" x="10045700" y="4914900"/>
          <p14:tracePt t="31178" x="10077450" y="4921250"/>
          <p14:tracePt t="31194" x="10128250" y="4927600"/>
          <p14:tracePt t="31211" x="10179050" y="4927600"/>
          <p14:tracePt t="31228" x="10223500" y="4927600"/>
          <p14:tracePt t="31245" x="10261600" y="4927600"/>
          <p14:tracePt t="31261" x="10306050" y="4927600"/>
          <p14:tracePt t="31278" x="10363200" y="4927600"/>
          <p14:tracePt t="31294" x="10407650" y="4914900"/>
          <p14:tracePt t="31311" x="10439400" y="4908550"/>
          <p14:tracePt t="31328" x="10477500" y="4902200"/>
          <p14:tracePt t="31345" x="10502900" y="4883150"/>
          <p14:tracePt t="31362" x="10610850" y="4864100"/>
          <p14:tracePt t="31378" x="10655300" y="4857750"/>
          <p14:tracePt t="31394" x="10712450" y="4845050"/>
          <p14:tracePt t="31411" x="10725150" y="4845050"/>
          <p14:tracePt t="31414" x="10744200" y="4845050"/>
          <p14:tracePt t="31428" x="10756900" y="4845050"/>
          <p14:tracePt t="31444" x="10782300" y="4845050"/>
          <p14:tracePt t="31449" x="10795000" y="4845050"/>
          <p14:tracePt t="31461" x="10801350" y="4845050"/>
          <p14:tracePt t="31478" x="10807700" y="4845050"/>
          <p14:tracePt t="31481" x="10814050" y="4845050"/>
          <p14:tracePt t="31495" x="10820400" y="4845050"/>
          <p14:tracePt t="31511" x="10858500" y="4857750"/>
          <p14:tracePt t="31527" x="10890250" y="4857750"/>
          <p14:tracePt t="31544" x="10934700" y="4857750"/>
          <p14:tracePt t="31548" x="10960100" y="4857750"/>
          <p14:tracePt t="31549" x="10985500" y="4857750"/>
          <p14:tracePt t="31562" x="11004550" y="4857750"/>
          <p14:tracePt t="31578" x="11036300" y="4857750"/>
          <p14:tracePt t="31594" x="11068050" y="4857750"/>
          <p14:tracePt t="31613" x="11080750" y="4857750"/>
          <p14:tracePt t="31627" x="11093450" y="4845050"/>
          <p14:tracePt t="31645" x="11106150" y="4838700"/>
          <p14:tracePt t="31648" x="11112500" y="4838700"/>
          <p14:tracePt t="31661" x="11118850" y="4826000"/>
          <p14:tracePt t="31678" x="11137900" y="4819650"/>
          <p14:tracePt t="31682" x="11150600" y="4819650"/>
          <p14:tracePt t="31695" x="11156950" y="4819650"/>
          <p14:tracePt t="31711" x="11201400" y="4813300"/>
          <p14:tracePt t="31727" x="11214100" y="4813300"/>
          <p14:tracePt t="31744" x="11258550" y="4813300"/>
          <p14:tracePt t="31763" x="11290300" y="4806950"/>
          <p14:tracePt t="31778" x="11322050" y="4806950"/>
          <p14:tracePt t="31794" x="11360150" y="4806950"/>
          <p14:tracePt t="31811" x="11379200" y="4806950"/>
          <p14:tracePt t="31845" x="11391900" y="4806950"/>
          <p14:tracePt t="31863" x="11398250" y="4806950"/>
          <p14:tracePt t="31878" x="11423650" y="4806950"/>
          <p14:tracePt t="31894" x="11442700" y="4806950"/>
          <p14:tracePt t="31911" x="11474450" y="4806950"/>
          <p14:tracePt t="31914" x="11487150" y="4806950"/>
          <p14:tracePt t="31929" x="11499850" y="4806950"/>
          <p14:tracePt t="31932" x="11512550" y="4806950"/>
          <p14:tracePt t="31945" x="11525250" y="4806950"/>
          <p14:tracePt t="31963" x="11544300" y="4806950"/>
          <p14:tracePt t="33146" x="0" y="0"/>
        </p14:tracePtLst>
      </p14:laserTraceLst>
    </p:ext>
  </p:extLs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49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862" y="736472"/>
            <a:ext cx="2608580" cy="5089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Loudness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3442252" y="736472"/>
            <a:ext cx="7926705" cy="1077218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sz="20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68726" y="6019800"/>
            <a:ext cx="1310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smtClean="0"/>
              <a:t>Wikipedia</a:t>
            </a:r>
            <a:endParaRPr lang="en-US" sz="1200" dirty="0"/>
          </a:p>
        </p:txBody>
      </p:sp>
      <p:sp>
        <p:nvSpPr>
          <p:cNvPr id="9" name="object 4"/>
          <p:cNvSpPr txBox="1">
            <a:spLocks/>
          </p:cNvSpPr>
          <p:nvPr/>
        </p:nvSpPr>
        <p:spPr>
          <a:xfrm>
            <a:off x="3279140" y="854456"/>
            <a:ext cx="73888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2000" b="1" i="0">
                <a:solidFill>
                  <a:srgbClr val="1F487C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kern="0" dirty="0" smtClean="0">
                <a:solidFill>
                  <a:srgbClr val="003884"/>
                </a:solidFill>
                <a:latin typeface="Arial"/>
                <a:cs typeface="Arial"/>
              </a:rPr>
              <a:t>Measuring Sound Pressure Level </a:t>
            </a:r>
            <a:endParaRPr lang="en-US" kern="0" dirty="0">
              <a:solidFill>
                <a:srgbClr val="003884"/>
              </a:solidFill>
              <a:latin typeface="Arial"/>
              <a:cs typeface="Arial"/>
              <a:sym typeface="Wingdings" panose="05000000000000000000" pitchFamily="2" charset="2"/>
            </a:endParaRPr>
          </a:p>
        </p:txBody>
      </p:sp>
      <p:sp>
        <p:nvSpPr>
          <p:cNvPr id="11" name="object 4"/>
          <p:cNvSpPr txBox="1"/>
          <p:nvPr/>
        </p:nvSpPr>
        <p:spPr>
          <a:xfrm>
            <a:off x="2991678" y="1676400"/>
            <a:ext cx="8598393" cy="15523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alt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of Sound Level Meter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alt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alt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Provided with Different Weightings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alt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alt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2" descr="https://upload.wikimedia.org/wikipedia/commons/thumb/3/39/Acoustic_weighting_curves_%281%29.svg/1024px-Acoustic_weighting_curves_%281%29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753618"/>
            <a:ext cx="3724634" cy="335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sound level me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678" y="2847868"/>
            <a:ext cx="3246436" cy="324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892672" y="5742801"/>
            <a:ext cx="1285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err="1" smtClean="0"/>
              <a:t>abcgeluid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2691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4"/>
    </mc:Choice>
    <mc:Fallback xmlns="">
      <p:transition spd="slow" advTm="3504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3265" x="2794000" y="4635500"/>
          <p14:tracePt t="23380" x="2806700" y="4635500"/>
          <p14:tracePt t="23397" x="2832100" y="4635500"/>
          <p14:tracePt t="23413" x="2863850" y="4635500"/>
          <p14:tracePt t="23430" x="2901950" y="4635500"/>
          <p14:tracePt t="23447" x="2940050" y="4635500"/>
          <p14:tracePt t="23450" x="2952750" y="4635500"/>
          <p14:tracePt t="23463" x="2959100" y="4635500"/>
          <p14:tracePt t="23480" x="2984500" y="4629150"/>
          <p14:tracePt t="23497" x="3003550" y="4629150"/>
          <p14:tracePt t="23514" x="3028950" y="4616450"/>
          <p14:tracePt t="23530" x="3041650" y="4610100"/>
          <p14:tracePt t="23548" x="3060700" y="4610100"/>
          <p14:tracePt t="23551" x="3079750" y="4610100"/>
          <p14:tracePt t="23565" x="3086100" y="4610100"/>
          <p14:tracePt t="23581" x="3111500" y="4610100"/>
          <p14:tracePt t="23597" x="3124200" y="4610100"/>
          <p14:tracePt t="23614" x="3155950" y="4610100"/>
          <p14:tracePt t="23630" x="3175000" y="4610100"/>
          <p14:tracePt t="23647" x="3213100" y="4603750"/>
          <p14:tracePt t="23650" x="3225800" y="4591050"/>
          <p14:tracePt t="23680" x="3251200" y="4591050"/>
          <p14:tracePt t="23697" x="3263900" y="4591050"/>
          <p14:tracePt t="23713" x="3270250" y="4591050"/>
          <p14:tracePt t="23730" x="3289300" y="4591050"/>
          <p14:tracePt t="23747" x="3302000" y="4591050"/>
          <p14:tracePt t="23763" x="3327400" y="4591050"/>
          <p14:tracePt t="23781" x="3346450" y="4591050"/>
          <p14:tracePt t="23784" x="3359150" y="4591050"/>
          <p14:tracePt t="23797" x="3378200" y="4591050"/>
          <p14:tracePt t="23813" x="3390900" y="4591050"/>
          <p14:tracePt t="23830" x="3409950" y="4591050"/>
          <p14:tracePt t="23847" x="3441700" y="4591050"/>
          <p14:tracePt t="23863" x="3460750" y="4591050"/>
          <p14:tracePt t="23880" x="3530600" y="4591050"/>
          <p14:tracePt t="23897" x="3562350" y="4591050"/>
          <p14:tracePt t="23913" x="3587750" y="4591050"/>
          <p14:tracePt t="23930" x="3619500" y="4591050"/>
          <p14:tracePt t="23947" x="3644900" y="4591050"/>
          <p14:tracePt t="23951" x="3651250" y="4591050"/>
          <p14:tracePt t="23963" x="3670300" y="4591050"/>
          <p14:tracePt t="23980" x="3708400" y="4597400"/>
          <p14:tracePt t="23997" x="3733800" y="4597400"/>
          <p14:tracePt t="24013" x="3765550" y="4597400"/>
          <p14:tracePt t="24017" x="3784600" y="4597400"/>
          <p14:tracePt t="24031" x="3816350" y="4597400"/>
          <p14:tracePt t="24047" x="3841750" y="4597400"/>
          <p14:tracePt t="24063" x="3898900" y="4597400"/>
          <p14:tracePt t="24081" x="3943350" y="4597400"/>
          <p14:tracePt t="24097" x="3968750" y="4597400"/>
          <p14:tracePt t="24113" x="4019550" y="4597400"/>
          <p14:tracePt t="24132" x="4051300" y="4610100"/>
          <p14:tracePt t="24135" x="4127500" y="4616450"/>
          <p14:tracePt t="24147" x="4159250" y="4622800"/>
          <p14:tracePt t="24167" x="4254500" y="4622800"/>
          <p14:tracePt t="24180" x="4368800" y="4622800"/>
          <p14:tracePt t="24198" x="4406900" y="4629150"/>
          <p14:tracePt t="24201" x="4464050" y="4629150"/>
          <p14:tracePt t="24213" x="4495800" y="4629150"/>
          <p14:tracePt t="24231" x="4546600" y="4635500"/>
          <p14:tracePt t="24247" x="4584700" y="4635500"/>
          <p14:tracePt t="24263" x="4635500" y="4635500"/>
          <p14:tracePt t="24267" x="4660900" y="4635500"/>
          <p14:tracePt t="24282" x="4724400" y="4635500"/>
          <p14:tracePt t="24297" x="4781550" y="4641850"/>
          <p14:tracePt t="24314" x="4813300" y="4641850"/>
          <p14:tracePt t="24330" x="4838700" y="4641850"/>
          <p14:tracePt t="24333" x="4857750" y="4641850"/>
          <p14:tracePt t="24347" x="4876800" y="4641850"/>
          <p14:tracePt t="24363" x="4902200" y="4641850"/>
          <p14:tracePt t="24380" x="4921250" y="4641850"/>
          <p14:tracePt t="24397" x="4940300" y="4641850"/>
          <p14:tracePt t="24413" x="4991100" y="4648200"/>
          <p14:tracePt t="24430" x="5029200" y="4648200"/>
          <p14:tracePt t="24433" x="5035550" y="4648200"/>
          <p14:tracePt t="24446" x="5086350" y="4648200"/>
          <p14:tracePt t="24463" x="5130800" y="4648200"/>
          <p14:tracePt t="24480" x="5168900" y="4648200"/>
          <p14:tracePt t="24497" x="5232400" y="4648200"/>
          <p14:tracePt t="24501" x="5264150" y="4648200"/>
          <p14:tracePt t="24513" x="5289550" y="4648200"/>
          <p14:tracePt t="24530" x="5334000" y="4648200"/>
          <p14:tracePt t="24533" x="5346700" y="4648200"/>
          <p14:tracePt t="24547" x="5365750" y="4648200"/>
          <p14:tracePt t="24564" x="5403850" y="4648200"/>
          <p14:tracePt t="24567" x="5448300" y="4641850"/>
          <p14:tracePt t="24580" x="5505450" y="4635500"/>
          <p14:tracePt t="24597" x="5549900" y="4635500"/>
          <p14:tracePt t="24613" x="5588000" y="4635500"/>
          <p14:tracePt t="24630" x="5676900" y="4635500"/>
          <p14:tracePt t="24634" x="5683250" y="4635500"/>
          <p14:tracePt t="24647" x="5734050" y="4635500"/>
          <p14:tracePt t="24664" x="5778500" y="4635500"/>
          <p14:tracePt t="24680" x="5816600" y="4635500"/>
          <p14:tracePt t="24697" x="5880100" y="4629150"/>
          <p14:tracePt t="24701" x="5911850" y="4616450"/>
          <p14:tracePt t="24713" x="5918200" y="4616450"/>
          <p14:tracePt t="24730" x="5956300" y="4616450"/>
          <p14:tracePt t="24747" x="5969000" y="4610100"/>
          <p14:tracePt t="24764" x="5981700" y="4610100"/>
          <p14:tracePt t="24767" x="5988050" y="4610100"/>
          <p14:tracePt t="24780" x="5994400" y="4610100"/>
          <p14:tracePt t="24797" x="6007100" y="4610100"/>
          <p14:tracePt t="24813" x="6019800" y="4610100"/>
          <p14:tracePt t="24830" x="6051550" y="4603750"/>
          <p14:tracePt t="24863" x="6089650" y="4603750"/>
          <p14:tracePt t="24880" x="6108700" y="4603750"/>
          <p14:tracePt t="24897" x="6134100" y="4597400"/>
          <p14:tracePt t="24913" x="6159500" y="4597400"/>
          <p14:tracePt t="24930" x="6178550" y="4597400"/>
          <p14:tracePt t="24947" x="6210300" y="4597400"/>
          <p14:tracePt t="24963" x="6248400" y="4597400"/>
          <p14:tracePt t="24967" x="6261100" y="4597400"/>
          <p14:tracePt t="24980" x="6280150" y="4597400"/>
          <p14:tracePt t="24997" x="6324600" y="4597400"/>
          <p14:tracePt t="25013" x="6350000" y="4597400"/>
          <p14:tracePt t="25030" x="6369050" y="4597400"/>
          <p14:tracePt t="25050" x="6388100" y="4597400"/>
          <p14:tracePt t="25096" x="6394450" y="4597400"/>
          <p14:tracePt t="25114" x="6407150" y="4597400"/>
          <p14:tracePt t="25129" x="6413500" y="4597400"/>
          <p14:tracePt t="25146" x="6419850" y="4597400"/>
          <p14:tracePt t="25163" x="6432550" y="4597400"/>
          <p14:tracePt t="25180" x="6438900" y="4597400"/>
          <p14:tracePt t="25196" x="6451600" y="4591050"/>
          <p14:tracePt t="25213" x="6464300" y="4591050"/>
          <p14:tracePt t="25232" x="6477000" y="4591050"/>
          <p14:tracePt t="25246" x="6483350" y="4591050"/>
          <p14:tracePt t="25263" x="6508750" y="4591050"/>
          <p14:tracePt t="25280" x="6534150" y="4591050"/>
          <p14:tracePt t="25296" x="6540500" y="4591050"/>
          <p14:tracePt t="25315" x="6546850" y="4591050"/>
          <p14:tracePt t="27048" x="0" y="0"/>
        </p14:tracePtLst>
        <p14:tracePtLst>
          <p14:tracePt t="30131" x="8083550" y="4927600"/>
          <p14:tracePt t="30161" x="8089900" y="4927600"/>
          <p14:tracePt t="30178" x="8172450" y="4826000"/>
          <p14:tracePt t="30196" x="8204200" y="4781550"/>
          <p14:tracePt t="30211" x="8235950" y="4737100"/>
          <p14:tracePt t="30228" x="8248650" y="4705350"/>
          <p14:tracePt t="30231" x="8255000" y="4705350"/>
          <p14:tracePt t="30245" x="8274050" y="4667250"/>
          <p14:tracePt t="30278" x="8280400" y="4660900"/>
          <p14:tracePt t="30295" x="8286750" y="4648200"/>
          <p14:tracePt t="30311" x="8305800" y="4648200"/>
          <p14:tracePt t="30328" x="8312150" y="4641850"/>
          <p14:tracePt t="30332" x="8331200" y="4641850"/>
          <p14:tracePt t="30346" x="8350250" y="4641850"/>
          <p14:tracePt t="30361" x="8362950" y="4641850"/>
          <p14:tracePt t="30378" x="8394700" y="4641850"/>
          <p14:tracePt t="30395" x="8432800" y="4641850"/>
          <p14:tracePt t="30411" x="8451850" y="4654550"/>
          <p14:tracePt t="30428" x="8496300" y="4686300"/>
          <p14:tracePt t="30432" x="8509000" y="4699000"/>
          <p14:tracePt t="30445" x="8521700" y="4705350"/>
          <p14:tracePt t="30461" x="8591550" y="4762500"/>
          <p14:tracePt t="30478" x="8629650" y="4775200"/>
          <p14:tracePt t="30495" x="8661400" y="4806950"/>
          <p14:tracePt t="30511" x="8693150" y="4838700"/>
          <p14:tracePt t="30528" x="8724900" y="4864100"/>
          <p14:tracePt t="30545" x="8756650" y="4889500"/>
          <p14:tracePt t="30561" x="8788400" y="4914900"/>
          <p14:tracePt t="30578" x="8851900" y="4946650"/>
          <p14:tracePt t="30595" x="8890000" y="4984750"/>
          <p14:tracePt t="30600" x="8896350" y="4984750"/>
          <p14:tracePt t="30611" x="8928100" y="4991100"/>
          <p14:tracePt t="30628" x="8978900" y="5010150"/>
          <p14:tracePt t="30644" x="9023350" y="5029200"/>
          <p14:tracePt t="30661" x="9137650" y="5054600"/>
          <p14:tracePt t="30665" x="9182100" y="5060950"/>
          <p14:tracePt t="30678" x="9239250" y="5080000"/>
          <p14:tracePt t="30694" x="9277350" y="5086350"/>
          <p14:tracePt t="30698" x="9290050" y="5086350"/>
          <p14:tracePt t="30711" x="9296400" y="5086350"/>
          <p14:tracePt t="30728" x="9309100" y="5086350"/>
          <p14:tracePt t="30745" x="9315450" y="5086350"/>
          <p14:tracePt t="30761" x="9328150" y="5086350"/>
          <p14:tracePt t="30778" x="9347200" y="5067300"/>
          <p14:tracePt t="30795" x="9398000" y="5054600"/>
          <p14:tracePt t="30799" x="9404350" y="5048250"/>
          <p14:tracePt t="30811" x="9417050" y="5035550"/>
          <p14:tracePt t="30828" x="9429750" y="5016500"/>
          <p14:tracePt t="30844" x="9455150" y="4997450"/>
          <p14:tracePt t="30861" x="9467850" y="4978400"/>
          <p14:tracePt t="30865" x="9474200" y="4965700"/>
          <p14:tracePt t="30878" x="9480550" y="4965700"/>
          <p14:tracePt t="30894" x="9480550" y="4946650"/>
          <p14:tracePt t="30911" x="9505950" y="4927600"/>
          <p14:tracePt t="30928" x="9512300" y="4927600"/>
          <p14:tracePt t="30931" x="9531350" y="4921250"/>
          <p14:tracePt t="30944" x="9544050" y="4914900"/>
          <p14:tracePt t="30961" x="9582150" y="4908550"/>
          <p14:tracePt t="30978" x="9607550" y="4908550"/>
          <p14:tracePt t="30995" x="9671050" y="4908550"/>
          <p14:tracePt t="31014" x="9728200" y="4908550"/>
          <p14:tracePt t="31028" x="9779000" y="4908550"/>
          <p14:tracePt t="31048" x="9804400" y="4908550"/>
          <p14:tracePt t="31062" x="9829800" y="4908550"/>
          <p14:tracePt t="31079" x="9855200" y="4908550"/>
          <p14:tracePt t="31094" x="9874250" y="4908550"/>
          <p14:tracePt t="31111" x="9899650" y="4908550"/>
          <p14:tracePt t="31128" x="9918700" y="4908550"/>
          <p14:tracePt t="31145" x="9975850" y="4908550"/>
          <p14:tracePt t="31148" x="9994900" y="4914900"/>
          <p14:tracePt t="31162" x="10045700" y="4914900"/>
          <p14:tracePt t="31178" x="10077450" y="4921250"/>
          <p14:tracePt t="31194" x="10128250" y="4927600"/>
          <p14:tracePt t="31211" x="10179050" y="4927600"/>
          <p14:tracePt t="31228" x="10223500" y="4927600"/>
          <p14:tracePt t="31245" x="10261600" y="4927600"/>
          <p14:tracePt t="31261" x="10306050" y="4927600"/>
          <p14:tracePt t="31278" x="10363200" y="4927600"/>
          <p14:tracePt t="31294" x="10407650" y="4914900"/>
          <p14:tracePt t="31311" x="10439400" y="4908550"/>
          <p14:tracePt t="31328" x="10477500" y="4902200"/>
          <p14:tracePt t="31345" x="10502900" y="4883150"/>
          <p14:tracePt t="31362" x="10610850" y="4864100"/>
          <p14:tracePt t="31378" x="10655300" y="4857750"/>
          <p14:tracePt t="31394" x="10712450" y="4845050"/>
          <p14:tracePt t="31411" x="10725150" y="4845050"/>
          <p14:tracePt t="31414" x="10744200" y="4845050"/>
          <p14:tracePt t="31428" x="10756900" y="4845050"/>
          <p14:tracePt t="31444" x="10782300" y="4845050"/>
          <p14:tracePt t="31449" x="10795000" y="4845050"/>
          <p14:tracePt t="31461" x="10801350" y="4845050"/>
          <p14:tracePt t="31478" x="10807700" y="4845050"/>
          <p14:tracePt t="31481" x="10814050" y="4845050"/>
          <p14:tracePt t="31495" x="10820400" y="4845050"/>
          <p14:tracePt t="31511" x="10858500" y="4857750"/>
          <p14:tracePt t="31527" x="10890250" y="4857750"/>
          <p14:tracePt t="31544" x="10934700" y="4857750"/>
          <p14:tracePt t="31548" x="10960100" y="4857750"/>
          <p14:tracePt t="31549" x="10985500" y="4857750"/>
          <p14:tracePt t="31562" x="11004550" y="4857750"/>
          <p14:tracePt t="31578" x="11036300" y="4857750"/>
          <p14:tracePt t="31594" x="11068050" y="4857750"/>
          <p14:tracePt t="31613" x="11080750" y="4857750"/>
          <p14:tracePt t="31627" x="11093450" y="4845050"/>
          <p14:tracePt t="31645" x="11106150" y="4838700"/>
          <p14:tracePt t="31648" x="11112500" y="4838700"/>
          <p14:tracePt t="31661" x="11118850" y="4826000"/>
          <p14:tracePt t="31678" x="11137900" y="4819650"/>
          <p14:tracePt t="31682" x="11150600" y="4819650"/>
          <p14:tracePt t="31695" x="11156950" y="4819650"/>
          <p14:tracePt t="31711" x="11201400" y="4813300"/>
          <p14:tracePt t="31727" x="11214100" y="4813300"/>
          <p14:tracePt t="31744" x="11258550" y="4813300"/>
          <p14:tracePt t="31763" x="11290300" y="4806950"/>
          <p14:tracePt t="31778" x="11322050" y="4806950"/>
          <p14:tracePt t="31794" x="11360150" y="4806950"/>
          <p14:tracePt t="31811" x="11379200" y="4806950"/>
          <p14:tracePt t="31845" x="11391900" y="4806950"/>
          <p14:tracePt t="31863" x="11398250" y="4806950"/>
          <p14:tracePt t="31878" x="11423650" y="4806950"/>
          <p14:tracePt t="31894" x="11442700" y="4806950"/>
          <p14:tracePt t="31911" x="11474450" y="4806950"/>
          <p14:tracePt t="31914" x="11487150" y="4806950"/>
          <p14:tracePt t="31929" x="11499850" y="4806950"/>
          <p14:tracePt t="31932" x="11512550" y="4806950"/>
          <p14:tracePt t="31945" x="11525250" y="4806950"/>
          <p14:tracePt t="31963" x="11544300" y="4806950"/>
          <p14:tracePt t="33146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5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862" y="736472"/>
            <a:ext cx="2608580" cy="10536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Range of hearing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4" name="object 3"/>
          <p:cNvSpPr txBox="1"/>
          <p:nvPr/>
        </p:nvSpPr>
        <p:spPr>
          <a:xfrm>
            <a:off x="3429000" y="885340"/>
            <a:ext cx="7926705" cy="35907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lang="en-US" sz="2000" b="1" spc="-5" dirty="0" smtClean="0">
                <a:solidFill>
                  <a:srgbClr val="003884"/>
                </a:solidFill>
                <a:latin typeface="Arial"/>
                <a:cs typeface="Arial"/>
              </a:rPr>
              <a:t>Human Auditory System – A fascinating system </a:t>
            </a:r>
          </a:p>
        </p:txBody>
      </p:sp>
      <p:sp>
        <p:nvSpPr>
          <p:cNvPr id="5" name="object 4"/>
          <p:cNvSpPr txBox="1"/>
          <p:nvPr/>
        </p:nvSpPr>
        <p:spPr>
          <a:xfrm>
            <a:off x="3429000" y="1673130"/>
            <a:ext cx="8383905" cy="347851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3884"/>
                </a:solidFill>
                <a:latin typeface="Arial"/>
                <a:cs typeface="Arial"/>
              </a:rPr>
              <a:t>Response to a range of pressures, frequencies and intensities</a:t>
            </a:r>
          </a:p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536575" indent="-285750"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3884"/>
                </a:solidFill>
                <a:latin typeface="Arial"/>
                <a:cs typeface="Arial"/>
                <a:sym typeface="Wingdings" panose="05000000000000000000" pitchFamily="2" charset="2"/>
              </a:rPr>
              <a:t>Audible frequency range for humans – </a:t>
            </a:r>
            <a:r>
              <a:rPr lang="en-US" dirty="0" smtClean="0">
                <a:solidFill>
                  <a:srgbClr val="003884"/>
                </a:solidFill>
                <a:latin typeface="Arial"/>
                <a:cs typeface="Arial"/>
                <a:sym typeface="Wingdings" panose="05000000000000000000" pitchFamily="2" charset="2"/>
              </a:rPr>
              <a:t>20 Hz </a:t>
            </a:r>
            <a:r>
              <a:rPr lang="en-US" dirty="0">
                <a:solidFill>
                  <a:srgbClr val="003884"/>
                </a:solidFill>
                <a:latin typeface="Arial"/>
                <a:cs typeface="Arial"/>
                <a:sym typeface="Wingdings" panose="05000000000000000000" pitchFamily="2" charset="2"/>
              </a:rPr>
              <a:t>to 20,000 Hz</a:t>
            </a:r>
            <a:r>
              <a:rPr lang="en-US" dirty="0" smtClean="0">
                <a:solidFill>
                  <a:srgbClr val="003884"/>
                </a:solidFill>
                <a:latin typeface="Arial"/>
                <a:cs typeface="Arial"/>
                <a:sym typeface="Wingdings" panose="05000000000000000000" pitchFamily="2" charset="2"/>
              </a:rPr>
              <a:t>.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US" dirty="0">
              <a:solidFill>
                <a:srgbClr val="003884"/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3884"/>
                </a:solidFill>
                <a:latin typeface="Arial"/>
                <a:cs typeface="Arial"/>
              </a:rPr>
              <a:t>Frequency selectivity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US" dirty="0">
              <a:solidFill>
                <a:srgbClr val="003884"/>
              </a:solidFill>
              <a:latin typeface="Arial"/>
              <a:cs typeface="Arial"/>
            </a:endParaRPr>
          </a:p>
          <a:p>
            <a:pPr marL="536575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3884"/>
                </a:solidFill>
                <a:latin typeface="Arial"/>
                <a:cs typeface="Arial"/>
              </a:rPr>
              <a:t>Pick solo instrument from an orchestra </a:t>
            </a:r>
          </a:p>
          <a:p>
            <a:pPr marL="536575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rgbClr val="003884"/>
              </a:solidFill>
              <a:latin typeface="Arial"/>
              <a:cs typeface="Arial"/>
            </a:endParaRPr>
          </a:p>
          <a:p>
            <a:pPr marL="536575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3884"/>
                </a:solidFill>
                <a:latin typeface="Arial"/>
                <a:cs typeface="Arial"/>
              </a:rPr>
              <a:t>Hear your friend in a room full of people </a:t>
            </a:r>
          </a:p>
          <a:p>
            <a:pPr marL="298450" indent="-285750">
              <a:lnSpc>
                <a:spcPct val="100000"/>
              </a:lnSpc>
              <a:spcBef>
                <a:spcPts val="105"/>
              </a:spcBef>
              <a:buFontTx/>
              <a:buChar char="-"/>
            </a:pPr>
            <a:endParaRPr lang="en-US" dirty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US" dirty="0" smtClean="0">
              <a:solidFill>
                <a:srgbClr val="003884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204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4"/>
    </mc:Choice>
    <mc:Fallback xmlns="">
      <p:transition spd="slow" advTm="3504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3265" x="2794000" y="4635500"/>
          <p14:tracePt t="23380" x="2806700" y="4635500"/>
          <p14:tracePt t="23397" x="2832100" y="4635500"/>
          <p14:tracePt t="23413" x="2863850" y="4635500"/>
          <p14:tracePt t="23430" x="2901950" y="4635500"/>
          <p14:tracePt t="23447" x="2940050" y="4635500"/>
          <p14:tracePt t="23450" x="2952750" y="4635500"/>
          <p14:tracePt t="23463" x="2959100" y="4635500"/>
          <p14:tracePt t="23480" x="2984500" y="4629150"/>
          <p14:tracePt t="23497" x="3003550" y="4629150"/>
          <p14:tracePt t="23514" x="3028950" y="4616450"/>
          <p14:tracePt t="23530" x="3041650" y="4610100"/>
          <p14:tracePt t="23548" x="3060700" y="4610100"/>
          <p14:tracePt t="23551" x="3079750" y="4610100"/>
          <p14:tracePt t="23565" x="3086100" y="4610100"/>
          <p14:tracePt t="23581" x="3111500" y="4610100"/>
          <p14:tracePt t="23597" x="3124200" y="4610100"/>
          <p14:tracePt t="23614" x="3155950" y="4610100"/>
          <p14:tracePt t="23630" x="3175000" y="4610100"/>
          <p14:tracePt t="23647" x="3213100" y="4603750"/>
          <p14:tracePt t="23650" x="3225800" y="4591050"/>
          <p14:tracePt t="23680" x="3251200" y="4591050"/>
          <p14:tracePt t="23697" x="3263900" y="4591050"/>
          <p14:tracePt t="23713" x="3270250" y="4591050"/>
          <p14:tracePt t="23730" x="3289300" y="4591050"/>
          <p14:tracePt t="23747" x="3302000" y="4591050"/>
          <p14:tracePt t="23763" x="3327400" y="4591050"/>
          <p14:tracePt t="23781" x="3346450" y="4591050"/>
          <p14:tracePt t="23784" x="3359150" y="4591050"/>
          <p14:tracePt t="23797" x="3378200" y="4591050"/>
          <p14:tracePt t="23813" x="3390900" y="4591050"/>
          <p14:tracePt t="23830" x="3409950" y="4591050"/>
          <p14:tracePt t="23847" x="3441700" y="4591050"/>
          <p14:tracePt t="23863" x="3460750" y="4591050"/>
          <p14:tracePt t="23880" x="3530600" y="4591050"/>
          <p14:tracePt t="23897" x="3562350" y="4591050"/>
          <p14:tracePt t="23913" x="3587750" y="4591050"/>
          <p14:tracePt t="23930" x="3619500" y="4591050"/>
          <p14:tracePt t="23947" x="3644900" y="4591050"/>
          <p14:tracePt t="23951" x="3651250" y="4591050"/>
          <p14:tracePt t="23963" x="3670300" y="4591050"/>
          <p14:tracePt t="23980" x="3708400" y="4597400"/>
          <p14:tracePt t="23997" x="3733800" y="4597400"/>
          <p14:tracePt t="24013" x="3765550" y="4597400"/>
          <p14:tracePt t="24017" x="3784600" y="4597400"/>
          <p14:tracePt t="24031" x="3816350" y="4597400"/>
          <p14:tracePt t="24047" x="3841750" y="4597400"/>
          <p14:tracePt t="24063" x="3898900" y="4597400"/>
          <p14:tracePt t="24081" x="3943350" y="4597400"/>
          <p14:tracePt t="24097" x="3968750" y="4597400"/>
          <p14:tracePt t="24113" x="4019550" y="4597400"/>
          <p14:tracePt t="24132" x="4051300" y="4610100"/>
          <p14:tracePt t="24135" x="4127500" y="4616450"/>
          <p14:tracePt t="24147" x="4159250" y="4622800"/>
          <p14:tracePt t="24167" x="4254500" y="4622800"/>
          <p14:tracePt t="24180" x="4368800" y="4622800"/>
          <p14:tracePt t="24198" x="4406900" y="4629150"/>
          <p14:tracePt t="24201" x="4464050" y="4629150"/>
          <p14:tracePt t="24213" x="4495800" y="4629150"/>
          <p14:tracePt t="24231" x="4546600" y="4635500"/>
          <p14:tracePt t="24247" x="4584700" y="4635500"/>
          <p14:tracePt t="24263" x="4635500" y="4635500"/>
          <p14:tracePt t="24267" x="4660900" y="4635500"/>
          <p14:tracePt t="24282" x="4724400" y="4635500"/>
          <p14:tracePt t="24297" x="4781550" y="4641850"/>
          <p14:tracePt t="24314" x="4813300" y="4641850"/>
          <p14:tracePt t="24330" x="4838700" y="4641850"/>
          <p14:tracePt t="24333" x="4857750" y="4641850"/>
          <p14:tracePt t="24347" x="4876800" y="4641850"/>
          <p14:tracePt t="24363" x="4902200" y="4641850"/>
          <p14:tracePt t="24380" x="4921250" y="4641850"/>
          <p14:tracePt t="24397" x="4940300" y="4641850"/>
          <p14:tracePt t="24413" x="4991100" y="4648200"/>
          <p14:tracePt t="24430" x="5029200" y="4648200"/>
          <p14:tracePt t="24433" x="5035550" y="4648200"/>
          <p14:tracePt t="24446" x="5086350" y="4648200"/>
          <p14:tracePt t="24463" x="5130800" y="4648200"/>
          <p14:tracePt t="24480" x="5168900" y="4648200"/>
          <p14:tracePt t="24497" x="5232400" y="4648200"/>
          <p14:tracePt t="24501" x="5264150" y="4648200"/>
          <p14:tracePt t="24513" x="5289550" y="4648200"/>
          <p14:tracePt t="24530" x="5334000" y="4648200"/>
          <p14:tracePt t="24533" x="5346700" y="4648200"/>
          <p14:tracePt t="24547" x="5365750" y="4648200"/>
          <p14:tracePt t="24564" x="5403850" y="4648200"/>
          <p14:tracePt t="24567" x="5448300" y="4641850"/>
          <p14:tracePt t="24580" x="5505450" y="4635500"/>
          <p14:tracePt t="24597" x="5549900" y="4635500"/>
          <p14:tracePt t="24613" x="5588000" y="4635500"/>
          <p14:tracePt t="24630" x="5676900" y="4635500"/>
          <p14:tracePt t="24634" x="5683250" y="4635500"/>
          <p14:tracePt t="24647" x="5734050" y="4635500"/>
          <p14:tracePt t="24664" x="5778500" y="4635500"/>
          <p14:tracePt t="24680" x="5816600" y="4635500"/>
          <p14:tracePt t="24697" x="5880100" y="4629150"/>
          <p14:tracePt t="24701" x="5911850" y="4616450"/>
          <p14:tracePt t="24713" x="5918200" y="4616450"/>
          <p14:tracePt t="24730" x="5956300" y="4616450"/>
          <p14:tracePt t="24747" x="5969000" y="4610100"/>
          <p14:tracePt t="24764" x="5981700" y="4610100"/>
          <p14:tracePt t="24767" x="5988050" y="4610100"/>
          <p14:tracePt t="24780" x="5994400" y="4610100"/>
          <p14:tracePt t="24797" x="6007100" y="4610100"/>
          <p14:tracePt t="24813" x="6019800" y="4610100"/>
          <p14:tracePt t="24830" x="6051550" y="4603750"/>
          <p14:tracePt t="24863" x="6089650" y="4603750"/>
          <p14:tracePt t="24880" x="6108700" y="4603750"/>
          <p14:tracePt t="24897" x="6134100" y="4597400"/>
          <p14:tracePt t="24913" x="6159500" y="4597400"/>
          <p14:tracePt t="24930" x="6178550" y="4597400"/>
          <p14:tracePt t="24947" x="6210300" y="4597400"/>
          <p14:tracePt t="24963" x="6248400" y="4597400"/>
          <p14:tracePt t="24967" x="6261100" y="4597400"/>
          <p14:tracePt t="24980" x="6280150" y="4597400"/>
          <p14:tracePt t="24997" x="6324600" y="4597400"/>
          <p14:tracePt t="25013" x="6350000" y="4597400"/>
          <p14:tracePt t="25030" x="6369050" y="4597400"/>
          <p14:tracePt t="25050" x="6388100" y="4597400"/>
          <p14:tracePt t="25096" x="6394450" y="4597400"/>
          <p14:tracePt t="25114" x="6407150" y="4597400"/>
          <p14:tracePt t="25129" x="6413500" y="4597400"/>
          <p14:tracePt t="25146" x="6419850" y="4597400"/>
          <p14:tracePt t="25163" x="6432550" y="4597400"/>
          <p14:tracePt t="25180" x="6438900" y="4597400"/>
          <p14:tracePt t="25196" x="6451600" y="4591050"/>
          <p14:tracePt t="25213" x="6464300" y="4591050"/>
          <p14:tracePt t="25232" x="6477000" y="4591050"/>
          <p14:tracePt t="25246" x="6483350" y="4591050"/>
          <p14:tracePt t="25263" x="6508750" y="4591050"/>
          <p14:tracePt t="25280" x="6534150" y="4591050"/>
          <p14:tracePt t="25296" x="6540500" y="4591050"/>
          <p14:tracePt t="25315" x="6546850" y="4591050"/>
          <p14:tracePt t="27048" x="0" y="0"/>
        </p14:tracePtLst>
        <p14:tracePtLst>
          <p14:tracePt t="30131" x="8083550" y="4927600"/>
          <p14:tracePt t="30161" x="8089900" y="4927600"/>
          <p14:tracePt t="30178" x="8172450" y="4826000"/>
          <p14:tracePt t="30196" x="8204200" y="4781550"/>
          <p14:tracePt t="30211" x="8235950" y="4737100"/>
          <p14:tracePt t="30228" x="8248650" y="4705350"/>
          <p14:tracePt t="30231" x="8255000" y="4705350"/>
          <p14:tracePt t="30245" x="8274050" y="4667250"/>
          <p14:tracePt t="30278" x="8280400" y="4660900"/>
          <p14:tracePt t="30295" x="8286750" y="4648200"/>
          <p14:tracePt t="30311" x="8305800" y="4648200"/>
          <p14:tracePt t="30328" x="8312150" y="4641850"/>
          <p14:tracePt t="30332" x="8331200" y="4641850"/>
          <p14:tracePt t="30346" x="8350250" y="4641850"/>
          <p14:tracePt t="30361" x="8362950" y="4641850"/>
          <p14:tracePt t="30378" x="8394700" y="4641850"/>
          <p14:tracePt t="30395" x="8432800" y="4641850"/>
          <p14:tracePt t="30411" x="8451850" y="4654550"/>
          <p14:tracePt t="30428" x="8496300" y="4686300"/>
          <p14:tracePt t="30432" x="8509000" y="4699000"/>
          <p14:tracePt t="30445" x="8521700" y="4705350"/>
          <p14:tracePt t="30461" x="8591550" y="4762500"/>
          <p14:tracePt t="30478" x="8629650" y="4775200"/>
          <p14:tracePt t="30495" x="8661400" y="4806950"/>
          <p14:tracePt t="30511" x="8693150" y="4838700"/>
          <p14:tracePt t="30528" x="8724900" y="4864100"/>
          <p14:tracePt t="30545" x="8756650" y="4889500"/>
          <p14:tracePt t="30561" x="8788400" y="4914900"/>
          <p14:tracePt t="30578" x="8851900" y="4946650"/>
          <p14:tracePt t="30595" x="8890000" y="4984750"/>
          <p14:tracePt t="30600" x="8896350" y="4984750"/>
          <p14:tracePt t="30611" x="8928100" y="4991100"/>
          <p14:tracePt t="30628" x="8978900" y="5010150"/>
          <p14:tracePt t="30644" x="9023350" y="5029200"/>
          <p14:tracePt t="30661" x="9137650" y="5054600"/>
          <p14:tracePt t="30665" x="9182100" y="5060950"/>
          <p14:tracePt t="30678" x="9239250" y="5080000"/>
          <p14:tracePt t="30694" x="9277350" y="5086350"/>
          <p14:tracePt t="30698" x="9290050" y="5086350"/>
          <p14:tracePt t="30711" x="9296400" y="5086350"/>
          <p14:tracePt t="30728" x="9309100" y="5086350"/>
          <p14:tracePt t="30745" x="9315450" y="5086350"/>
          <p14:tracePt t="30761" x="9328150" y="5086350"/>
          <p14:tracePt t="30778" x="9347200" y="5067300"/>
          <p14:tracePt t="30795" x="9398000" y="5054600"/>
          <p14:tracePt t="30799" x="9404350" y="5048250"/>
          <p14:tracePt t="30811" x="9417050" y="5035550"/>
          <p14:tracePt t="30828" x="9429750" y="5016500"/>
          <p14:tracePt t="30844" x="9455150" y="4997450"/>
          <p14:tracePt t="30861" x="9467850" y="4978400"/>
          <p14:tracePt t="30865" x="9474200" y="4965700"/>
          <p14:tracePt t="30878" x="9480550" y="4965700"/>
          <p14:tracePt t="30894" x="9480550" y="4946650"/>
          <p14:tracePt t="30911" x="9505950" y="4927600"/>
          <p14:tracePt t="30928" x="9512300" y="4927600"/>
          <p14:tracePt t="30931" x="9531350" y="4921250"/>
          <p14:tracePt t="30944" x="9544050" y="4914900"/>
          <p14:tracePt t="30961" x="9582150" y="4908550"/>
          <p14:tracePt t="30978" x="9607550" y="4908550"/>
          <p14:tracePt t="30995" x="9671050" y="4908550"/>
          <p14:tracePt t="31014" x="9728200" y="4908550"/>
          <p14:tracePt t="31028" x="9779000" y="4908550"/>
          <p14:tracePt t="31048" x="9804400" y="4908550"/>
          <p14:tracePt t="31062" x="9829800" y="4908550"/>
          <p14:tracePt t="31079" x="9855200" y="4908550"/>
          <p14:tracePt t="31094" x="9874250" y="4908550"/>
          <p14:tracePt t="31111" x="9899650" y="4908550"/>
          <p14:tracePt t="31128" x="9918700" y="4908550"/>
          <p14:tracePt t="31145" x="9975850" y="4908550"/>
          <p14:tracePt t="31148" x="9994900" y="4914900"/>
          <p14:tracePt t="31162" x="10045700" y="4914900"/>
          <p14:tracePt t="31178" x="10077450" y="4921250"/>
          <p14:tracePt t="31194" x="10128250" y="4927600"/>
          <p14:tracePt t="31211" x="10179050" y="4927600"/>
          <p14:tracePt t="31228" x="10223500" y="4927600"/>
          <p14:tracePt t="31245" x="10261600" y="4927600"/>
          <p14:tracePt t="31261" x="10306050" y="4927600"/>
          <p14:tracePt t="31278" x="10363200" y="4927600"/>
          <p14:tracePt t="31294" x="10407650" y="4914900"/>
          <p14:tracePt t="31311" x="10439400" y="4908550"/>
          <p14:tracePt t="31328" x="10477500" y="4902200"/>
          <p14:tracePt t="31345" x="10502900" y="4883150"/>
          <p14:tracePt t="31362" x="10610850" y="4864100"/>
          <p14:tracePt t="31378" x="10655300" y="4857750"/>
          <p14:tracePt t="31394" x="10712450" y="4845050"/>
          <p14:tracePt t="31411" x="10725150" y="4845050"/>
          <p14:tracePt t="31414" x="10744200" y="4845050"/>
          <p14:tracePt t="31428" x="10756900" y="4845050"/>
          <p14:tracePt t="31444" x="10782300" y="4845050"/>
          <p14:tracePt t="31449" x="10795000" y="4845050"/>
          <p14:tracePt t="31461" x="10801350" y="4845050"/>
          <p14:tracePt t="31478" x="10807700" y="4845050"/>
          <p14:tracePt t="31481" x="10814050" y="4845050"/>
          <p14:tracePt t="31495" x="10820400" y="4845050"/>
          <p14:tracePt t="31511" x="10858500" y="4857750"/>
          <p14:tracePt t="31527" x="10890250" y="4857750"/>
          <p14:tracePt t="31544" x="10934700" y="4857750"/>
          <p14:tracePt t="31548" x="10960100" y="4857750"/>
          <p14:tracePt t="31549" x="10985500" y="4857750"/>
          <p14:tracePt t="31562" x="11004550" y="4857750"/>
          <p14:tracePt t="31578" x="11036300" y="4857750"/>
          <p14:tracePt t="31594" x="11068050" y="4857750"/>
          <p14:tracePt t="31613" x="11080750" y="4857750"/>
          <p14:tracePt t="31627" x="11093450" y="4845050"/>
          <p14:tracePt t="31645" x="11106150" y="4838700"/>
          <p14:tracePt t="31648" x="11112500" y="4838700"/>
          <p14:tracePt t="31661" x="11118850" y="4826000"/>
          <p14:tracePt t="31678" x="11137900" y="4819650"/>
          <p14:tracePt t="31682" x="11150600" y="4819650"/>
          <p14:tracePt t="31695" x="11156950" y="4819650"/>
          <p14:tracePt t="31711" x="11201400" y="4813300"/>
          <p14:tracePt t="31727" x="11214100" y="4813300"/>
          <p14:tracePt t="31744" x="11258550" y="4813300"/>
          <p14:tracePt t="31763" x="11290300" y="4806950"/>
          <p14:tracePt t="31778" x="11322050" y="4806950"/>
          <p14:tracePt t="31794" x="11360150" y="4806950"/>
          <p14:tracePt t="31811" x="11379200" y="4806950"/>
          <p14:tracePt t="31845" x="11391900" y="4806950"/>
          <p14:tracePt t="31863" x="11398250" y="4806950"/>
          <p14:tracePt t="31878" x="11423650" y="4806950"/>
          <p14:tracePt t="31894" x="11442700" y="4806950"/>
          <p14:tracePt t="31911" x="11474450" y="4806950"/>
          <p14:tracePt t="31914" x="11487150" y="4806950"/>
          <p14:tracePt t="31929" x="11499850" y="4806950"/>
          <p14:tracePt t="31932" x="11512550" y="4806950"/>
          <p14:tracePt t="31945" x="11525250" y="4806950"/>
          <p14:tracePt t="31963" x="11544300" y="4806950"/>
          <p14:tracePt t="33146" x="0" y="0"/>
        </p14:tracePtLst>
      </p14:laserTraceLst>
    </p:ext>
  </p:extLs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50</a:t>
            </a:fld>
            <a:endParaRPr spc="-5" dirty="0"/>
          </a:p>
        </p:txBody>
      </p:sp>
      <p:sp>
        <p:nvSpPr>
          <p:cNvPr id="7" name="object 3"/>
          <p:cNvSpPr txBox="1"/>
          <p:nvPr/>
        </p:nvSpPr>
        <p:spPr>
          <a:xfrm>
            <a:off x="3442252" y="736472"/>
            <a:ext cx="7926705" cy="1077218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sz="2000" dirty="0">
              <a:latin typeface="Arial"/>
              <a:cs typeface="Arial"/>
            </a:endParaRPr>
          </a:p>
        </p:txBody>
      </p:sp>
      <p:pic>
        <p:nvPicPr>
          <p:cNvPr id="3074" name="Picture 2" descr="https://upload.wikimedia.org/wikipedia/commons/thumb/3/39/Acoustic_weighting_curves_%281%29.svg/1024px-Acoustic_weighting_curves_%281%29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834" y="1175698"/>
            <a:ext cx="5562600" cy="500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bject 4"/>
          <p:cNvSpPr txBox="1">
            <a:spLocks noGrp="1"/>
          </p:cNvSpPr>
          <p:nvPr>
            <p:ph type="title"/>
          </p:nvPr>
        </p:nvSpPr>
        <p:spPr>
          <a:xfrm>
            <a:off x="3124200" y="847830"/>
            <a:ext cx="73888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dirty="0" smtClean="0">
                <a:solidFill>
                  <a:srgbClr val="003884"/>
                </a:solidFill>
                <a:latin typeface="Arial"/>
                <a:cs typeface="Arial"/>
              </a:rPr>
              <a:t>Different Weightings of Sound </a:t>
            </a:r>
            <a:endParaRPr lang="en-US" dirty="0">
              <a:solidFill>
                <a:srgbClr val="003884"/>
              </a:solidFill>
              <a:latin typeface="Arial"/>
              <a:cs typeface="Arial"/>
              <a:sym typeface="Wingdings" panose="05000000000000000000" pitchFamily="2" charset="2"/>
            </a:endParaRPr>
          </a:p>
        </p:txBody>
      </p:sp>
      <p:sp>
        <p:nvSpPr>
          <p:cNvPr id="9" name="object 4"/>
          <p:cNvSpPr txBox="1"/>
          <p:nvPr/>
        </p:nvSpPr>
        <p:spPr>
          <a:xfrm>
            <a:off x="2971800" y="1371600"/>
            <a:ext cx="3657600" cy="49686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3050" lvl="1" indent="-273050">
              <a:buFont typeface="Arial" panose="020B0604020202020204" pitchFamily="34" charset="0"/>
              <a:buChar char="•"/>
              <a:tabLst>
                <a:tab pos="273050" algn="l"/>
                <a:tab pos="357188" algn="l"/>
                <a:tab pos="987425" algn="l"/>
              </a:tabLst>
            </a:pPr>
            <a:r>
              <a:rPr lang="en-GB" alt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weighting dB (A)</a:t>
            </a:r>
          </a:p>
          <a:p>
            <a:pPr marL="0" lvl="1" indent="9525">
              <a:buFont typeface="Arial" panose="020B0604020202020204" pitchFamily="34" charset="0"/>
              <a:buChar char="•"/>
              <a:tabLst>
                <a:tab pos="273050" algn="l"/>
                <a:tab pos="987425" algn="l"/>
              </a:tabLst>
            </a:pPr>
            <a:endParaRPr lang="en-GB" altLang="en-US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7188" lvl="1" indent="-177800">
              <a:buFont typeface="Arial" panose="020B0604020202020204" pitchFamily="34" charset="0"/>
              <a:buChar char="•"/>
              <a:tabLst>
                <a:tab pos="273050" algn="l"/>
                <a:tab pos="987425" algn="l"/>
              </a:tabLst>
            </a:pPr>
            <a:r>
              <a:rPr lang="en-GB" alt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common weighting. </a:t>
            </a:r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dB(A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roughly corresponds to the inverse of the </a:t>
            </a:r>
            <a:r>
              <a:rPr lang="en-US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 dB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(at </a:t>
            </a:r>
            <a:r>
              <a:rPr lang="en-US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kHz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equal-loudness curve for the human ear. </a:t>
            </a:r>
            <a:endParaRPr lang="en-GB" altLang="en-US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altLang="en-US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7188" lvl="1" indent="-357188">
              <a:buFont typeface="Arial" panose="020B0604020202020204" pitchFamily="34" charset="0"/>
              <a:buChar char="•"/>
            </a:pPr>
            <a:r>
              <a:rPr lang="en-GB" alt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 – Weighting dB (B)</a:t>
            </a:r>
          </a:p>
          <a:p>
            <a:pPr marL="357188" lvl="1" indent="-357188">
              <a:buFont typeface="Arial" panose="020B0604020202020204" pitchFamily="34" charset="0"/>
              <a:buChar char="•"/>
            </a:pPr>
            <a:endParaRPr lang="en-GB" alt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lvl="1" indent="-179388">
              <a:buFont typeface="Arial" panose="020B0604020202020204" pitchFamily="34" charset="0"/>
              <a:buChar char="•"/>
            </a:pPr>
            <a:r>
              <a:rPr lang="en-GB" alt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Rarely used</a:t>
            </a:r>
          </a:p>
          <a:p>
            <a:pPr marL="0" lvl="1"/>
            <a:endParaRPr lang="en-GB" altLang="en-US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7188" lvl="1" indent="-357188">
              <a:buFont typeface="Arial" panose="020B0604020202020204" pitchFamily="34" charset="0"/>
              <a:buChar char="•"/>
            </a:pPr>
            <a:r>
              <a:rPr lang="en-GB" alt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 Weighting dB (C) </a:t>
            </a:r>
          </a:p>
          <a:p>
            <a:pPr marL="357188" lvl="1" indent="-357188">
              <a:buFont typeface="Arial" panose="020B0604020202020204" pitchFamily="34" charset="0"/>
              <a:buChar char="•"/>
            </a:pPr>
            <a:endParaRPr lang="en-GB" alt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2438" lvl="1" indent="-2730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Suitable 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subjective measurements only for moderate to high sound </a:t>
            </a:r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levels</a:t>
            </a:r>
            <a:endParaRPr lang="en-US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21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4"/>
    </mc:Choice>
    <mc:Fallback xmlns="">
      <p:transition spd="slow" advTm="3504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3265" x="2794000" y="4635500"/>
          <p14:tracePt t="23380" x="2806700" y="4635500"/>
          <p14:tracePt t="23397" x="2832100" y="4635500"/>
          <p14:tracePt t="23413" x="2863850" y="4635500"/>
          <p14:tracePt t="23430" x="2901950" y="4635500"/>
          <p14:tracePt t="23447" x="2940050" y="4635500"/>
          <p14:tracePt t="23450" x="2952750" y="4635500"/>
          <p14:tracePt t="23463" x="2959100" y="4635500"/>
          <p14:tracePt t="23480" x="2984500" y="4629150"/>
          <p14:tracePt t="23497" x="3003550" y="4629150"/>
          <p14:tracePt t="23514" x="3028950" y="4616450"/>
          <p14:tracePt t="23530" x="3041650" y="4610100"/>
          <p14:tracePt t="23548" x="3060700" y="4610100"/>
          <p14:tracePt t="23551" x="3079750" y="4610100"/>
          <p14:tracePt t="23565" x="3086100" y="4610100"/>
          <p14:tracePt t="23581" x="3111500" y="4610100"/>
          <p14:tracePt t="23597" x="3124200" y="4610100"/>
          <p14:tracePt t="23614" x="3155950" y="4610100"/>
          <p14:tracePt t="23630" x="3175000" y="4610100"/>
          <p14:tracePt t="23647" x="3213100" y="4603750"/>
          <p14:tracePt t="23650" x="3225800" y="4591050"/>
          <p14:tracePt t="23680" x="3251200" y="4591050"/>
          <p14:tracePt t="23697" x="3263900" y="4591050"/>
          <p14:tracePt t="23713" x="3270250" y="4591050"/>
          <p14:tracePt t="23730" x="3289300" y="4591050"/>
          <p14:tracePt t="23747" x="3302000" y="4591050"/>
          <p14:tracePt t="23763" x="3327400" y="4591050"/>
          <p14:tracePt t="23781" x="3346450" y="4591050"/>
          <p14:tracePt t="23784" x="3359150" y="4591050"/>
          <p14:tracePt t="23797" x="3378200" y="4591050"/>
          <p14:tracePt t="23813" x="3390900" y="4591050"/>
          <p14:tracePt t="23830" x="3409950" y="4591050"/>
          <p14:tracePt t="23847" x="3441700" y="4591050"/>
          <p14:tracePt t="23863" x="3460750" y="4591050"/>
          <p14:tracePt t="23880" x="3530600" y="4591050"/>
          <p14:tracePt t="23897" x="3562350" y="4591050"/>
          <p14:tracePt t="23913" x="3587750" y="4591050"/>
          <p14:tracePt t="23930" x="3619500" y="4591050"/>
          <p14:tracePt t="23947" x="3644900" y="4591050"/>
          <p14:tracePt t="23951" x="3651250" y="4591050"/>
          <p14:tracePt t="23963" x="3670300" y="4591050"/>
          <p14:tracePt t="23980" x="3708400" y="4597400"/>
          <p14:tracePt t="23997" x="3733800" y="4597400"/>
          <p14:tracePt t="24013" x="3765550" y="4597400"/>
          <p14:tracePt t="24017" x="3784600" y="4597400"/>
          <p14:tracePt t="24031" x="3816350" y="4597400"/>
          <p14:tracePt t="24047" x="3841750" y="4597400"/>
          <p14:tracePt t="24063" x="3898900" y="4597400"/>
          <p14:tracePt t="24081" x="3943350" y="4597400"/>
          <p14:tracePt t="24097" x="3968750" y="4597400"/>
          <p14:tracePt t="24113" x="4019550" y="4597400"/>
          <p14:tracePt t="24132" x="4051300" y="4610100"/>
          <p14:tracePt t="24135" x="4127500" y="4616450"/>
          <p14:tracePt t="24147" x="4159250" y="4622800"/>
          <p14:tracePt t="24167" x="4254500" y="4622800"/>
          <p14:tracePt t="24180" x="4368800" y="4622800"/>
          <p14:tracePt t="24198" x="4406900" y="4629150"/>
          <p14:tracePt t="24201" x="4464050" y="4629150"/>
          <p14:tracePt t="24213" x="4495800" y="4629150"/>
          <p14:tracePt t="24231" x="4546600" y="4635500"/>
          <p14:tracePt t="24247" x="4584700" y="4635500"/>
          <p14:tracePt t="24263" x="4635500" y="4635500"/>
          <p14:tracePt t="24267" x="4660900" y="4635500"/>
          <p14:tracePt t="24282" x="4724400" y="4635500"/>
          <p14:tracePt t="24297" x="4781550" y="4641850"/>
          <p14:tracePt t="24314" x="4813300" y="4641850"/>
          <p14:tracePt t="24330" x="4838700" y="4641850"/>
          <p14:tracePt t="24333" x="4857750" y="4641850"/>
          <p14:tracePt t="24347" x="4876800" y="4641850"/>
          <p14:tracePt t="24363" x="4902200" y="4641850"/>
          <p14:tracePt t="24380" x="4921250" y="4641850"/>
          <p14:tracePt t="24397" x="4940300" y="4641850"/>
          <p14:tracePt t="24413" x="4991100" y="4648200"/>
          <p14:tracePt t="24430" x="5029200" y="4648200"/>
          <p14:tracePt t="24433" x="5035550" y="4648200"/>
          <p14:tracePt t="24446" x="5086350" y="4648200"/>
          <p14:tracePt t="24463" x="5130800" y="4648200"/>
          <p14:tracePt t="24480" x="5168900" y="4648200"/>
          <p14:tracePt t="24497" x="5232400" y="4648200"/>
          <p14:tracePt t="24501" x="5264150" y="4648200"/>
          <p14:tracePt t="24513" x="5289550" y="4648200"/>
          <p14:tracePt t="24530" x="5334000" y="4648200"/>
          <p14:tracePt t="24533" x="5346700" y="4648200"/>
          <p14:tracePt t="24547" x="5365750" y="4648200"/>
          <p14:tracePt t="24564" x="5403850" y="4648200"/>
          <p14:tracePt t="24567" x="5448300" y="4641850"/>
          <p14:tracePt t="24580" x="5505450" y="4635500"/>
          <p14:tracePt t="24597" x="5549900" y="4635500"/>
          <p14:tracePt t="24613" x="5588000" y="4635500"/>
          <p14:tracePt t="24630" x="5676900" y="4635500"/>
          <p14:tracePt t="24634" x="5683250" y="4635500"/>
          <p14:tracePt t="24647" x="5734050" y="4635500"/>
          <p14:tracePt t="24664" x="5778500" y="4635500"/>
          <p14:tracePt t="24680" x="5816600" y="4635500"/>
          <p14:tracePt t="24697" x="5880100" y="4629150"/>
          <p14:tracePt t="24701" x="5911850" y="4616450"/>
          <p14:tracePt t="24713" x="5918200" y="4616450"/>
          <p14:tracePt t="24730" x="5956300" y="4616450"/>
          <p14:tracePt t="24747" x="5969000" y="4610100"/>
          <p14:tracePt t="24764" x="5981700" y="4610100"/>
          <p14:tracePt t="24767" x="5988050" y="4610100"/>
          <p14:tracePt t="24780" x="5994400" y="4610100"/>
          <p14:tracePt t="24797" x="6007100" y="4610100"/>
          <p14:tracePt t="24813" x="6019800" y="4610100"/>
          <p14:tracePt t="24830" x="6051550" y="4603750"/>
          <p14:tracePt t="24863" x="6089650" y="4603750"/>
          <p14:tracePt t="24880" x="6108700" y="4603750"/>
          <p14:tracePt t="24897" x="6134100" y="4597400"/>
          <p14:tracePt t="24913" x="6159500" y="4597400"/>
          <p14:tracePt t="24930" x="6178550" y="4597400"/>
          <p14:tracePt t="24947" x="6210300" y="4597400"/>
          <p14:tracePt t="24963" x="6248400" y="4597400"/>
          <p14:tracePt t="24967" x="6261100" y="4597400"/>
          <p14:tracePt t="24980" x="6280150" y="4597400"/>
          <p14:tracePt t="24997" x="6324600" y="4597400"/>
          <p14:tracePt t="25013" x="6350000" y="4597400"/>
          <p14:tracePt t="25030" x="6369050" y="4597400"/>
          <p14:tracePt t="25050" x="6388100" y="4597400"/>
          <p14:tracePt t="25096" x="6394450" y="4597400"/>
          <p14:tracePt t="25114" x="6407150" y="4597400"/>
          <p14:tracePt t="25129" x="6413500" y="4597400"/>
          <p14:tracePt t="25146" x="6419850" y="4597400"/>
          <p14:tracePt t="25163" x="6432550" y="4597400"/>
          <p14:tracePt t="25180" x="6438900" y="4597400"/>
          <p14:tracePt t="25196" x="6451600" y="4591050"/>
          <p14:tracePt t="25213" x="6464300" y="4591050"/>
          <p14:tracePt t="25232" x="6477000" y="4591050"/>
          <p14:tracePt t="25246" x="6483350" y="4591050"/>
          <p14:tracePt t="25263" x="6508750" y="4591050"/>
          <p14:tracePt t="25280" x="6534150" y="4591050"/>
          <p14:tracePt t="25296" x="6540500" y="4591050"/>
          <p14:tracePt t="25315" x="6546850" y="4591050"/>
          <p14:tracePt t="27048" x="0" y="0"/>
        </p14:tracePtLst>
        <p14:tracePtLst>
          <p14:tracePt t="30131" x="8083550" y="4927600"/>
          <p14:tracePt t="30161" x="8089900" y="4927600"/>
          <p14:tracePt t="30178" x="8172450" y="4826000"/>
          <p14:tracePt t="30196" x="8204200" y="4781550"/>
          <p14:tracePt t="30211" x="8235950" y="4737100"/>
          <p14:tracePt t="30228" x="8248650" y="4705350"/>
          <p14:tracePt t="30231" x="8255000" y="4705350"/>
          <p14:tracePt t="30245" x="8274050" y="4667250"/>
          <p14:tracePt t="30278" x="8280400" y="4660900"/>
          <p14:tracePt t="30295" x="8286750" y="4648200"/>
          <p14:tracePt t="30311" x="8305800" y="4648200"/>
          <p14:tracePt t="30328" x="8312150" y="4641850"/>
          <p14:tracePt t="30332" x="8331200" y="4641850"/>
          <p14:tracePt t="30346" x="8350250" y="4641850"/>
          <p14:tracePt t="30361" x="8362950" y="4641850"/>
          <p14:tracePt t="30378" x="8394700" y="4641850"/>
          <p14:tracePt t="30395" x="8432800" y="4641850"/>
          <p14:tracePt t="30411" x="8451850" y="4654550"/>
          <p14:tracePt t="30428" x="8496300" y="4686300"/>
          <p14:tracePt t="30432" x="8509000" y="4699000"/>
          <p14:tracePt t="30445" x="8521700" y="4705350"/>
          <p14:tracePt t="30461" x="8591550" y="4762500"/>
          <p14:tracePt t="30478" x="8629650" y="4775200"/>
          <p14:tracePt t="30495" x="8661400" y="4806950"/>
          <p14:tracePt t="30511" x="8693150" y="4838700"/>
          <p14:tracePt t="30528" x="8724900" y="4864100"/>
          <p14:tracePt t="30545" x="8756650" y="4889500"/>
          <p14:tracePt t="30561" x="8788400" y="4914900"/>
          <p14:tracePt t="30578" x="8851900" y="4946650"/>
          <p14:tracePt t="30595" x="8890000" y="4984750"/>
          <p14:tracePt t="30600" x="8896350" y="4984750"/>
          <p14:tracePt t="30611" x="8928100" y="4991100"/>
          <p14:tracePt t="30628" x="8978900" y="5010150"/>
          <p14:tracePt t="30644" x="9023350" y="5029200"/>
          <p14:tracePt t="30661" x="9137650" y="5054600"/>
          <p14:tracePt t="30665" x="9182100" y="5060950"/>
          <p14:tracePt t="30678" x="9239250" y="5080000"/>
          <p14:tracePt t="30694" x="9277350" y="5086350"/>
          <p14:tracePt t="30698" x="9290050" y="5086350"/>
          <p14:tracePt t="30711" x="9296400" y="5086350"/>
          <p14:tracePt t="30728" x="9309100" y="5086350"/>
          <p14:tracePt t="30745" x="9315450" y="5086350"/>
          <p14:tracePt t="30761" x="9328150" y="5086350"/>
          <p14:tracePt t="30778" x="9347200" y="5067300"/>
          <p14:tracePt t="30795" x="9398000" y="5054600"/>
          <p14:tracePt t="30799" x="9404350" y="5048250"/>
          <p14:tracePt t="30811" x="9417050" y="5035550"/>
          <p14:tracePt t="30828" x="9429750" y="5016500"/>
          <p14:tracePt t="30844" x="9455150" y="4997450"/>
          <p14:tracePt t="30861" x="9467850" y="4978400"/>
          <p14:tracePt t="30865" x="9474200" y="4965700"/>
          <p14:tracePt t="30878" x="9480550" y="4965700"/>
          <p14:tracePt t="30894" x="9480550" y="4946650"/>
          <p14:tracePt t="30911" x="9505950" y="4927600"/>
          <p14:tracePt t="30928" x="9512300" y="4927600"/>
          <p14:tracePt t="30931" x="9531350" y="4921250"/>
          <p14:tracePt t="30944" x="9544050" y="4914900"/>
          <p14:tracePt t="30961" x="9582150" y="4908550"/>
          <p14:tracePt t="30978" x="9607550" y="4908550"/>
          <p14:tracePt t="30995" x="9671050" y="4908550"/>
          <p14:tracePt t="31014" x="9728200" y="4908550"/>
          <p14:tracePt t="31028" x="9779000" y="4908550"/>
          <p14:tracePt t="31048" x="9804400" y="4908550"/>
          <p14:tracePt t="31062" x="9829800" y="4908550"/>
          <p14:tracePt t="31079" x="9855200" y="4908550"/>
          <p14:tracePt t="31094" x="9874250" y="4908550"/>
          <p14:tracePt t="31111" x="9899650" y="4908550"/>
          <p14:tracePt t="31128" x="9918700" y="4908550"/>
          <p14:tracePt t="31145" x="9975850" y="4908550"/>
          <p14:tracePt t="31148" x="9994900" y="4914900"/>
          <p14:tracePt t="31162" x="10045700" y="4914900"/>
          <p14:tracePt t="31178" x="10077450" y="4921250"/>
          <p14:tracePt t="31194" x="10128250" y="4927600"/>
          <p14:tracePt t="31211" x="10179050" y="4927600"/>
          <p14:tracePt t="31228" x="10223500" y="4927600"/>
          <p14:tracePt t="31245" x="10261600" y="4927600"/>
          <p14:tracePt t="31261" x="10306050" y="4927600"/>
          <p14:tracePt t="31278" x="10363200" y="4927600"/>
          <p14:tracePt t="31294" x="10407650" y="4914900"/>
          <p14:tracePt t="31311" x="10439400" y="4908550"/>
          <p14:tracePt t="31328" x="10477500" y="4902200"/>
          <p14:tracePt t="31345" x="10502900" y="4883150"/>
          <p14:tracePt t="31362" x="10610850" y="4864100"/>
          <p14:tracePt t="31378" x="10655300" y="4857750"/>
          <p14:tracePt t="31394" x="10712450" y="4845050"/>
          <p14:tracePt t="31411" x="10725150" y="4845050"/>
          <p14:tracePt t="31414" x="10744200" y="4845050"/>
          <p14:tracePt t="31428" x="10756900" y="4845050"/>
          <p14:tracePt t="31444" x="10782300" y="4845050"/>
          <p14:tracePt t="31449" x="10795000" y="4845050"/>
          <p14:tracePt t="31461" x="10801350" y="4845050"/>
          <p14:tracePt t="31478" x="10807700" y="4845050"/>
          <p14:tracePt t="31481" x="10814050" y="4845050"/>
          <p14:tracePt t="31495" x="10820400" y="4845050"/>
          <p14:tracePt t="31511" x="10858500" y="4857750"/>
          <p14:tracePt t="31527" x="10890250" y="4857750"/>
          <p14:tracePt t="31544" x="10934700" y="4857750"/>
          <p14:tracePt t="31548" x="10960100" y="4857750"/>
          <p14:tracePt t="31549" x="10985500" y="4857750"/>
          <p14:tracePt t="31562" x="11004550" y="4857750"/>
          <p14:tracePt t="31578" x="11036300" y="4857750"/>
          <p14:tracePt t="31594" x="11068050" y="4857750"/>
          <p14:tracePt t="31613" x="11080750" y="4857750"/>
          <p14:tracePt t="31627" x="11093450" y="4845050"/>
          <p14:tracePt t="31645" x="11106150" y="4838700"/>
          <p14:tracePt t="31648" x="11112500" y="4838700"/>
          <p14:tracePt t="31661" x="11118850" y="4826000"/>
          <p14:tracePt t="31678" x="11137900" y="4819650"/>
          <p14:tracePt t="31682" x="11150600" y="4819650"/>
          <p14:tracePt t="31695" x="11156950" y="4819650"/>
          <p14:tracePt t="31711" x="11201400" y="4813300"/>
          <p14:tracePt t="31727" x="11214100" y="4813300"/>
          <p14:tracePt t="31744" x="11258550" y="4813300"/>
          <p14:tracePt t="31763" x="11290300" y="4806950"/>
          <p14:tracePt t="31778" x="11322050" y="4806950"/>
          <p14:tracePt t="31794" x="11360150" y="4806950"/>
          <p14:tracePt t="31811" x="11379200" y="4806950"/>
          <p14:tracePt t="31845" x="11391900" y="4806950"/>
          <p14:tracePt t="31863" x="11398250" y="4806950"/>
          <p14:tracePt t="31878" x="11423650" y="4806950"/>
          <p14:tracePt t="31894" x="11442700" y="4806950"/>
          <p14:tracePt t="31911" x="11474450" y="4806950"/>
          <p14:tracePt t="31914" x="11487150" y="4806950"/>
          <p14:tracePt t="31929" x="11499850" y="4806950"/>
          <p14:tracePt t="31932" x="11512550" y="4806950"/>
          <p14:tracePt t="31945" x="11525250" y="4806950"/>
          <p14:tracePt t="31963" x="11544300" y="4806950"/>
          <p14:tracePt t="33146" x="0" y="0"/>
        </p14:tracePtLst>
      </p14:laserTraceLst>
    </p:ext>
  </p:extLs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7000" y="2743200"/>
            <a:ext cx="6830951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4400" spc="-15" dirty="0" smtClean="0">
                <a:solidFill>
                  <a:srgbClr val="003884"/>
                </a:solidFill>
                <a:latin typeface="Arial"/>
                <a:cs typeface="Arial"/>
              </a:rPr>
              <a:t>Loudness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51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259569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52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862" y="736472"/>
            <a:ext cx="2608580" cy="5089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Sound Level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3442252" y="736472"/>
            <a:ext cx="7926705" cy="1077218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4"/>
          <p:cNvSpPr txBox="1"/>
          <p:nvPr/>
        </p:nvSpPr>
        <p:spPr>
          <a:xfrm>
            <a:off x="2991678" y="942073"/>
            <a:ext cx="838390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lvl="1"/>
            <a:r>
              <a:rPr lang="en-GB" altLang="en-US" sz="2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Loudness</a:t>
            </a:r>
            <a:endParaRPr lang="en-GB" altLang="en-US" sz="2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0" y="2002726"/>
            <a:ext cx="8063948" cy="215443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Loudness – perceptual quantity primarily related to sound intensity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Categorization of sounds by variation in intensity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Variation across time and frequency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5949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4"/>
    </mc:Choice>
    <mc:Fallback xmlns="">
      <p:transition spd="slow" advTm="350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</p:bldLst>
  </p:timing>
  <p:extLst mod="1">
    <p:ext uri="{3A86A75C-4F4B-4683-9AE1-C65F6400EC91}">
      <p14:laserTraceLst xmlns:p14="http://schemas.microsoft.com/office/powerpoint/2010/main">
        <p14:tracePtLst>
          <p14:tracePt t="23265" x="2794000" y="4635500"/>
          <p14:tracePt t="23380" x="2806700" y="4635500"/>
          <p14:tracePt t="23397" x="2832100" y="4635500"/>
          <p14:tracePt t="23413" x="2863850" y="4635500"/>
          <p14:tracePt t="23430" x="2901950" y="4635500"/>
          <p14:tracePt t="23447" x="2940050" y="4635500"/>
          <p14:tracePt t="23450" x="2952750" y="4635500"/>
          <p14:tracePt t="23463" x="2959100" y="4635500"/>
          <p14:tracePt t="23480" x="2984500" y="4629150"/>
          <p14:tracePt t="23497" x="3003550" y="4629150"/>
          <p14:tracePt t="23514" x="3028950" y="4616450"/>
          <p14:tracePt t="23530" x="3041650" y="4610100"/>
          <p14:tracePt t="23548" x="3060700" y="4610100"/>
          <p14:tracePt t="23551" x="3079750" y="4610100"/>
          <p14:tracePt t="23565" x="3086100" y="4610100"/>
          <p14:tracePt t="23581" x="3111500" y="4610100"/>
          <p14:tracePt t="23597" x="3124200" y="4610100"/>
          <p14:tracePt t="23614" x="3155950" y="4610100"/>
          <p14:tracePt t="23630" x="3175000" y="4610100"/>
          <p14:tracePt t="23647" x="3213100" y="4603750"/>
          <p14:tracePt t="23650" x="3225800" y="4591050"/>
          <p14:tracePt t="23680" x="3251200" y="4591050"/>
          <p14:tracePt t="23697" x="3263900" y="4591050"/>
          <p14:tracePt t="23713" x="3270250" y="4591050"/>
          <p14:tracePt t="23730" x="3289300" y="4591050"/>
          <p14:tracePt t="23747" x="3302000" y="4591050"/>
          <p14:tracePt t="23763" x="3327400" y="4591050"/>
          <p14:tracePt t="23781" x="3346450" y="4591050"/>
          <p14:tracePt t="23784" x="3359150" y="4591050"/>
          <p14:tracePt t="23797" x="3378200" y="4591050"/>
          <p14:tracePt t="23813" x="3390900" y="4591050"/>
          <p14:tracePt t="23830" x="3409950" y="4591050"/>
          <p14:tracePt t="23847" x="3441700" y="4591050"/>
          <p14:tracePt t="23863" x="3460750" y="4591050"/>
          <p14:tracePt t="23880" x="3530600" y="4591050"/>
          <p14:tracePt t="23897" x="3562350" y="4591050"/>
          <p14:tracePt t="23913" x="3587750" y="4591050"/>
          <p14:tracePt t="23930" x="3619500" y="4591050"/>
          <p14:tracePt t="23947" x="3644900" y="4591050"/>
          <p14:tracePt t="23951" x="3651250" y="4591050"/>
          <p14:tracePt t="23963" x="3670300" y="4591050"/>
          <p14:tracePt t="23980" x="3708400" y="4597400"/>
          <p14:tracePt t="23997" x="3733800" y="4597400"/>
          <p14:tracePt t="24013" x="3765550" y="4597400"/>
          <p14:tracePt t="24017" x="3784600" y="4597400"/>
          <p14:tracePt t="24031" x="3816350" y="4597400"/>
          <p14:tracePt t="24047" x="3841750" y="4597400"/>
          <p14:tracePt t="24063" x="3898900" y="4597400"/>
          <p14:tracePt t="24081" x="3943350" y="4597400"/>
          <p14:tracePt t="24097" x="3968750" y="4597400"/>
          <p14:tracePt t="24113" x="4019550" y="4597400"/>
          <p14:tracePt t="24132" x="4051300" y="4610100"/>
          <p14:tracePt t="24135" x="4127500" y="4616450"/>
          <p14:tracePt t="24147" x="4159250" y="4622800"/>
          <p14:tracePt t="24167" x="4254500" y="4622800"/>
          <p14:tracePt t="24180" x="4368800" y="4622800"/>
          <p14:tracePt t="24198" x="4406900" y="4629150"/>
          <p14:tracePt t="24201" x="4464050" y="4629150"/>
          <p14:tracePt t="24213" x="4495800" y="4629150"/>
          <p14:tracePt t="24231" x="4546600" y="4635500"/>
          <p14:tracePt t="24247" x="4584700" y="4635500"/>
          <p14:tracePt t="24263" x="4635500" y="4635500"/>
          <p14:tracePt t="24267" x="4660900" y="4635500"/>
          <p14:tracePt t="24282" x="4724400" y="4635500"/>
          <p14:tracePt t="24297" x="4781550" y="4641850"/>
          <p14:tracePt t="24314" x="4813300" y="4641850"/>
          <p14:tracePt t="24330" x="4838700" y="4641850"/>
          <p14:tracePt t="24333" x="4857750" y="4641850"/>
          <p14:tracePt t="24347" x="4876800" y="4641850"/>
          <p14:tracePt t="24363" x="4902200" y="4641850"/>
          <p14:tracePt t="24380" x="4921250" y="4641850"/>
          <p14:tracePt t="24397" x="4940300" y="4641850"/>
          <p14:tracePt t="24413" x="4991100" y="4648200"/>
          <p14:tracePt t="24430" x="5029200" y="4648200"/>
          <p14:tracePt t="24433" x="5035550" y="4648200"/>
          <p14:tracePt t="24446" x="5086350" y="4648200"/>
          <p14:tracePt t="24463" x="5130800" y="4648200"/>
          <p14:tracePt t="24480" x="5168900" y="4648200"/>
          <p14:tracePt t="24497" x="5232400" y="4648200"/>
          <p14:tracePt t="24501" x="5264150" y="4648200"/>
          <p14:tracePt t="24513" x="5289550" y="4648200"/>
          <p14:tracePt t="24530" x="5334000" y="4648200"/>
          <p14:tracePt t="24533" x="5346700" y="4648200"/>
          <p14:tracePt t="24547" x="5365750" y="4648200"/>
          <p14:tracePt t="24564" x="5403850" y="4648200"/>
          <p14:tracePt t="24567" x="5448300" y="4641850"/>
          <p14:tracePt t="24580" x="5505450" y="4635500"/>
          <p14:tracePt t="24597" x="5549900" y="4635500"/>
          <p14:tracePt t="24613" x="5588000" y="4635500"/>
          <p14:tracePt t="24630" x="5676900" y="4635500"/>
          <p14:tracePt t="24634" x="5683250" y="4635500"/>
          <p14:tracePt t="24647" x="5734050" y="4635500"/>
          <p14:tracePt t="24664" x="5778500" y="4635500"/>
          <p14:tracePt t="24680" x="5816600" y="4635500"/>
          <p14:tracePt t="24697" x="5880100" y="4629150"/>
          <p14:tracePt t="24701" x="5911850" y="4616450"/>
          <p14:tracePt t="24713" x="5918200" y="4616450"/>
          <p14:tracePt t="24730" x="5956300" y="4616450"/>
          <p14:tracePt t="24747" x="5969000" y="4610100"/>
          <p14:tracePt t="24764" x="5981700" y="4610100"/>
          <p14:tracePt t="24767" x="5988050" y="4610100"/>
          <p14:tracePt t="24780" x="5994400" y="4610100"/>
          <p14:tracePt t="24797" x="6007100" y="4610100"/>
          <p14:tracePt t="24813" x="6019800" y="4610100"/>
          <p14:tracePt t="24830" x="6051550" y="4603750"/>
          <p14:tracePt t="24863" x="6089650" y="4603750"/>
          <p14:tracePt t="24880" x="6108700" y="4603750"/>
          <p14:tracePt t="24897" x="6134100" y="4597400"/>
          <p14:tracePt t="24913" x="6159500" y="4597400"/>
          <p14:tracePt t="24930" x="6178550" y="4597400"/>
          <p14:tracePt t="24947" x="6210300" y="4597400"/>
          <p14:tracePt t="24963" x="6248400" y="4597400"/>
          <p14:tracePt t="24967" x="6261100" y="4597400"/>
          <p14:tracePt t="24980" x="6280150" y="4597400"/>
          <p14:tracePt t="24997" x="6324600" y="4597400"/>
          <p14:tracePt t="25013" x="6350000" y="4597400"/>
          <p14:tracePt t="25030" x="6369050" y="4597400"/>
          <p14:tracePt t="25050" x="6388100" y="4597400"/>
          <p14:tracePt t="25096" x="6394450" y="4597400"/>
          <p14:tracePt t="25114" x="6407150" y="4597400"/>
          <p14:tracePt t="25129" x="6413500" y="4597400"/>
          <p14:tracePt t="25146" x="6419850" y="4597400"/>
          <p14:tracePt t="25163" x="6432550" y="4597400"/>
          <p14:tracePt t="25180" x="6438900" y="4597400"/>
          <p14:tracePt t="25196" x="6451600" y="4591050"/>
          <p14:tracePt t="25213" x="6464300" y="4591050"/>
          <p14:tracePt t="25232" x="6477000" y="4591050"/>
          <p14:tracePt t="25246" x="6483350" y="4591050"/>
          <p14:tracePt t="25263" x="6508750" y="4591050"/>
          <p14:tracePt t="25280" x="6534150" y="4591050"/>
          <p14:tracePt t="25296" x="6540500" y="4591050"/>
          <p14:tracePt t="25315" x="6546850" y="4591050"/>
          <p14:tracePt t="27048" x="0" y="0"/>
        </p14:tracePtLst>
        <p14:tracePtLst>
          <p14:tracePt t="30131" x="8083550" y="4927600"/>
          <p14:tracePt t="30161" x="8089900" y="4927600"/>
          <p14:tracePt t="30178" x="8172450" y="4826000"/>
          <p14:tracePt t="30196" x="8204200" y="4781550"/>
          <p14:tracePt t="30211" x="8235950" y="4737100"/>
          <p14:tracePt t="30228" x="8248650" y="4705350"/>
          <p14:tracePt t="30231" x="8255000" y="4705350"/>
          <p14:tracePt t="30245" x="8274050" y="4667250"/>
          <p14:tracePt t="30278" x="8280400" y="4660900"/>
          <p14:tracePt t="30295" x="8286750" y="4648200"/>
          <p14:tracePt t="30311" x="8305800" y="4648200"/>
          <p14:tracePt t="30328" x="8312150" y="4641850"/>
          <p14:tracePt t="30332" x="8331200" y="4641850"/>
          <p14:tracePt t="30346" x="8350250" y="4641850"/>
          <p14:tracePt t="30361" x="8362950" y="4641850"/>
          <p14:tracePt t="30378" x="8394700" y="4641850"/>
          <p14:tracePt t="30395" x="8432800" y="4641850"/>
          <p14:tracePt t="30411" x="8451850" y="4654550"/>
          <p14:tracePt t="30428" x="8496300" y="4686300"/>
          <p14:tracePt t="30432" x="8509000" y="4699000"/>
          <p14:tracePt t="30445" x="8521700" y="4705350"/>
          <p14:tracePt t="30461" x="8591550" y="4762500"/>
          <p14:tracePt t="30478" x="8629650" y="4775200"/>
          <p14:tracePt t="30495" x="8661400" y="4806950"/>
          <p14:tracePt t="30511" x="8693150" y="4838700"/>
          <p14:tracePt t="30528" x="8724900" y="4864100"/>
          <p14:tracePt t="30545" x="8756650" y="4889500"/>
          <p14:tracePt t="30561" x="8788400" y="4914900"/>
          <p14:tracePt t="30578" x="8851900" y="4946650"/>
          <p14:tracePt t="30595" x="8890000" y="4984750"/>
          <p14:tracePt t="30600" x="8896350" y="4984750"/>
          <p14:tracePt t="30611" x="8928100" y="4991100"/>
          <p14:tracePt t="30628" x="8978900" y="5010150"/>
          <p14:tracePt t="30644" x="9023350" y="5029200"/>
          <p14:tracePt t="30661" x="9137650" y="5054600"/>
          <p14:tracePt t="30665" x="9182100" y="5060950"/>
          <p14:tracePt t="30678" x="9239250" y="5080000"/>
          <p14:tracePt t="30694" x="9277350" y="5086350"/>
          <p14:tracePt t="30698" x="9290050" y="5086350"/>
          <p14:tracePt t="30711" x="9296400" y="5086350"/>
          <p14:tracePt t="30728" x="9309100" y="5086350"/>
          <p14:tracePt t="30745" x="9315450" y="5086350"/>
          <p14:tracePt t="30761" x="9328150" y="5086350"/>
          <p14:tracePt t="30778" x="9347200" y="5067300"/>
          <p14:tracePt t="30795" x="9398000" y="5054600"/>
          <p14:tracePt t="30799" x="9404350" y="5048250"/>
          <p14:tracePt t="30811" x="9417050" y="5035550"/>
          <p14:tracePt t="30828" x="9429750" y="5016500"/>
          <p14:tracePt t="30844" x="9455150" y="4997450"/>
          <p14:tracePt t="30861" x="9467850" y="4978400"/>
          <p14:tracePt t="30865" x="9474200" y="4965700"/>
          <p14:tracePt t="30878" x="9480550" y="4965700"/>
          <p14:tracePt t="30894" x="9480550" y="4946650"/>
          <p14:tracePt t="30911" x="9505950" y="4927600"/>
          <p14:tracePt t="30928" x="9512300" y="4927600"/>
          <p14:tracePt t="30931" x="9531350" y="4921250"/>
          <p14:tracePt t="30944" x="9544050" y="4914900"/>
          <p14:tracePt t="30961" x="9582150" y="4908550"/>
          <p14:tracePt t="30978" x="9607550" y="4908550"/>
          <p14:tracePt t="30995" x="9671050" y="4908550"/>
          <p14:tracePt t="31014" x="9728200" y="4908550"/>
          <p14:tracePt t="31028" x="9779000" y="4908550"/>
          <p14:tracePt t="31048" x="9804400" y="4908550"/>
          <p14:tracePt t="31062" x="9829800" y="4908550"/>
          <p14:tracePt t="31079" x="9855200" y="4908550"/>
          <p14:tracePt t="31094" x="9874250" y="4908550"/>
          <p14:tracePt t="31111" x="9899650" y="4908550"/>
          <p14:tracePt t="31128" x="9918700" y="4908550"/>
          <p14:tracePt t="31145" x="9975850" y="4908550"/>
          <p14:tracePt t="31148" x="9994900" y="4914900"/>
          <p14:tracePt t="31162" x="10045700" y="4914900"/>
          <p14:tracePt t="31178" x="10077450" y="4921250"/>
          <p14:tracePt t="31194" x="10128250" y="4927600"/>
          <p14:tracePt t="31211" x="10179050" y="4927600"/>
          <p14:tracePt t="31228" x="10223500" y="4927600"/>
          <p14:tracePt t="31245" x="10261600" y="4927600"/>
          <p14:tracePt t="31261" x="10306050" y="4927600"/>
          <p14:tracePt t="31278" x="10363200" y="4927600"/>
          <p14:tracePt t="31294" x="10407650" y="4914900"/>
          <p14:tracePt t="31311" x="10439400" y="4908550"/>
          <p14:tracePt t="31328" x="10477500" y="4902200"/>
          <p14:tracePt t="31345" x="10502900" y="4883150"/>
          <p14:tracePt t="31362" x="10610850" y="4864100"/>
          <p14:tracePt t="31378" x="10655300" y="4857750"/>
          <p14:tracePt t="31394" x="10712450" y="4845050"/>
          <p14:tracePt t="31411" x="10725150" y="4845050"/>
          <p14:tracePt t="31414" x="10744200" y="4845050"/>
          <p14:tracePt t="31428" x="10756900" y="4845050"/>
          <p14:tracePt t="31444" x="10782300" y="4845050"/>
          <p14:tracePt t="31449" x="10795000" y="4845050"/>
          <p14:tracePt t="31461" x="10801350" y="4845050"/>
          <p14:tracePt t="31478" x="10807700" y="4845050"/>
          <p14:tracePt t="31481" x="10814050" y="4845050"/>
          <p14:tracePt t="31495" x="10820400" y="4845050"/>
          <p14:tracePt t="31511" x="10858500" y="4857750"/>
          <p14:tracePt t="31527" x="10890250" y="4857750"/>
          <p14:tracePt t="31544" x="10934700" y="4857750"/>
          <p14:tracePt t="31548" x="10960100" y="4857750"/>
          <p14:tracePt t="31549" x="10985500" y="4857750"/>
          <p14:tracePt t="31562" x="11004550" y="4857750"/>
          <p14:tracePt t="31578" x="11036300" y="4857750"/>
          <p14:tracePt t="31594" x="11068050" y="4857750"/>
          <p14:tracePt t="31613" x="11080750" y="4857750"/>
          <p14:tracePt t="31627" x="11093450" y="4845050"/>
          <p14:tracePt t="31645" x="11106150" y="4838700"/>
          <p14:tracePt t="31648" x="11112500" y="4838700"/>
          <p14:tracePt t="31661" x="11118850" y="4826000"/>
          <p14:tracePt t="31678" x="11137900" y="4819650"/>
          <p14:tracePt t="31682" x="11150600" y="4819650"/>
          <p14:tracePt t="31695" x="11156950" y="4819650"/>
          <p14:tracePt t="31711" x="11201400" y="4813300"/>
          <p14:tracePt t="31727" x="11214100" y="4813300"/>
          <p14:tracePt t="31744" x="11258550" y="4813300"/>
          <p14:tracePt t="31763" x="11290300" y="4806950"/>
          <p14:tracePt t="31778" x="11322050" y="4806950"/>
          <p14:tracePt t="31794" x="11360150" y="4806950"/>
          <p14:tracePt t="31811" x="11379200" y="4806950"/>
          <p14:tracePt t="31845" x="11391900" y="4806950"/>
          <p14:tracePt t="31863" x="11398250" y="4806950"/>
          <p14:tracePt t="31878" x="11423650" y="4806950"/>
          <p14:tracePt t="31894" x="11442700" y="4806950"/>
          <p14:tracePt t="31911" x="11474450" y="4806950"/>
          <p14:tracePt t="31914" x="11487150" y="4806950"/>
          <p14:tracePt t="31929" x="11499850" y="4806950"/>
          <p14:tracePt t="31932" x="11512550" y="4806950"/>
          <p14:tracePt t="31945" x="11525250" y="4806950"/>
          <p14:tracePt t="31963" x="11544300" y="4806950"/>
          <p14:tracePt t="33146" x="0" y="0"/>
        </p14:tracePtLst>
      </p14:laserTraceLst>
    </p:ext>
  </p:extLs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53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862" y="736472"/>
            <a:ext cx="2608580" cy="10536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Range of hearin</a:t>
            </a:r>
            <a:r>
              <a:rPr lang="en-US" sz="300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3442252" y="736472"/>
            <a:ext cx="7926705" cy="1077218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sz="20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06991" y="5334361"/>
            <a:ext cx="1387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err="1" smtClean="0"/>
              <a:t>StudioTone</a:t>
            </a:r>
            <a:endParaRPr 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1516632" y="5611360"/>
            <a:ext cx="101489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</a:t>
            </a:r>
            <a:r>
              <a:rPr lang="en-US" sz="1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 represents the levels and frequencies of </a:t>
            </a:r>
            <a:r>
              <a:rPr lang="en-US" sz="1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pure tones </a:t>
            </a:r>
            <a:r>
              <a:rPr lang="en-US" sz="1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equal loudness, measured relative to a 1000-Hz pure tone. </a:t>
            </a:r>
            <a:endParaRPr lang="en-US" sz="14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pure tone </a:t>
            </a:r>
            <a:r>
              <a:rPr lang="en-US" sz="1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corresponding to </a:t>
            </a:r>
            <a:r>
              <a:rPr lang="en-US" sz="1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point on a given curve will sound as loud as a pure tone at any other point on the same</a:t>
            </a:r>
          </a:p>
          <a:p>
            <a:r>
              <a:rPr lang="en-US" sz="1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curve. The level of the 1000-Hz tone for each curve (in dB SPL) is shown on the figure </a:t>
            </a:r>
            <a:r>
              <a:rPr lang="en-US" sz="1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above each </a:t>
            </a:r>
            <a:r>
              <a:rPr lang="en-US" sz="1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loudness contour.</a:t>
            </a:r>
          </a:p>
        </p:txBody>
      </p:sp>
      <p:sp>
        <p:nvSpPr>
          <p:cNvPr id="9" name="object 4"/>
          <p:cNvSpPr txBox="1">
            <a:spLocks/>
          </p:cNvSpPr>
          <p:nvPr/>
        </p:nvSpPr>
        <p:spPr>
          <a:xfrm>
            <a:off x="3279140" y="854456"/>
            <a:ext cx="73888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2000" b="1" i="0">
                <a:solidFill>
                  <a:srgbClr val="1F487C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kern="0" dirty="0" smtClean="0">
                <a:solidFill>
                  <a:srgbClr val="003884"/>
                </a:solidFill>
                <a:latin typeface="Arial"/>
                <a:cs typeface="Arial"/>
              </a:rPr>
              <a:t>Fletcher-Munson Curves Equal Loudness contours</a:t>
            </a:r>
            <a:endParaRPr lang="en-US" kern="0" dirty="0">
              <a:solidFill>
                <a:srgbClr val="003884"/>
              </a:solidFill>
              <a:latin typeface="Arial"/>
              <a:cs typeface="Arial"/>
              <a:sym typeface="Wingdings" panose="05000000000000000000" pitchFamily="2" charset="2"/>
            </a:endParaRPr>
          </a:p>
        </p:txBody>
      </p:sp>
      <p:pic>
        <p:nvPicPr>
          <p:cNvPr id="11266" name="Picture 2" descr="Image result for fletcher munson cur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284403"/>
            <a:ext cx="5486400" cy="421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73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4"/>
    </mc:Choice>
    <mc:Fallback xmlns="">
      <p:transition spd="slow" advTm="3504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3265" x="2794000" y="4635500"/>
          <p14:tracePt t="23380" x="2806700" y="4635500"/>
          <p14:tracePt t="23397" x="2832100" y="4635500"/>
          <p14:tracePt t="23413" x="2863850" y="4635500"/>
          <p14:tracePt t="23430" x="2901950" y="4635500"/>
          <p14:tracePt t="23447" x="2940050" y="4635500"/>
          <p14:tracePt t="23450" x="2952750" y="4635500"/>
          <p14:tracePt t="23463" x="2959100" y="4635500"/>
          <p14:tracePt t="23480" x="2984500" y="4629150"/>
          <p14:tracePt t="23497" x="3003550" y="4629150"/>
          <p14:tracePt t="23514" x="3028950" y="4616450"/>
          <p14:tracePt t="23530" x="3041650" y="4610100"/>
          <p14:tracePt t="23548" x="3060700" y="4610100"/>
          <p14:tracePt t="23551" x="3079750" y="4610100"/>
          <p14:tracePt t="23565" x="3086100" y="4610100"/>
          <p14:tracePt t="23581" x="3111500" y="4610100"/>
          <p14:tracePt t="23597" x="3124200" y="4610100"/>
          <p14:tracePt t="23614" x="3155950" y="4610100"/>
          <p14:tracePt t="23630" x="3175000" y="4610100"/>
          <p14:tracePt t="23647" x="3213100" y="4603750"/>
          <p14:tracePt t="23650" x="3225800" y="4591050"/>
          <p14:tracePt t="23680" x="3251200" y="4591050"/>
          <p14:tracePt t="23697" x="3263900" y="4591050"/>
          <p14:tracePt t="23713" x="3270250" y="4591050"/>
          <p14:tracePt t="23730" x="3289300" y="4591050"/>
          <p14:tracePt t="23747" x="3302000" y="4591050"/>
          <p14:tracePt t="23763" x="3327400" y="4591050"/>
          <p14:tracePt t="23781" x="3346450" y="4591050"/>
          <p14:tracePt t="23784" x="3359150" y="4591050"/>
          <p14:tracePt t="23797" x="3378200" y="4591050"/>
          <p14:tracePt t="23813" x="3390900" y="4591050"/>
          <p14:tracePt t="23830" x="3409950" y="4591050"/>
          <p14:tracePt t="23847" x="3441700" y="4591050"/>
          <p14:tracePt t="23863" x="3460750" y="4591050"/>
          <p14:tracePt t="23880" x="3530600" y="4591050"/>
          <p14:tracePt t="23897" x="3562350" y="4591050"/>
          <p14:tracePt t="23913" x="3587750" y="4591050"/>
          <p14:tracePt t="23930" x="3619500" y="4591050"/>
          <p14:tracePt t="23947" x="3644900" y="4591050"/>
          <p14:tracePt t="23951" x="3651250" y="4591050"/>
          <p14:tracePt t="23963" x="3670300" y="4591050"/>
          <p14:tracePt t="23980" x="3708400" y="4597400"/>
          <p14:tracePt t="23997" x="3733800" y="4597400"/>
          <p14:tracePt t="24013" x="3765550" y="4597400"/>
          <p14:tracePt t="24017" x="3784600" y="4597400"/>
          <p14:tracePt t="24031" x="3816350" y="4597400"/>
          <p14:tracePt t="24047" x="3841750" y="4597400"/>
          <p14:tracePt t="24063" x="3898900" y="4597400"/>
          <p14:tracePt t="24081" x="3943350" y="4597400"/>
          <p14:tracePt t="24097" x="3968750" y="4597400"/>
          <p14:tracePt t="24113" x="4019550" y="4597400"/>
          <p14:tracePt t="24132" x="4051300" y="4610100"/>
          <p14:tracePt t="24135" x="4127500" y="4616450"/>
          <p14:tracePt t="24147" x="4159250" y="4622800"/>
          <p14:tracePt t="24167" x="4254500" y="4622800"/>
          <p14:tracePt t="24180" x="4368800" y="4622800"/>
          <p14:tracePt t="24198" x="4406900" y="4629150"/>
          <p14:tracePt t="24201" x="4464050" y="4629150"/>
          <p14:tracePt t="24213" x="4495800" y="4629150"/>
          <p14:tracePt t="24231" x="4546600" y="4635500"/>
          <p14:tracePt t="24247" x="4584700" y="4635500"/>
          <p14:tracePt t="24263" x="4635500" y="4635500"/>
          <p14:tracePt t="24267" x="4660900" y="4635500"/>
          <p14:tracePt t="24282" x="4724400" y="4635500"/>
          <p14:tracePt t="24297" x="4781550" y="4641850"/>
          <p14:tracePt t="24314" x="4813300" y="4641850"/>
          <p14:tracePt t="24330" x="4838700" y="4641850"/>
          <p14:tracePt t="24333" x="4857750" y="4641850"/>
          <p14:tracePt t="24347" x="4876800" y="4641850"/>
          <p14:tracePt t="24363" x="4902200" y="4641850"/>
          <p14:tracePt t="24380" x="4921250" y="4641850"/>
          <p14:tracePt t="24397" x="4940300" y="4641850"/>
          <p14:tracePt t="24413" x="4991100" y="4648200"/>
          <p14:tracePt t="24430" x="5029200" y="4648200"/>
          <p14:tracePt t="24433" x="5035550" y="4648200"/>
          <p14:tracePt t="24446" x="5086350" y="4648200"/>
          <p14:tracePt t="24463" x="5130800" y="4648200"/>
          <p14:tracePt t="24480" x="5168900" y="4648200"/>
          <p14:tracePt t="24497" x="5232400" y="4648200"/>
          <p14:tracePt t="24501" x="5264150" y="4648200"/>
          <p14:tracePt t="24513" x="5289550" y="4648200"/>
          <p14:tracePt t="24530" x="5334000" y="4648200"/>
          <p14:tracePt t="24533" x="5346700" y="4648200"/>
          <p14:tracePt t="24547" x="5365750" y="4648200"/>
          <p14:tracePt t="24564" x="5403850" y="4648200"/>
          <p14:tracePt t="24567" x="5448300" y="4641850"/>
          <p14:tracePt t="24580" x="5505450" y="4635500"/>
          <p14:tracePt t="24597" x="5549900" y="4635500"/>
          <p14:tracePt t="24613" x="5588000" y="4635500"/>
          <p14:tracePt t="24630" x="5676900" y="4635500"/>
          <p14:tracePt t="24634" x="5683250" y="4635500"/>
          <p14:tracePt t="24647" x="5734050" y="4635500"/>
          <p14:tracePt t="24664" x="5778500" y="4635500"/>
          <p14:tracePt t="24680" x="5816600" y="4635500"/>
          <p14:tracePt t="24697" x="5880100" y="4629150"/>
          <p14:tracePt t="24701" x="5911850" y="4616450"/>
          <p14:tracePt t="24713" x="5918200" y="4616450"/>
          <p14:tracePt t="24730" x="5956300" y="4616450"/>
          <p14:tracePt t="24747" x="5969000" y="4610100"/>
          <p14:tracePt t="24764" x="5981700" y="4610100"/>
          <p14:tracePt t="24767" x="5988050" y="4610100"/>
          <p14:tracePt t="24780" x="5994400" y="4610100"/>
          <p14:tracePt t="24797" x="6007100" y="4610100"/>
          <p14:tracePt t="24813" x="6019800" y="4610100"/>
          <p14:tracePt t="24830" x="6051550" y="4603750"/>
          <p14:tracePt t="24863" x="6089650" y="4603750"/>
          <p14:tracePt t="24880" x="6108700" y="4603750"/>
          <p14:tracePt t="24897" x="6134100" y="4597400"/>
          <p14:tracePt t="24913" x="6159500" y="4597400"/>
          <p14:tracePt t="24930" x="6178550" y="4597400"/>
          <p14:tracePt t="24947" x="6210300" y="4597400"/>
          <p14:tracePt t="24963" x="6248400" y="4597400"/>
          <p14:tracePt t="24967" x="6261100" y="4597400"/>
          <p14:tracePt t="24980" x="6280150" y="4597400"/>
          <p14:tracePt t="24997" x="6324600" y="4597400"/>
          <p14:tracePt t="25013" x="6350000" y="4597400"/>
          <p14:tracePt t="25030" x="6369050" y="4597400"/>
          <p14:tracePt t="25050" x="6388100" y="4597400"/>
          <p14:tracePt t="25096" x="6394450" y="4597400"/>
          <p14:tracePt t="25114" x="6407150" y="4597400"/>
          <p14:tracePt t="25129" x="6413500" y="4597400"/>
          <p14:tracePt t="25146" x="6419850" y="4597400"/>
          <p14:tracePt t="25163" x="6432550" y="4597400"/>
          <p14:tracePt t="25180" x="6438900" y="4597400"/>
          <p14:tracePt t="25196" x="6451600" y="4591050"/>
          <p14:tracePt t="25213" x="6464300" y="4591050"/>
          <p14:tracePt t="25232" x="6477000" y="4591050"/>
          <p14:tracePt t="25246" x="6483350" y="4591050"/>
          <p14:tracePt t="25263" x="6508750" y="4591050"/>
          <p14:tracePt t="25280" x="6534150" y="4591050"/>
          <p14:tracePt t="25296" x="6540500" y="4591050"/>
          <p14:tracePt t="25315" x="6546850" y="4591050"/>
          <p14:tracePt t="27048" x="0" y="0"/>
        </p14:tracePtLst>
        <p14:tracePtLst>
          <p14:tracePt t="30131" x="8083550" y="4927600"/>
          <p14:tracePt t="30161" x="8089900" y="4927600"/>
          <p14:tracePt t="30178" x="8172450" y="4826000"/>
          <p14:tracePt t="30196" x="8204200" y="4781550"/>
          <p14:tracePt t="30211" x="8235950" y="4737100"/>
          <p14:tracePt t="30228" x="8248650" y="4705350"/>
          <p14:tracePt t="30231" x="8255000" y="4705350"/>
          <p14:tracePt t="30245" x="8274050" y="4667250"/>
          <p14:tracePt t="30278" x="8280400" y="4660900"/>
          <p14:tracePt t="30295" x="8286750" y="4648200"/>
          <p14:tracePt t="30311" x="8305800" y="4648200"/>
          <p14:tracePt t="30328" x="8312150" y="4641850"/>
          <p14:tracePt t="30332" x="8331200" y="4641850"/>
          <p14:tracePt t="30346" x="8350250" y="4641850"/>
          <p14:tracePt t="30361" x="8362950" y="4641850"/>
          <p14:tracePt t="30378" x="8394700" y="4641850"/>
          <p14:tracePt t="30395" x="8432800" y="4641850"/>
          <p14:tracePt t="30411" x="8451850" y="4654550"/>
          <p14:tracePt t="30428" x="8496300" y="4686300"/>
          <p14:tracePt t="30432" x="8509000" y="4699000"/>
          <p14:tracePt t="30445" x="8521700" y="4705350"/>
          <p14:tracePt t="30461" x="8591550" y="4762500"/>
          <p14:tracePt t="30478" x="8629650" y="4775200"/>
          <p14:tracePt t="30495" x="8661400" y="4806950"/>
          <p14:tracePt t="30511" x="8693150" y="4838700"/>
          <p14:tracePt t="30528" x="8724900" y="4864100"/>
          <p14:tracePt t="30545" x="8756650" y="4889500"/>
          <p14:tracePt t="30561" x="8788400" y="4914900"/>
          <p14:tracePt t="30578" x="8851900" y="4946650"/>
          <p14:tracePt t="30595" x="8890000" y="4984750"/>
          <p14:tracePt t="30600" x="8896350" y="4984750"/>
          <p14:tracePt t="30611" x="8928100" y="4991100"/>
          <p14:tracePt t="30628" x="8978900" y="5010150"/>
          <p14:tracePt t="30644" x="9023350" y="5029200"/>
          <p14:tracePt t="30661" x="9137650" y="5054600"/>
          <p14:tracePt t="30665" x="9182100" y="5060950"/>
          <p14:tracePt t="30678" x="9239250" y="5080000"/>
          <p14:tracePt t="30694" x="9277350" y="5086350"/>
          <p14:tracePt t="30698" x="9290050" y="5086350"/>
          <p14:tracePt t="30711" x="9296400" y="5086350"/>
          <p14:tracePt t="30728" x="9309100" y="5086350"/>
          <p14:tracePt t="30745" x="9315450" y="5086350"/>
          <p14:tracePt t="30761" x="9328150" y="5086350"/>
          <p14:tracePt t="30778" x="9347200" y="5067300"/>
          <p14:tracePt t="30795" x="9398000" y="5054600"/>
          <p14:tracePt t="30799" x="9404350" y="5048250"/>
          <p14:tracePt t="30811" x="9417050" y="5035550"/>
          <p14:tracePt t="30828" x="9429750" y="5016500"/>
          <p14:tracePt t="30844" x="9455150" y="4997450"/>
          <p14:tracePt t="30861" x="9467850" y="4978400"/>
          <p14:tracePt t="30865" x="9474200" y="4965700"/>
          <p14:tracePt t="30878" x="9480550" y="4965700"/>
          <p14:tracePt t="30894" x="9480550" y="4946650"/>
          <p14:tracePt t="30911" x="9505950" y="4927600"/>
          <p14:tracePt t="30928" x="9512300" y="4927600"/>
          <p14:tracePt t="30931" x="9531350" y="4921250"/>
          <p14:tracePt t="30944" x="9544050" y="4914900"/>
          <p14:tracePt t="30961" x="9582150" y="4908550"/>
          <p14:tracePt t="30978" x="9607550" y="4908550"/>
          <p14:tracePt t="30995" x="9671050" y="4908550"/>
          <p14:tracePt t="31014" x="9728200" y="4908550"/>
          <p14:tracePt t="31028" x="9779000" y="4908550"/>
          <p14:tracePt t="31048" x="9804400" y="4908550"/>
          <p14:tracePt t="31062" x="9829800" y="4908550"/>
          <p14:tracePt t="31079" x="9855200" y="4908550"/>
          <p14:tracePt t="31094" x="9874250" y="4908550"/>
          <p14:tracePt t="31111" x="9899650" y="4908550"/>
          <p14:tracePt t="31128" x="9918700" y="4908550"/>
          <p14:tracePt t="31145" x="9975850" y="4908550"/>
          <p14:tracePt t="31148" x="9994900" y="4914900"/>
          <p14:tracePt t="31162" x="10045700" y="4914900"/>
          <p14:tracePt t="31178" x="10077450" y="4921250"/>
          <p14:tracePt t="31194" x="10128250" y="4927600"/>
          <p14:tracePt t="31211" x="10179050" y="4927600"/>
          <p14:tracePt t="31228" x="10223500" y="4927600"/>
          <p14:tracePt t="31245" x="10261600" y="4927600"/>
          <p14:tracePt t="31261" x="10306050" y="4927600"/>
          <p14:tracePt t="31278" x="10363200" y="4927600"/>
          <p14:tracePt t="31294" x="10407650" y="4914900"/>
          <p14:tracePt t="31311" x="10439400" y="4908550"/>
          <p14:tracePt t="31328" x="10477500" y="4902200"/>
          <p14:tracePt t="31345" x="10502900" y="4883150"/>
          <p14:tracePt t="31362" x="10610850" y="4864100"/>
          <p14:tracePt t="31378" x="10655300" y="4857750"/>
          <p14:tracePt t="31394" x="10712450" y="4845050"/>
          <p14:tracePt t="31411" x="10725150" y="4845050"/>
          <p14:tracePt t="31414" x="10744200" y="4845050"/>
          <p14:tracePt t="31428" x="10756900" y="4845050"/>
          <p14:tracePt t="31444" x="10782300" y="4845050"/>
          <p14:tracePt t="31449" x="10795000" y="4845050"/>
          <p14:tracePt t="31461" x="10801350" y="4845050"/>
          <p14:tracePt t="31478" x="10807700" y="4845050"/>
          <p14:tracePt t="31481" x="10814050" y="4845050"/>
          <p14:tracePt t="31495" x="10820400" y="4845050"/>
          <p14:tracePt t="31511" x="10858500" y="4857750"/>
          <p14:tracePt t="31527" x="10890250" y="4857750"/>
          <p14:tracePt t="31544" x="10934700" y="4857750"/>
          <p14:tracePt t="31548" x="10960100" y="4857750"/>
          <p14:tracePt t="31549" x="10985500" y="4857750"/>
          <p14:tracePt t="31562" x="11004550" y="4857750"/>
          <p14:tracePt t="31578" x="11036300" y="4857750"/>
          <p14:tracePt t="31594" x="11068050" y="4857750"/>
          <p14:tracePt t="31613" x="11080750" y="4857750"/>
          <p14:tracePt t="31627" x="11093450" y="4845050"/>
          <p14:tracePt t="31645" x="11106150" y="4838700"/>
          <p14:tracePt t="31648" x="11112500" y="4838700"/>
          <p14:tracePt t="31661" x="11118850" y="4826000"/>
          <p14:tracePt t="31678" x="11137900" y="4819650"/>
          <p14:tracePt t="31682" x="11150600" y="4819650"/>
          <p14:tracePt t="31695" x="11156950" y="4819650"/>
          <p14:tracePt t="31711" x="11201400" y="4813300"/>
          <p14:tracePt t="31727" x="11214100" y="4813300"/>
          <p14:tracePt t="31744" x="11258550" y="4813300"/>
          <p14:tracePt t="31763" x="11290300" y="4806950"/>
          <p14:tracePt t="31778" x="11322050" y="4806950"/>
          <p14:tracePt t="31794" x="11360150" y="4806950"/>
          <p14:tracePt t="31811" x="11379200" y="4806950"/>
          <p14:tracePt t="31845" x="11391900" y="4806950"/>
          <p14:tracePt t="31863" x="11398250" y="4806950"/>
          <p14:tracePt t="31878" x="11423650" y="4806950"/>
          <p14:tracePt t="31894" x="11442700" y="4806950"/>
          <p14:tracePt t="31911" x="11474450" y="4806950"/>
          <p14:tracePt t="31914" x="11487150" y="4806950"/>
          <p14:tracePt t="31929" x="11499850" y="4806950"/>
          <p14:tracePt t="31932" x="11512550" y="4806950"/>
          <p14:tracePt t="31945" x="11525250" y="4806950"/>
          <p14:tracePt t="31963" x="11544300" y="4806950"/>
          <p14:tracePt t="33146" x="0" y="0"/>
        </p14:tracePtLst>
      </p14:laserTraceLst>
    </p:ext>
  </p:extLs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54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862" y="736472"/>
            <a:ext cx="2608580" cy="10536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Masking and Critical Bands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3442252" y="736472"/>
            <a:ext cx="7926705" cy="1077218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sz="2000" dirty="0">
              <a:latin typeface="Arial"/>
              <a:cs typeface="Arial"/>
            </a:endParaRPr>
          </a:p>
        </p:txBody>
      </p:sp>
      <p:sp>
        <p:nvSpPr>
          <p:cNvPr id="9" name="object 4"/>
          <p:cNvSpPr txBox="1">
            <a:spLocks/>
          </p:cNvSpPr>
          <p:nvPr/>
        </p:nvSpPr>
        <p:spPr>
          <a:xfrm>
            <a:off x="3279140" y="854456"/>
            <a:ext cx="73888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2000" b="1" i="0">
                <a:solidFill>
                  <a:srgbClr val="1F487C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kern="0" dirty="0" smtClean="0">
                <a:solidFill>
                  <a:srgbClr val="003884"/>
                </a:solidFill>
                <a:latin typeface="Arial"/>
                <a:cs typeface="Arial"/>
              </a:rPr>
              <a:t>Listening Demonstration – Loudness</a:t>
            </a:r>
            <a:endParaRPr lang="en-US" kern="0" dirty="0">
              <a:solidFill>
                <a:srgbClr val="003884"/>
              </a:solidFill>
              <a:latin typeface="Arial"/>
              <a:cs typeface="Arial"/>
              <a:sym typeface="Wingdings" panose="05000000000000000000" pitchFamily="2" charset="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67417" y="6019800"/>
            <a:ext cx="29245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b="1" dirty="0" smtClean="0"/>
              <a:t>Perceptual </a:t>
            </a:r>
            <a:r>
              <a:rPr lang="en-US" sz="1200" b="1" dirty="0"/>
              <a:t>Audio Demonstrations</a:t>
            </a:r>
            <a:endParaRPr lang="en-US" sz="1200" dirty="0"/>
          </a:p>
        </p:txBody>
      </p:sp>
      <p:sp>
        <p:nvSpPr>
          <p:cNvPr id="2" name="Rectangle 1"/>
          <p:cNvSpPr/>
          <p:nvPr/>
        </p:nvSpPr>
        <p:spPr>
          <a:xfrm>
            <a:off x="3302330" y="1608508"/>
            <a:ext cx="789907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</a:rPr>
              <a:t>Demonstration shows </a:t>
            </a: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</a:rPr>
              <a:t>that the perceived loudness of tones varies at equal sound intensity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</a:rPr>
              <a:t>.</a:t>
            </a:r>
          </a:p>
          <a:p>
            <a:endParaRPr lang="en-US" sz="2000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3" name="LoudnessDem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48400" y="3429383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14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4"/>
    </mc:Choice>
    <mc:Fallback xmlns="">
      <p:transition spd="slow" advTm="35044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3265" x="2794000" y="4635500"/>
          <p14:tracePt t="23380" x="2806700" y="4635500"/>
          <p14:tracePt t="23397" x="2832100" y="4635500"/>
          <p14:tracePt t="23413" x="2863850" y="4635500"/>
          <p14:tracePt t="23430" x="2901950" y="4635500"/>
          <p14:tracePt t="23447" x="2940050" y="4635500"/>
          <p14:tracePt t="23450" x="2952750" y="4635500"/>
          <p14:tracePt t="23463" x="2959100" y="4635500"/>
          <p14:tracePt t="23480" x="2984500" y="4629150"/>
          <p14:tracePt t="23497" x="3003550" y="4629150"/>
          <p14:tracePt t="23514" x="3028950" y="4616450"/>
          <p14:tracePt t="23530" x="3041650" y="4610100"/>
          <p14:tracePt t="23548" x="3060700" y="4610100"/>
          <p14:tracePt t="23551" x="3079750" y="4610100"/>
          <p14:tracePt t="23565" x="3086100" y="4610100"/>
          <p14:tracePt t="23581" x="3111500" y="4610100"/>
          <p14:tracePt t="23597" x="3124200" y="4610100"/>
          <p14:tracePt t="23614" x="3155950" y="4610100"/>
          <p14:tracePt t="23630" x="3175000" y="4610100"/>
          <p14:tracePt t="23647" x="3213100" y="4603750"/>
          <p14:tracePt t="23650" x="3225800" y="4591050"/>
          <p14:tracePt t="23680" x="3251200" y="4591050"/>
          <p14:tracePt t="23697" x="3263900" y="4591050"/>
          <p14:tracePt t="23713" x="3270250" y="4591050"/>
          <p14:tracePt t="23730" x="3289300" y="4591050"/>
          <p14:tracePt t="23747" x="3302000" y="4591050"/>
          <p14:tracePt t="23763" x="3327400" y="4591050"/>
          <p14:tracePt t="23781" x="3346450" y="4591050"/>
          <p14:tracePt t="23784" x="3359150" y="4591050"/>
          <p14:tracePt t="23797" x="3378200" y="4591050"/>
          <p14:tracePt t="23813" x="3390900" y="4591050"/>
          <p14:tracePt t="23830" x="3409950" y="4591050"/>
          <p14:tracePt t="23847" x="3441700" y="4591050"/>
          <p14:tracePt t="23863" x="3460750" y="4591050"/>
          <p14:tracePt t="23880" x="3530600" y="4591050"/>
          <p14:tracePt t="23897" x="3562350" y="4591050"/>
          <p14:tracePt t="23913" x="3587750" y="4591050"/>
          <p14:tracePt t="23930" x="3619500" y="4591050"/>
          <p14:tracePt t="23947" x="3644900" y="4591050"/>
          <p14:tracePt t="23951" x="3651250" y="4591050"/>
          <p14:tracePt t="23963" x="3670300" y="4591050"/>
          <p14:tracePt t="23980" x="3708400" y="4597400"/>
          <p14:tracePt t="23997" x="3733800" y="4597400"/>
          <p14:tracePt t="24013" x="3765550" y="4597400"/>
          <p14:tracePt t="24017" x="3784600" y="4597400"/>
          <p14:tracePt t="24031" x="3816350" y="4597400"/>
          <p14:tracePt t="24047" x="3841750" y="4597400"/>
          <p14:tracePt t="24063" x="3898900" y="4597400"/>
          <p14:tracePt t="24081" x="3943350" y="4597400"/>
          <p14:tracePt t="24097" x="3968750" y="4597400"/>
          <p14:tracePt t="24113" x="4019550" y="4597400"/>
          <p14:tracePt t="24132" x="4051300" y="4610100"/>
          <p14:tracePt t="24135" x="4127500" y="4616450"/>
          <p14:tracePt t="24147" x="4159250" y="4622800"/>
          <p14:tracePt t="24167" x="4254500" y="4622800"/>
          <p14:tracePt t="24180" x="4368800" y="4622800"/>
          <p14:tracePt t="24198" x="4406900" y="4629150"/>
          <p14:tracePt t="24201" x="4464050" y="4629150"/>
          <p14:tracePt t="24213" x="4495800" y="4629150"/>
          <p14:tracePt t="24231" x="4546600" y="4635500"/>
          <p14:tracePt t="24247" x="4584700" y="4635500"/>
          <p14:tracePt t="24263" x="4635500" y="4635500"/>
          <p14:tracePt t="24267" x="4660900" y="4635500"/>
          <p14:tracePt t="24282" x="4724400" y="4635500"/>
          <p14:tracePt t="24297" x="4781550" y="4641850"/>
          <p14:tracePt t="24314" x="4813300" y="4641850"/>
          <p14:tracePt t="24330" x="4838700" y="4641850"/>
          <p14:tracePt t="24333" x="4857750" y="4641850"/>
          <p14:tracePt t="24347" x="4876800" y="4641850"/>
          <p14:tracePt t="24363" x="4902200" y="4641850"/>
          <p14:tracePt t="24380" x="4921250" y="4641850"/>
          <p14:tracePt t="24397" x="4940300" y="4641850"/>
          <p14:tracePt t="24413" x="4991100" y="4648200"/>
          <p14:tracePt t="24430" x="5029200" y="4648200"/>
          <p14:tracePt t="24433" x="5035550" y="4648200"/>
          <p14:tracePt t="24446" x="5086350" y="4648200"/>
          <p14:tracePt t="24463" x="5130800" y="4648200"/>
          <p14:tracePt t="24480" x="5168900" y="4648200"/>
          <p14:tracePt t="24497" x="5232400" y="4648200"/>
          <p14:tracePt t="24501" x="5264150" y="4648200"/>
          <p14:tracePt t="24513" x="5289550" y="4648200"/>
          <p14:tracePt t="24530" x="5334000" y="4648200"/>
          <p14:tracePt t="24533" x="5346700" y="4648200"/>
          <p14:tracePt t="24547" x="5365750" y="4648200"/>
          <p14:tracePt t="24564" x="5403850" y="4648200"/>
          <p14:tracePt t="24567" x="5448300" y="4641850"/>
          <p14:tracePt t="24580" x="5505450" y="4635500"/>
          <p14:tracePt t="24597" x="5549900" y="4635500"/>
          <p14:tracePt t="24613" x="5588000" y="4635500"/>
          <p14:tracePt t="24630" x="5676900" y="4635500"/>
          <p14:tracePt t="24634" x="5683250" y="4635500"/>
          <p14:tracePt t="24647" x="5734050" y="4635500"/>
          <p14:tracePt t="24664" x="5778500" y="4635500"/>
          <p14:tracePt t="24680" x="5816600" y="4635500"/>
          <p14:tracePt t="24697" x="5880100" y="4629150"/>
          <p14:tracePt t="24701" x="5911850" y="4616450"/>
          <p14:tracePt t="24713" x="5918200" y="4616450"/>
          <p14:tracePt t="24730" x="5956300" y="4616450"/>
          <p14:tracePt t="24747" x="5969000" y="4610100"/>
          <p14:tracePt t="24764" x="5981700" y="4610100"/>
          <p14:tracePt t="24767" x="5988050" y="4610100"/>
          <p14:tracePt t="24780" x="5994400" y="4610100"/>
          <p14:tracePt t="24797" x="6007100" y="4610100"/>
          <p14:tracePt t="24813" x="6019800" y="4610100"/>
          <p14:tracePt t="24830" x="6051550" y="4603750"/>
          <p14:tracePt t="24863" x="6089650" y="4603750"/>
          <p14:tracePt t="24880" x="6108700" y="4603750"/>
          <p14:tracePt t="24897" x="6134100" y="4597400"/>
          <p14:tracePt t="24913" x="6159500" y="4597400"/>
          <p14:tracePt t="24930" x="6178550" y="4597400"/>
          <p14:tracePt t="24947" x="6210300" y="4597400"/>
          <p14:tracePt t="24963" x="6248400" y="4597400"/>
          <p14:tracePt t="24967" x="6261100" y="4597400"/>
          <p14:tracePt t="24980" x="6280150" y="4597400"/>
          <p14:tracePt t="24997" x="6324600" y="4597400"/>
          <p14:tracePt t="25013" x="6350000" y="4597400"/>
          <p14:tracePt t="25030" x="6369050" y="4597400"/>
          <p14:tracePt t="25050" x="6388100" y="4597400"/>
          <p14:tracePt t="25096" x="6394450" y="4597400"/>
          <p14:tracePt t="25114" x="6407150" y="4597400"/>
          <p14:tracePt t="25129" x="6413500" y="4597400"/>
          <p14:tracePt t="25146" x="6419850" y="4597400"/>
          <p14:tracePt t="25163" x="6432550" y="4597400"/>
          <p14:tracePt t="25180" x="6438900" y="4597400"/>
          <p14:tracePt t="25196" x="6451600" y="4591050"/>
          <p14:tracePt t="25213" x="6464300" y="4591050"/>
          <p14:tracePt t="25232" x="6477000" y="4591050"/>
          <p14:tracePt t="25246" x="6483350" y="4591050"/>
          <p14:tracePt t="25263" x="6508750" y="4591050"/>
          <p14:tracePt t="25280" x="6534150" y="4591050"/>
          <p14:tracePt t="25296" x="6540500" y="4591050"/>
          <p14:tracePt t="25315" x="6546850" y="4591050"/>
          <p14:tracePt t="27048" x="0" y="0"/>
        </p14:tracePtLst>
        <p14:tracePtLst>
          <p14:tracePt t="30131" x="8083550" y="4927600"/>
          <p14:tracePt t="30161" x="8089900" y="4927600"/>
          <p14:tracePt t="30178" x="8172450" y="4826000"/>
          <p14:tracePt t="30196" x="8204200" y="4781550"/>
          <p14:tracePt t="30211" x="8235950" y="4737100"/>
          <p14:tracePt t="30228" x="8248650" y="4705350"/>
          <p14:tracePt t="30231" x="8255000" y="4705350"/>
          <p14:tracePt t="30245" x="8274050" y="4667250"/>
          <p14:tracePt t="30278" x="8280400" y="4660900"/>
          <p14:tracePt t="30295" x="8286750" y="4648200"/>
          <p14:tracePt t="30311" x="8305800" y="4648200"/>
          <p14:tracePt t="30328" x="8312150" y="4641850"/>
          <p14:tracePt t="30332" x="8331200" y="4641850"/>
          <p14:tracePt t="30346" x="8350250" y="4641850"/>
          <p14:tracePt t="30361" x="8362950" y="4641850"/>
          <p14:tracePt t="30378" x="8394700" y="4641850"/>
          <p14:tracePt t="30395" x="8432800" y="4641850"/>
          <p14:tracePt t="30411" x="8451850" y="4654550"/>
          <p14:tracePt t="30428" x="8496300" y="4686300"/>
          <p14:tracePt t="30432" x="8509000" y="4699000"/>
          <p14:tracePt t="30445" x="8521700" y="4705350"/>
          <p14:tracePt t="30461" x="8591550" y="4762500"/>
          <p14:tracePt t="30478" x="8629650" y="4775200"/>
          <p14:tracePt t="30495" x="8661400" y="4806950"/>
          <p14:tracePt t="30511" x="8693150" y="4838700"/>
          <p14:tracePt t="30528" x="8724900" y="4864100"/>
          <p14:tracePt t="30545" x="8756650" y="4889500"/>
          <p14:tracePt t="30561" x="8788400" y="4914900"/>
          <p14:tracePt t="30578" x="8851900" y="4946650"/>
          <p14:tracePt t="30595" x="8890000" y="4984750"/>
          <p14:tracePt t="30600" x="8896350" y="4984750"/>
          <p14:tracePt t="30611" x="8928100" y="4991100"/>
          <p14:tracePt t="30628" x="8978900" y="5010150"/>
          <p14:tracePt t="30644" x="9023350" y="5029200"/>
          <p14:tracePt t="30661" x="9137650" y="5054600"/>
          <p14:tracePt t="30665" x="9182100" y="5060950"/>
          <p14:tracePt t="30678" x="9239250" y="5080000"/>
          <p14:tracePt t="30694" x="9277350" y="5086350"/>
          <p14:tracePt t="30698" x="9290050" y="5086350"/>
          <p14:tracePt t="30711" x="9296400" y="5086350"/>
          <p14:tracePt t="30728" x="9309100" y="5086350"/>
          <p14:tracePt t="30745" x="9315450" y="5086350"/>
          <p14:tracePt t="30761" x="9328150" y="5086350"/>
          <p14:tracePt t="30778" x="9347200" y="5067300"/>
          <p14:tracePt t="30795" x="9398000" y="5054600"/>
          <p14:tracePt t="30799" x="9404350" y="5048250"/>
          <p14:tracePt t="30811" x="9417050" y="5035550"/>
          <p14:tracePt t="30828" x="9429750" y="5016500"/>
          <p14:tracePt t="30844" x="9455150" y="4997450"/>
          <p14:tracePt t="30861" x="9467850" y="4978400"/>
          <p14:tracePt t="30865" x="9474200" y="4965700"/>
          <p14:tracePt t="30878" x="9480550" y="4965700"/>
          <p14:tracePt t="30894" x="9480550" y="4946650"/>
          <p14:tracePt t="30911" x="9505950" y="4927600"/>
          <p14:tracePt t="30928" x="9512300" y="4927600"/>
          <p14:tracePt t="30931" x="9531350" y="4921250"/>
          <p14:tracePt t="30944" x="9544050" y="4914900"/>
          <p14:tracePt t="30961" x="9582150" y="4908550"/>
          <p14:tracePt t="30978" x="9607550" y="4908550"/>
          <p14:tracePt t="30995" x="9671050" y="4908550"/>
          <p14:tracePt t="31014" x="9728200" y="4908550"/>
          <p14:tracePt t="31028" x="9779000" y="4908550"/>
          <p14:tracePt t="31048" x="9804400" y="4908550"/>
          <p14:tracePt t="31062" x="9829800" y="4908550"/>
          <p14:tracePt t="31079" x="9855200" y="4908550"/>
          <p14:tracePt t="31094" x="9874250" y="4908550"/>
          <p14:tracePt t="31111" x="9899650" y="4908550"/>
          <p14:tracePt t="31128" x="9918700" y="4908550"/>
          <p14:tracePt t="31145" x="9975850" y="4908550"/>
          <p14:tracePt t="31148" x="9994900" y="4914900"/>
          <p14:tracePt t="31162" x="10045700" y="4914900"/>
          <p14:tracePt t="31178" x="10077450" y="4921250"/>
          <p14:tracePt t="31194" x="10128250" y="4927600"/>
          <p14:tracePt t="31211" x="10179050" y="4927600"/>
          <p14:tracePt t="31228" x="10223500" y="4927600"/>
          <p14:tracePt t="31245" x="10261600" y="4927600"/>
          <p14:tracePt t="31261" x="10306050" y="4927600"/>
          <p14:tracePt t="31278" x="10363200" y="4927600"/>
          <p14:tracePt t="31294" x="10407650" y="4914900"/>
          <p14:tracePt t="31311" x="10439400" y="4908550"/>
          <p14:tracePt t="31328" x="10477500" y="4902200"/>
          <p14:tracePt t="31345" x="10502900" y="4883150"/>
          <p14:tracePt t="31362" x="10610850" y="4864100"/>
          <p14:tracePt t="31378" x="10655300" y="4857750"/>
          <p14:tracePt t="31394" x="10712450" y="4845050"/>
          <p14:tracePt t="31411" x="10725150" y="4845050"/>
          <p14:tracePt t="31414" x="10744200" y="4845050"/>
          <p14:tracePt t="31428" x="10756900" y="4845050"/>
          <p14:tracePt t="31444" x="10782300" y="4845050"/>
          <p14:tracePt t="31449" x="10795000" y="4845050"/>
          <p14:tracePt t="31461" x="10801350" y="4845050"/>
          <p14:tracePt t="31478" x="10807700" y="4845050"/>
          <p14:tracePt t="31481" x="10814050" y="4845050"/>
          <p14:tracePt t="31495" x="10820400" y="4845050"/>
          <p14:tracePt t="31511" x="10858500" y="4857750"/>
          <p14:tracePt t="31527" x="10890250" y="4857750"/>
          <p14:tracePt t="31544" x="10934700" y="4857750"/>
          <p14:tracePt t="31548" x="10960100" y="4857750"/>
          <p14:tracePt t="31549" x="10985500" y="4857750"/>
          <p14:tracePt t="31562" x="11004550" y="4857750"/>
          <p14:tracePt t="31578" x="11036300" y="4857750"/>
          <p14:tracePt t="31594" x="11068050" y="4857750"/>
          <p14:tracePt t="31613" x="11080750" y="4857750"/>
          <p14:tracePt t="31627" x="11093450" y="4845050"/>
          <p14:tracePt t="31645" x="11106150" y="4838700"/>
          <p14:tracePt t="31648" x="11112500" y="4838700"/>
          <p14:tracePt t="31661" x="11118850" y="4826000"/>
          <p14:tracePt t="31678" x="11137900" y="4819650"/>
          <p14:tracePt t="31682" x="11150600" y="4819650"/>
          <p14:tracePt t="31695" x="11156950" y="4819650"/>
          <p14:tracePt t="31711" x="11201400" y="4813300"/>
          <p14:tracePt t="31727" x="11214100" y="4813300"/>
          <p14:tracePt t="31744" x="11258550" y="4813300"/>
          <p14:tracePt t="31763" x="11290300" y="4806950"/>
          <p14:tracePt t="31778" x="11322050" y="4806950"/>
          <p14:tracePt t="31794" x="11360150" y="4806950"/>
          <p14:tracePt t="31811" x="11379200" y="4806950"/>
          <p14:tracePt t="31845" x="11391900" y="4806950"/>
          <p14:tracePt t="31863" x="11398250" y="4806950"/>
          <p14:tracePt t="31878" x="11423650" y="4806950"/>
          <p14:tracePt t="31894" x="11442700" y="4806950"/>
          <p14:tracePt t="31911" x="11474450" y="4806950"/>
          <p14:tracePt t="31914" x="11487150" y="4806950"/>
          <p14:tracePt t="31929" x="11499850" y="4806950"/>
          <p14:tracePt t="31932" x="11512550" y="4806950"/>
          <p14:tracePt t="31945" x="11525250" y="4806950"/>
          <p14:tracePt t="31963" x="11544300" y="4806950"/>
          <p14:tracePt t="33146" x="0" y="0"/>
        </p14:tracePtLst>
      </p14:laserTraceLst>
    </p:ext>
  </p:extLs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7000" y="2743200"/>
            <a:ext cx="6830951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4400" spc="-15" dirty="0" smtClean="0">
                <a:solidFill>
                  <a:srgbClr val="003884"/>
                </a:solidFill>
                <a:latin typeface="Arial"/>
                <a:cs typeface="Arial"/>
              </a:rPr>
              <a:t>Masking and Critical Bands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55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56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862" y="736472"/>
            <a:ext cx="2608580" cy="10536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Masking and Critical Bands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3442252" y="736472"/>
            <a:ext cx="7926705" cy="1077218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sz="2000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09122" y="9149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object 3"/>
          <p:cNvSpPr txBox="1"/>
          <p:nvPr/>
        </p:nvSpPr>
        <p:spPr>
          <a:xfrm>
            <a:off x="3442252" y="885340"/>
            <a:ext cx="7926705" cy="35907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lang="en-US" sz="2000" b="1" spc="-5" dirty="0" smtClean="0">
                <a:solidFill>
                  <a:srgbClr val="003884"/>
                </a:solidFill>
                <a:latin typeface="Arial"/>
                <a:cs typeface="Arial"/>
              </a:rPr>
              <a:t>Masking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380218" y="1783956"/>
            <a:ext cx="8506981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Masking is the process by which the detection threshold of a sound (called ‘the signal’) is increased by the presence of another sound (called ‘the masker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Masking describes the effect that a stimulus, which is clearly perceivable (audible) when presented in isolation, becomes unperceivable (inaudible) in the presence of another stimulus</a:t>
            </a:r>
            <a:b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20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4"/>
    </mc:Choice>
    <mc:Fallback xmlns="">
      <p:transition spd="slow" advTm="3504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3265" x="2794000" y="4635500"/>
          <p14:tracePt t="23380" x="2806700" y="4635500"/>
          <p14:tracePt t="23397" x="2832100" y="4635500"/>
          <p14:tracePt t="23413" x="2863850" y="4635500"/>
          <p14:tracePt t="23430" x="2901950" y="4635500"/>
          <p14:tracePt t="23447" x="2940050" y="4635500"/>
          <p14:tracePt t="23450" x="2952750" y="4635500"/>
          <p14:tracePt t="23463" x="2959100" y="4635500"/>
          <p14:tracePt t="23480" x="2984500" y="4629150"/>
          <p14:tracePt t="23497" x="3003550" y="4629150"/>
          <p14:tracePt t="23514" x="3028950" y="4616450"/>
          <p14:tracePt t="23530" x="3041650" y="4610100"/>
          <p14:tracePt t="23548" x="3060700" y="4610100"/>
          <p14:tracePt t="23551" x="3079750" y="4610100"/>
          <p14:tracePt t="23565" x="3086100" y="4610100"/>
          <p14:tracePt t="23581" x="3111500" y="4610100"/>
          <p14:tracePt t="23597" x="3124200" y="4610100"/>
          <p14:tracePt t="23614" x="3155950" y="4610100"/>
          <p14:tracePt t="23630" x="3175000" y="4610100"/>
          <p14:tracePt t="23647" x="3213100" y="4603750"/>
          <p14:tracePt t="23650" x="3225800" y="4591050"/>
          <p14:tracePt t="23680" x="3251200" y="4591050"/>
          <p14:tracePt t="23697" x="3263900" y="4591050"/>
          <p14:tracePt t="23713" x="3270250" y="4591050"/>
          <p14:tracePt t="23730" x="3289300" y="4591050"/>
          <p14:tracePt t="23747" x="3302000" y="4591050"/>
          <p14:tracePt t="23763" x="3327400" y="4591050"/>
          <p14:tracePt t="23781" x="3346450" y="4591050"/>
          <p14:tracePt t="23784" x="3359150" y="4591050"/>
          <p14:tracePt t="23797" x="3378200" y="4591050"/>
          <p14:tracePt t="23813" x="3390900" y="4591050"/>
          <p14:tracePt t="23830" x="3409950" y="4591050"/>
          <p14:tracePt t="23847" x="3441700" y="4591050"/>
          <p14:tracePt t="23863" x="3460750" y="4591050"/>
          <p14:tracePt t="23880" x="3530600" y="4591050"/>
          <p14:tracePt t="23897" x="3562350" y="4591050"/>
          <p14:tracePt t="23913" x="3587750" y="4591050"/>
          <p14:tracePt t="23930" x="3619500" y="4591050"/>
          <p14:tracePt t="23947" x="3644900" y="4591050"/>
          <p14:tracePt t="23951" x="3651250" y="4591050"/>
          <p14:tracePt t="23963" x="3670300" y="4591050"/>
          <p14:tracePt t="23980" x="3708400" y="4597400"/>
          <p14:tracePt t="23997" x="3733800" y="4597400"/>
          <p14:tracePt t="24013" x="3765550" y="4597400"/>
          <p14:tracePt t="24017" x="3784600" y="4597400"/>
          <p14:tracePt t="24031" x="3816350" y="4597400"/>
          <p14:tracePt t="24047" x="3841750" y="4597400"/>
          <p14:tracePt t="24063" x="3898900" y="4597400"/>
          <p14:tracePt t="24081" x="3943350" y="4597400"/>
          <p14:tracePt t="24097" x="3968750" y="4597400"/>
          <p14:tracePt t="24113" x="4019550" y="4597400"/>
          <p14:tracePt t="24132" x="4051300" y="4610100"/>
          <p14:tracePt t="24135" x="4127500" y="4616450"/>
          <p14:tracePt t="24147" x="4159250" y="4622800"/>
          <p14:tracePt t="24167" x="4254500" y="4622800"/>
          <p14:tracePt t="24180" x="4368800" y="4622800"/>
          <p14:tracePt t="24198" x="4406900" y="4629150"/>
          <p14:tracePt t="24201" x="4464050" y="4629150"/>
          <p14:tracePt t="24213" x="4495800" y="4629150"/>
          <p14:tracePt t="24231" x="4546600" y="4635500"/>
          <p14:tracePt t="24247" x="4584700" y="4635500"/>
          <p14:tracePt t="24263" x="4635500" y="4635500"/>
          <p14:tracePt t="24267" x="4660900" y="4635500"/>
          <p14:tracePt t="24282" x="4724400" y="4635500"/>
          <p14:tracePt t="24297" x="4781550" y="4641850"/>
          <p14:tracePt t="24314" x="4813300" y="4641850"/>
          <p14:tracePt t="24330" x="4838700" y="4641850"/>
          <p14:tracePt t="24333" x="4857750" y="4641850"/>
          <p14:tracePt t="24347" x="4876800" y="4641850"/>
          <p14:tracePt t="24363" x="4902200" y="4641850"/>
          <p14:tracePt t="24380" x="4921250" y="4641850"/>
          <p14:tracePt t="24397" x="4940300" y="4641850"/>
          <p14:tracePt t="24413" x="4991100" y="4648200"/>
          <p14:tracePt t="24430" x="5029200" y="4648200"/>
          <p14:tracePt t="24433" x="5035550" y="4648200"/>
          <p14:tracePt t="24446" x="5086350" y="4648200"/>
          <p14:tracePt t="24463" x="5130800" y="4648200"/>
          <p14:tracePt t="24480" x="5168900" y="4648200"/>
          <p14:tracePt t="24497" x="5232400" y="4648200"/>
          <p14:tracePt t="24501" x="5264150" y="4648200"/>
          <p14:tracePt t="24513" x="5289550" y="4648200"/>
          <p14:tracePt t="24530" x="5334000" y="4648200"/>
          <p14:tracePt t="24533" x="5346700" y="4648200"/>
          <p14:tracePt t="24547" x="5365750" y="4648200"/>
          <p14:tracePt t="24564" x="5403850" y="4648200"/>
          <p14:tracePt t="24567" x="5448300" y="4641850"/>
          <p14:tracePt t="24580" x="5505450" y="4635500"/>
          <p14:tracePt t="24597" x="5549900" y="4635500"/>
          <p14:tracePt t="24613" x="5588000" y="4635500"/>
          <p14:tracePt t="24630" x="5676900" y="4635500"/>
          <p14:tracePt t="24634" x="5683250" y="4635500"/>
          <p14:tracePt t="24647" x="5734050" y="4635500"/>
          <p14:tracePt t="24664" x="5778500" y="4635500"/>
          <p14:tracePt t="24680" x="5816600" y="4635500"/>
          <p14:tracePt t="24697" x="5880100" y="4629150"/>
          <p14:tracePt t="24701" x="5911850" y="4616450"/>
          <p14:tracePt t="24713" x="5918200" y="4616450"/>
          <p14:tracePt t="24730" x="5956300" y="4616450"/>
          <p14:tracePt t="24747" x="5969000" y="4610100"/>
          <p14:tracePt t="24764" x="5981700" y="4610100"/>
          <p14:tracePt t="24767" x="5988050" y="4610100"/>
          <p14:tracePt t="24780" x="5994400" y="4610100"/>
          <p14:tracePt t="24797" x="6007100" y="4610100"/>
          <p14:tracePt t="24813" x="6019800" y="4610100"/>
          <p14:tracePt t="24830" x="6051550" y="4603750"/>
          <p14:tracePt t="24863" x="6089650" y="4603750"/>
          <p14:tracePt t="24880" x="6108700" y="4603750"/>
          <p14:tracePt t="24897" x="6134100" y="4597400"/>
          <p14:tracePt t="24913" x="6159500" y="4597400"/>
          <p14:tracePt t="24930" x="6178550" y="4597400"/>
          <p14:tracePt t="24947" x="6210300" y="4597400"/>
          <p14:tracePt t="24963" x="6248400" y="4597400"/>
          <p14:tracePt t="24967" x="6261100" y="4597400"/>
          <p14:tracePt t="24980" x="6280150" y="4597400"/>
          <p14:tracePt t="24997" x="6324600" y="4597400"/>
          <p14:tracePt t="25013" x="6350000" y="4597400"/>
          <p14:tracePt t="25030" x="6369050" y="4597400"/>
          <p14:tracePt t="25050" x="6388100" y="4597400"/>
          <p14:tracePt t="25096" x="6394450" y="4597400"/>
          <p14:tracePt t="25114" x="6407150" y="4597400"/>
          <p14:tracePt t="25129" x="6413500" y="4597400"/>
          <p14:tracePt t="25146" x="6419850" y="4597400"/>
          <p14:tracePt t="25163" x="6432550" y="4597400"/>
          <p14:tracePt t="25180" x="6438900" y="4597400"/>
          <p14:tracePt t="25196" x="6451600" y="4591050"/>
          <p14:tracePt t="25213" x="6464300" y="4591050"/>
          <p14:tracePt t="25232" x="6477000" y="4591050"/>
          <p14:tracePt t="25246" x="6483350" y="4591050"/>
          <p14:tracePt t="25263" x="6508750" y="4591050"/>
          <p14:tracePt t="25280" x="6534150" y="4591050"/>
          <p14:tracePt t="25296" x="6540500" y="4591050"/>
          <p14:tracePt t="25315" x="6546850" y="4591050"/>
          <p14:tracePt t="27048" x="0" y="0"/>
        </p14:tracePtLst>
        <p14:tracePtLst>
          <p14:tracePt t="30131" x="8083550" y="4927600"/>
          <p14:tracePt t="30161" x="8089900" y="4927600"/>
          <p14:tracePt t="30178" x="8172450" y="4826000"/>
          <p14:tracePt t="30196" x="8204200" y="4781550"/>
          <p14:tracePt t="30211" x="8235950" y="4737100"/>
          <p14:tracePt t="30228" x="8248650" y="4705350"/>
          <p14:tracePt t="30231" x="8255000" y="4705350"/>
          <p14:tracePt t="30245" x="8274050" y="4667250"/>
          <p14:tracePt t="30278" x="8280400" y="4660900"/>
          <p14:tracePt t="30295" x="8286750" y="4648200"/>
          <p14:tracePt t="30311" x="8305800" y="4648200"/>
          <p14:tracePt t="30328" x="8312150" y="4641850"/>
          <p14:tracePt t="30332" x="8331200" y="4641850"/>
          <p14:tracePt t="30346" x="8350250" y="4641850"/>
          <p14:tracePt t="30361" x="8362950" y="4641850"/>
          <p14:tracePt t="30378" x="8394700" y="4641850"/>
          <p14:tracePt t="30395" x="8432800" y="4641850"/>
          <p14:tracePt t="30411" x="8451850" y="4654550"/>
          <p14:tracePt t="30428" x="8496300" y="4686300"/>
          <p14:tracePt t="30432" x="8509000" y="4699000"/>
          <p14:tracePt t="30445" x="8521700" y="4705350"/>
          <p14:tracePt t="30461" x="8591550" y="4762500"/>
          <p14:tracePt t="30478" x="8629650" y="4775200"/>
          <p14:tracePt t="30495" x="8661400" y="4806950"/>
          <p14:tracePt t="30511" x="8693150" y="4838700"/>
          <p14:tracePt t="30528" x="8724900" y="4864100"/>
          <p14:tracePt t="30545" x="8756650" y="4889500"/>
          <p14:tracePt t="30561" x="8788400" y="4914900"/>
          <p14:tracePt t="30578" x="8851900" y="4946650"/>
          <p14:tracePt t="30595" x="8890000" y="4984750"/>
          <p14:tracePt t="30600" x="8896350" y="4984750"/>
          <p14:tracePt t="30611" x="8928100" y="4991100"/>
          <p14:tracePt t="30628" x="8978900" y="5010150"/>
          <p14:tracePt t="30644" x="9023350" y="5029200"/>
          <p14:tracePt t="30661" x="9137650" y="5054600"/>
          <p14:tracePt t="30665" x="9182100" y="5060950"/>
          <p14:tracePt t="30678" x="9239250" y="5080000"/>
          <p14:tracePt t="30694" x="9277350" y="5086350"/>
          <p14:tracePt t="30698" x="9290050" y="5086350"/>
          <p14:tracePt t="30711" x="9296400" y="5086350"/>
          <p14:tracePt t="30728" x="9309100" y="5086350"/>
          <p14:tracePt t="30745" x="9315450" y="5086350"/>
          <p14:tracePt t="30761" x="9328150" y="5086350"/>
          <p14:tracePt t="30778" x="9347200" y="5067300"/>
          <p14:tracePt t="30795" x="9398000" y="5054600"/>
          <p14:tracePt t="30799" x="9404350" y="5048250"/>
          <p14:tracePt t="30811" x="9417050" y="5035550"/>
          <p14:tracePt t="30828" x="9429750" y="5016500"/>
          <p14:tracePt t="30844" x="9455150" y="4997450"/>
          <p14:tracePt t="30861" x="9467850" y="4978400"/>
          <p14:tracePt t="30865" x="9474200" y="4965700"/>
          <p14:tracePt t="30878" x="9480550" y="4965700"/>
          <p14:tracePt t="30894" x="9480550" y="4946650"/>
          <p14:tracePt t="30911" x="9505950" y="4927600"/>
          <p14:tracePt t="30928" x="9512300" y="4927600"/>
          <p14:tracePt t="30931" x="9531350" y="4921250"/>
          <p14:tracePt t="30944" x="9544050" y="4914900"/>
          <p14:tracePt t="30961" x="9582150" y="4908550"/>
          <p14:tracePt t="30978" x="9607550" y="4908550"/>
          <p14:tracePt t="30995" x="9671050" y="4908550"/>
          <p14:tracePt t="31014" x="9728200" y="4908550"/>
          <p14:tracePt t="31028" x="9779000" y="4908550"/>
          <p14:tracePt t="31048" x="9804400" y="4908550"/>
          <p14:tracePt t="31062" x="9829800" y="4908550"/>
          <p14:tracePt t="31079" x="9855200" y="4908550"/>
          <p14:tracePt t="31094" x="9874250" y="4908550"/>
          <p14:tracePt t="31111" x="9899650" y="4908550"/>
          <p14:tracePt t="31128" x="9918700" y="4908550"/>
          <p14:tracePt t="31145" x="9975850" y="4908550"/>
          <p14:tracePt t="31148" x="9994900" y="4914900"/>
          <p14:tracePt t="31162" x="10045700" y="4914900"/>
          <p14:tracePt t="31178" x="10077450" y="4921250"/>
          <p14:tracePt t="31194" x="10128250" y="4927600"/>
          <p14:tracePt t="31211" x="10179050" y="4927600"/>
          <p14:tracePt t="31228" x="10223500" y="4927600"/>
          <p14:tracePt t="31245" x="10261600" y="4927600"/>
          <p14:tracePt t="31261" x="10306050" y="4927600"/>
          <p14:tracePt t="31278" x="10363200" y="4927600"/>
          <p14:tracePt t="31294" x="10407650" y="4914900"/>
          <p14:tracePt t="31311" x="10439400" y="4908550"/>
          <p14:tracePt t="31328" x="10477500" y="4902200"/>
          <p14:tracePt t="31345" x="10502900" y="4883150"/>
          <p14:tracePt t="31362" x="10610850" y="4864100"/>
          <p14:tracePt t="31378" x="10655300" y="4857750"/>
          <p14:tracePt t="31394" x="10712450" y="4845050"/>
          <p14:tracePt t="31411" x="10725150" y="4845050"/>
          <p14:tracePt t="31414" x="10744200" y="4845050"/>
          <p14:tracePt t="31428" x="10756900" y="4845050"/>
          <p14:tracePt t="31444" x="10782300" y="4845050"/>
          <p14:tracePt t="31449" x="10795000" y="4845050"/>
          <p14:tracePt t="31461" x="10801350" y="4845050"/>
          <p14:tracePt t="31478" x="10807700" y="4845050"/>
          <p14:tracePt t="31481" x="10814050" y="4845050"/>
          <p14:tracePt t="31495" x="10820400" y="4845050"/>
          <p14:tracePt t="31511" x="10858500" y="4857750"/>
          <p14:tracePt t="31527" x="10890250" y="4857750"/>
          <p14:tracePt t="31544" x="10934700" y="4857750"/>
          <p14:tracePt t="31548" x="10960100" y="4857750"/>
          <p14:tracePt t="31549" x="10985500" y="4857750"/>
          <p14:tracePt t="31562" x="11004550" y="4857750"/>
          <p14:tracePt t="31578" x="11036300" y="4857750"/>
          <p14:tracePt t="31594" x="11068050" y="4857750"/>
          <p14:tracePt t="31613" x="11080750" y="4857750"/>
          <p14:tracePt t="31627" x="11093450" y="4845050"/>
          <p14:tracePt t="31645" x="11106150" y="4838700"/>
          <p14:tracePt t="31648" x="11112500" y="4838700"/>
          <p14:tracePt t="31661" x="11118850" y="4826000"/>
          <p14:tracePt t="31678" x="11137900" y="4819650"/>
          <p14:tracePt t="31682" x="11150600" y="4819650"/>
          <p14:tracePt t="31695" x="11156950" y="4819650"/>
          <p14:tracePt t="31711" x="11201400" y="4813300"/>
          <p14:tracePt t="31727" x="11214100" y="4813300"/>
          <p14:tracePt t="31744" x="11258550" y="4813300"/>
          <p14:tracePt t="31763" x="11290300" y="4806950"/>
          <p14:tracePt t="31778" x="11322050" y="4806950"/>
          <p14:tracePt t="31794" x="11360150" y="4806950"/>
          <p14:tracePt t="31811" x="11379200" y="4806950"/>
          <p14:tracePt t="31845" x="11391900" y="4806950"/>
          <p14:tracePt t="31863" x="11398250" y="4806950"/>
          <p14:tracePt t="31878" x="11423650" y="4806950"/>
          <p14:tracePt t="31894" x="11442700" y="4806950"/>
          <p14:tracePt t="31911" x="11474450" y="4806950"/>
          <p14:tracePt t="31914" x="11487150" y="4806950"/>
          <p14:tracePt t="31929" x="11499850" y="4806950"/>
          <p14:tracePt t="31932" x="11512550" y="4806950"/>
          <p14:tracePt t="31945" x="11525250" y="4806950"/>
          <p14:tracePt t="31963" x="11544300" y="4806950"/>
          <p14:tracePt t="33146" x="0" y="0"/>
        </p14:tracePtLst>
      </p14:laserTraceLst>
    </p:ext>
  </p:extLs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57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862" y="736472"/>
            <a:ext cx="2608580" cy="10536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Masking and Critical Bands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3442252" y="736472"/>
            <a:ext cx="7926705" cy="1077218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sz="2000" dirty="0">
              <a:latin typeface="Arial"/>
              <a:cs typeface="Arial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2971800" y="1447800"/>
            <a:ext cx="8077200" cy="3868737"/>
            <a:chOff x="533400" y="1770063"/>
            <a:chExt cx="8077200" cy="3868737"/>
          </a:xfrm>
        </p:grpSpPr>
        <p:sp>
          <p:nvSpPr>
            <p:cNvPr id="27" name="Text Box 3"/>
            <p:cNvSpPr txBox="1">
              <a:spLocks noChangeArrowheads="1"/>
            </p:cNvSpPr>
            <p:nvPr/>
          </p:nvSpPr>
          <p:spPr bwMode="auto">
            <a:xfrm>
              <a:off x="1371600" y="4570512"/>
              <a:ext cx="712696" cy="30777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defTabSz="762000" eaLnBrk="0" hangingPunct="0"/>
              <a:r>
                <a:rPr lang="nl-NL" sz="1400">
                  <a:solidFill>
                    <a:schemeClr val="tx2"/>
                  </a:solidFill>
                </a:rPr>
                <a:t>masker</a:t>
              </a:r>
              <a:endParaRPr lang="nl-NL" sz="1200">
                <a:solidFill>
                  <a:schemeClr val="tx2"/>
                </a:solidFill>
              </a:endParaRPr>
            </a:p>
          </p:txBody>
        </p:sp>
        <p:sp>
          <p:nvSpPr>
            <p:cNvPr id="28" name="Text Box 4"/>
            <p:cNvSpPr txBox="1">
              <a:spLocks noChangeArrowheads="1"/>
            </p:cNvSpPr>
            <p:nvPr/>
          </p:nvSpPr>
          <p:spPr bwMode="auto">
            <a:xfrm>
              <a:off x="1944688" y="3732312"/>
              <a:ext cx="922945" cy="30777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defTabSz="762000" eaLnBrk="0" hangingPunct="0"/>
              <a:r>
                <a:rPr lang="nl-NL" sz="1400">
                  <a:solidFill>
                    <a:schemeClr val="tx2"/>
                  </a:solidFill>
                </a:rPr>
                <a:t>test signal</a:t>
              </a:r>
              <a:endParaRPr lang="nl-NL" sz="1200">
                <a:solidFill>
                  <a:schemeClr val="tx2"/>
                </a:solidFill>
              </a:endParaRPr>
            </a:p>
          </p:txBody>
        </p:sp>
        <p:sp>
          <p:nvSpPr>
            <p:cNvPr id="29" name="Line 5"/>
            <p:cNvSpPr>
              <a:spLocks noChangeShapeType="1"/>
            </p:cNvSpPr>
            <p:nvPr/>
          </p:nvSpPr>
          <p:spPr bwMode="auto">
            <a:xfrm flipV="1">
              <a:off x="914400" y="3505200"/>
              <a:ext cx="0" cy="1828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Line 6"/>
            <p:cNvSpPr>
              <a:spLocks noChangeShapeType="1"/>
            </p:cNvSpPr>
            <p:nvPr/>
          </p:nvSpPr>
          <p:spPr bwMode="auto">
            <a:xfrm>
              <a:off x="838200" y="5257800"/>
              <a:ext cx="3352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Line 7"/>
            <p:cNvSpPr>
              <a:spLocks noChangeShapeType="1"/>
            </p:cNvSpPr>
            <p:nvPr/>
          </p:nvSpPr>
          <p:spPr bwMode="auto">
            <a:xfrm flipV="1">
              <a:off x="2438400" y="4038600"/>
              <a:ext cx="0" cy="1219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Rectangle 8"/>
            <p:cNvSpPr>
              <a:spLocks noChangeArrowheads="1"/>
            </p:cNvSpPr>
            <p:nvPr/>
          </p:nvSpPr>
          <p:spPr bwMode="auto">
            <a:xfrm>
              <a:off x="2286000" y="4343400"/>
              <a:ext cx="304800" cy="914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0" hangingPunct="0"/>
              <a:endParaRPr lang="en-US" sz="2000">
                <a:solidFill>
                  <a:schemeClr val="tx2"/>
                </a:solidFill>
                <a:latin typeface="Tahoma" pitchFamily="34" charset="0"/>
              </a:endParaRPr>
            </a:p>
          </p:txBody>
        </p:sp>
        <p:sp>
          <p:nvSpPr>
            <p:cNvPr id="33" name="Text Box 9"/>
            <p:cNvSpPr txBox="1">
              <a:spLocks noChangeArrowheads="1"/>
            </p:cNvSpPr>
            <p:nvPr/>
          </p:nvSpPr>
          <p:spPr bwMode="auto">
            <a:xfrm>
              <a:off x="3352800" y="5334000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sz="1400">
                  <a:solidFill>
                    <a:schemeClr val="tx2"/>
                  </a:solidFill>
                  <a:latin typeface="Tahoma" pitchFamily="34" charset="0"/>
                </a:rPr>
                <a:t>frequency</a:t>
              </a:r>
            </a:p>
          </p:txBody>
        </p:sp>
        <p:sp>
          <p:nvSpPr>
            <p:cNvPr id="34" name="Rectangle 10"/>
            <p:cNvSpPr>
              <a:spLocks noChangeArrowheads="1"/>
            </p:cNvSpPr>
            <p:nvPr/>
          </p:nvSpPr>
          <p:spPr bwMode="auto">
            <a:xfrm>
              <a:off x="762000" y="1770063"/>
              <a:ext cx="7772400" cy="1371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rIns="0"/>
            <a:lstStyle/>
            <a:p>
              <a:pPr marL="342900" indent="-342900" algn="l">
                <a:spcBef>
                  <a:spcPct val="20000"/>
                </a:spcBef>
                <a:buFont typeface="Times" pitchFamily="18" charset="0"/>
                <a:buChar char="•"/>
              </a:pPr>
              <a:r>
                <a:rPr lang="nl-NL" sz="2000" dirty="0" err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Measure</a:t>
              </a:r>
              <a:r>
                <a:rPr lang="nl-NL" sz="20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nl-NL" sz="2000" dirty="0" err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threshold</a:t>
              </a:r>
              <a:r>
                <a:rPr lang="nl-NL" sz="20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of </a:t>
              </a:r>
              <a:r>
                <a:rPr lang="nl-NL" sz="2000" dirty="0" err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detectability</a:t>
              </a:r>
              <a:r>
                <a:rPr lang="nl-NL" sz="20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of a </a:t>
              </a:r>
              <a:r>
                <a:rPr lang="nl-NL" sz="2000" dirty="0" err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tone</a:t>
              </a:r>
              <a:r>
                <a:rPr lang="nl-NL" sz="20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nl-NL" sz="2000" dirty="0" err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masked</a:t>
              </a:r>
              <a:r>
                <a:rPr lang="nl-NL" sz="20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nl-NL" sz="2000" dirty="0" err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by</a:t>
              </a:r>
              <a:r>
                <a:rPr lang="nl-NL" sz="20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bandpass </a:t>
              </a:r>
              <a:r>
                <a:rPr lang="nl-NL" sz="2000" dirty="0" err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noise</a:t>
              </a:r>
              <a:r>
                <a:rPr lang="nl-NL" sz="20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nl-NL" sz="2000" dirty="0" err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centred</a:t>
              </a:r>
              <a:r>
                <a:rPr lang="nl-NL" sz="20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nl-NL" sz="2000" dirty="0" err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spectrally</a:t>
              </a:r>
              <a:r>
                <a:rPr lang="nl-NL" sz="20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nl-NL" sz="2000" dirty="0" err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around</a:t>
              </a:r>
              <a:r>
                <a:rPr lang="nl-NL" sz="20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nl-NL" sz="2000" dirty="0" err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nl-NL" sz="20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nl-NL" sz="2000" dirty="0" err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tone</a:t>
              </a:r>
              <a:endParaRPr lang="nl-NL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 algn="l">
                <a:spcBef>
                  <a:spcPct val="80000"/>
                </a:spcBef>
                <a:buFont typeface="Times" pitchFamily="18" charset="0"/>
                <a:buChar char="•"/>
              </a:pPr>
              <a:r>
                <a:rPr lang="nl-NL" sz="2000" dirty="0" err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Measure</a:t>
              </a:r>
              <a:r>
                <a:rPr lang="nl-NL" sz="20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nl-NL" sz="2000" dirty="0" err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thresholds</a:t>
              </a:r>
              <a:r>
                <a:rPr lang="nl-NL" sz="20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as a </a:t>
              </a:r>
              <a:r>
                <a:rPr lang="nl-NL" sz="2000" dirty="0" err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function</a:t>
              </a:r>
              <a:r>
                <a:rPr lang="nl-NL" sz="20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of masker </a:t>
              </a:r>
              <a:r>
                <a:rPr lang="nl-NL" sz="2000" dirty="0" err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bandwidth</a:t>
              </a:r>
              <a:endParaRPr lang="nl-NL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Line 11"/>
            <p:cNvSpPr>
              <a:spLocks noChangeShapeType="1"/>
            </p:cNvSpPr>
            <p:nvPr/>
          </p:nvSpPr>
          <p:spPr bwMode="auto">
            <a:xfrm flipV="1">
              <a:off x="5181600" y="3505200"/>
              <a:ext cx="0" cy="1828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Line 12"/>
            <p:cNvSpPr>
              <a:spLocks noChangeShapeType="1"/>
            </p:cNvSpPr>
            <p:nvPr/>
          </p:nvSpPr>
          <p:spPr bwMode="auto">
            <a:xfrm>
              <a:off x="5105400" y="5257800"/>
              <a:ext cx="3352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Text Box 13"/>
            <p:cNvSpPr txBox="1">
              <a:spLocks noChangeArrowheads="1"/>
            </p:cNvSpPr>
            <p:nvPr/>
          </p:nvSpPr>
          <p:spPr bwMode="auto">
            <a:xfrm>
              <a:off x="7543800" y="5334000"/>
              <a:ext cx="1066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sz="1400">
                  <a:solidFill>
                    <a:schemeClr val="tx2"/>
                  </a:solidFill>
                  <a:latin typeface="Tahoma" pitchFamily="34" charset="0"/>
                </a:rPr>
                <a:t>bandwidth</a:t>
              </a:r>
            </a:p>
          </p:txBody>
        </p:sp>
        <p:sp>
          <p:nvSpPr>
            <p:cNvPr id="38" name="Text Box 14"/>
            <p:cNvSpPr txBox="1">
              <a:spLocks noChangeArrowheads="1"/>
            </p:cNvSpPr>
            <p:nvPr/>
          </p:nvSpPr>
          <p:spPr bwMode="auto">
            <a:xfrm rot="16200000">
              <a:off x="342900" y="3771900"/>
              <a:ext cx="685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sz="1400">
                  <a:solidFill>
                    <a:schemeClr val="tx2"/>
                  </a:solidFill>
                  <a:latin typeface="Tahoma" pitchFamily="34" charset="0"/>
                </a:rPr>
                <a:t>SPL</a:t>
              </a:r>
            </a:p>
          </p:txBody>
        </p:sp>
        <p:sp>
          <p:nvSpPr>
            <p:cNvPr id="39" name="Text Box 15"/>
            <p:cNvSpPr txBox="1">
              <a:spLocks noChangeArrowheads="1"/>
            </p:cNvSpPr>
            <p:nvPr/>
          </p:nvSpPr>
          <p:spPr bwMode="auto">
            <a:xfrm rot="16200000">
              <a:off x="4114800" y="4038600"/>
              <a:ext cx="16764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sz="1400">
                  <a:solidFill>
                    <a:schemeClr val="tx2"/>
                  </a:solidFill>
                  <a:latin typeface="Tahoma" pitchFamily="34" charset="0"/>
                </a:rPr>
                <a:t>masked threshold</a:t>
              </a:r>
            </a:p>
          </p:txBody>
        </p:sp>
        <p:sp>
          <p:nvSpPr>
            <p:cNvPr id="40" name="Text Box 16"/>
            <p:cNvSpPr txBox="1">
              <a:spLocks noChangeArrowheads="1"/>
            </p:cNvSpPr>
            <p:nvPr/>
          </p:nvSpPr>
          <p:spPr bwMode="auto">
            <a:xfrm>
              <a:off x="5410200" y="4724400"/>
              <a:ext cx="3810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sz="2000">
                  <a:solidFill>
                    <a:schemeClr val="tx2"/>
                  </a:solidFill>
                  <a:latin typeface="Tahoma" pitchFamily="34" charset="0"/>
                </a:rPr>
                <a:t>*</a:t>
              </a:r>
            </a:p>
          </p:txBody>
        </p:sp>
      </p:grpSp>
      <p:sp>
        <p:nvSpPr>
          <p:cNvPr id="21" name="object 3"/>
          <p:cNvSpPr txBox="1"/>
          <p:nvPr/>
        </p:nvSpPr>
        <p:spPr>
          <a:xfrm>
            <a:off x="3442252" y="885340"/>
            <a:ext cx="7926705" cy="35907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lang="en-US" sz="2000" b="1" spc="-5" dirty="0" smtClean="0">
                <a:solidFill>
                  <a:srgbClr val="003884"/>
                </a:solidFill>
                <a:latin typeface="Arial"/>
                <a:cs typeface="Arial"/>
              </a:rPr>
              <a:t>Fletcher Experiment, Critical Band Estimation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918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4"/>
    </mc:Choice>
    <mc:Fallback xmlns="">
      <p:transition spd="slow" advTm="3504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3265" x="2794000" y="4635500"/>
          <p14:tracePt t="23380" x="2806700" y="4635500"/>
          <p14:tracePt t="23397" x="2832100" y="4635500"/>
          <p14:tracePt t="23413" x="2863850" y="4635500"/>
          <p14:tracePt t="23430" x="2901950" y="4635500"/>
          <p14:tracePt t="23447" x="2940050" y="4635500"/>
          <p14:tracePt t="23450" x="2952750" y="4635500"/>
          <p14:tracePt t="23463" x="2959100" y="4635500"/>
          <p14:tracePt t="23480" x="2984500" y="4629150"/>
          <p14:tracePt t="23497" x="3003550" y="4629150"/>
          <p14:tracePt t="23514" x="3028950" y="4616450"/>
          <p14:tracePt t="23530" x="3041650" y="4610100"/>
          <p14:tracePt t="23548" x="3060700" y="4610100"/>
          <p14:tracePt t="23551" x="3079750" y="4610100"/>
          <p14:tracePt t="23565" x="3086100" y="4610100"/>
          <p14:tracePt t="23581" x="3111500" y="4610100"/>
          <p14:tracePt t="23597" x="3124200" y="4610100"/>
          <p14:tracePt t="23614" x="3155950" y="4610100"/>
          <p14:tracePt t="23630" x="3175000" y="4610100"/>
          <p14:tracePt t="23647" x="3213100" y="4603750"/>
          <p14:tracePt t="23650" x="3225800" y="4591050"/>
          <p14:tracePt t="23680" x="3251200" y="4591050"/>
          <p14:tracePt t="23697" x="3263900" y="4591050"/>
          <p14:tracePt t="23713" x="3270250" y="4591050"/>
          <p14:tracePt t="23730" x="3289300" y="4591050"/>
          <p14:tracePt t="23747" x="3302000" y="4591050"/>
          <p14:tracePt t="23763" x="3327400" y="4591050"/>
          <p14:tracePt t="23781" x="3346450" y="4591050"/>
          <p14:tracePt t="23784" x="3359150" y="4591050"/>
          <p14:tracePt t="23797" x="3378200" y="4591050"/>
          <p14:tracePt t="23813" x="3390900" y="4591050"/>
          <p14:tracePt t="23830" x="3409950" y="4591050"/>
          <p14:tracePt t="23847" x="3441700" y="4591050"/>
          <p14:tracePt t="23863" x="3460750" y="4591050"/>
          <p14:tracePt t="23880" x="3530600" y="4591050"/>
          <p14:tracePt t="23897" x="3562350" y="4591050"/>
          <p14:tracePt t="23913" x="3587750" y="4591050"/>
          <p14:tracePt t="23930" x="3619500" y="4591050"/>
          <p14:tracePt t="23947" x="3644900" y="4591050"/>
          <p14:tracePt t="23951" x="3651250" y="4591050"/>
          <p14:tracePt t="23963" x="3670300" y="4591050"/>
          <p14:tracePt t="23980" x="3708400" y="4597400"/>
          <p14:tracePt t="23997" x="3733800" y="4597400"/>
          <p14:tracePt t="24013" x="3765550" y="4597400"/>
          <p14:tracePt t="24017" x="3784600" y="4597400"/>
          <p14:tracePt t="24031" x="3816350" y="4597400"/>
          <p14:tracePt t="24047" x="3841750" y="4597400"/>
          <p14:tracePt t="24063" x="3898900" y="4597400"/>
          <p14:tracePt t="24081" x="3943350" y="4597400"/>
          <p14:tracePt t="24097" x="3968750" y="4597400"/>
          <p14:tracePt t="24113" x="4019550" y="4597400"/>
          <p14:tracePt t="24132" x="4051300" y="4610100"/>
          <p14:tracePt t="24135" x="4127500" y="4616450"/>
          <p14:tracePt t="24147" x="4159250" y="4622800"/>
          <p14:tracePt t="24167" x="4254500" y="4622800"/>
          <p14:tracePt t="24180" x="4368800" y="4622800"/>
          <p14:tracePt t="24198" x="4406900" y="4629150"/>
          <p14:tracePt t="24201" x="4464050" y="4629150"/>
          <p14:tracePt t="24213" x="4495800" y="4629150"/>
          <p14:tracePt t="24231" x="4546600" y="4635500"/>
          <p14:tracePt t="24247" x="4584700" y="4635500"/>
          <p14:tracePt t="24263" x="4635500" y="4635500"/>
          <p14:tracePt t="24267" x="4660900" y="4635500"/>
          <p14:tracePt t="24282" x="4724400" y="4635500"/>
          <p14:tracePt t="24297" x="4781550" y="4641850"/>
          <p14:tracePt t="24314" x="4813300" y="4641850"/>
          <p14:tracePt t="24330" x="4838700" y="4641850"/>
          <p14:tracePt t="24333" x="4857750" y="4641850"/>
          <p14:tracePt t="24347" x="4876800" y="4641850"/>
          <p14:tracePt t="24363" x="4902200" y="4641850"/>
          <p14:tracePt t="24380" x="4921250" y="4641850"/>
          <p14:tracePt t="24397" x="4940300" y="4641850"/>
          <p14:tracePt t="24413" x="4991100" y="4648200"/>
          <p14:tracePt t="24430" x="5029200" y="4648200"/>
          <p14:tracePt t="24433" x="5035550" y="4648200"/>
          <p14:tracePt t="24446" x="5086350" y="4648200"/>
          <p14:tracePt t="24463" x="5130800" y="4648200"/>
          <p14:tracePt t="24480" x="5168900" y="4648200"/>
          <p14:tracePt t="24497" x="5232400" y="4648200"/>
          <p14:tracePt t="24501" x="5264150" y="4648200"/>
          <p14:tracePt t="24513" x="5289550" y="4648200"/>
          <p14:tracePt t="24530" x="5334000" y="4648200"/>
          <p14:tracePt t="24533" x="5346700" y="4648200"/>
          <p14:tracePt t="24547" x="5365750" y="4648200"/>
          <p14:tracePt t="24564" x="5403850" y="4648200"/>
          <p14:tracePt t="24567" x="5448300" y="4641850"/>
          <p14:tracePt t="24580" x="5505450" y="4635500"/>
          <p14:tracePt t="24597" x="5549900" y="4635500"/>
          <p14:tracePt t="24613" x="5588000" y="4635500"/>
          <p14:tracePt t="24630" x="5676900" y="4635500"/>
          <p14:tracePt t="24634" x="5683250" y="4635500"/>
          <p14:tracePt t="24647" x="5734050" y="4635500"/>
          <p14:tracePt t="24664" x="5778500" y="4635500"/>
          <p14:tracePt t="24680" x="5816600" y="4635500"/>
          <p14:tracePt t="24697" x="5880100" y="4629150"/>
          <p14:tracePt t="24701" x="5911850" y="4616450"/>
          <p14:tracePt t="24713" x="5918200" y="4616450"/>
          <p14:tracePt t="24730" x="5956300" y="4616450"/>
          <p14:tracePt t="24747" x="5969000" y="4610100"/>
          <p14:tracePt t="24764" x="5981700" y="4610100"/>
          <p14:tracePt t="24767" x="5988050" y="4610100"/>
          <p14:tracePt t="24780" x="5994400" y="4610100"/>
          <p14:tracePt t="24797" x="6007100" y="4610100"/>
          <p14:tracePt t="24813" x="6019800" y="4610100"/>
          <p14:tracePt t="24830" x="6051550" y="4603750"/>
          <p14:tracePt t="24863" x="6089650" y="4603750"/>
          <p14:tracePt t="24880" x="6108700" y="4603750"/>
          <p14:tracePt t="24897" x="6134100" y="4597400"/>
          <p14:tracePt t="24913" x="6159500" y="4597400"/>
          <p14:tracePt t="24930" x="6178550" y="4597400"/>
          <p14:tracePt t="24947" x="6210300" y="4597400"/>
          <p14:tracePt t="24963" x="6248400" y="4597400"/>
          <p14:tracePt t="24967" x="6261100" y="4597400"/>
          <p14:tracePt t="24980" x="6280150" y="4597400"/>
          <p14:tracePt t="24997" x="6324600" y="4597400"/>
          <p14:tracePt t="25013" x="6350000" y="4597400"/>
          <p14:tracePt t="25030" x="6369050" y="4597400"/>
          <p14:tracePt t="25050" x="6388100" y="4597400"/>
          <p14:tracePt t="25096" x="6394450" y="4597400"/>
          <p14:tracePt t="25114" x="6407150" y="4597400"/>
          <p14:tracePt t="25129" x="6413500" y="4597400"/>
          <p14:tracePt t="25146" x="6419850" y="4597400"/>
          <p14:tracePt t="25163" x="6432550" y="4597400"/>
          <p14:tracePt t="25180" x="6438900" y="4597400"/>
          <p14:tracePt t="25196" x="6451600" y="4591050"/>
          <p14:tracePt t="25213" x="6464300" y="4591050"/>
          <p14:tracePt t="25232" x="6477000" y="4591050"/>
          <p14:tracePt t="25246" x="6483350" y="4591050"/>
          <p14:tracePt t="25263" x="6508750" y="4591050"/>
          <p14:tracePt t="25280" x="6534150" y="4591050"/>
          <p14:tracePt t="25296" x="6540500" y="4591050"/>
          <p14:tracePt t="25315" x="6546850" y="4591050"/>
          <p14:tracePt t="27048" x="0" y="0"/>
        </p14:tracePtLst>
        <p14:tracePtLst>
          <p14:tracePt t="30131" x="8083550" y="4927600"/>
          <p14:tracePt t="30161" x="8089900" y="4927600"/>
          <p14:tracePt t="30178" x="8172450" y="4826000"/>
          <p14:tracePt t="30196" x="8204200" y="4781550"/>
          <p14:tracePt t="30211" x="8235950" y="4737100"/>
          <p14:tracePt t="30228" x="8248650" y="4705350"/>
          <p14:tracePt t="30231" x="8255000" y="4705350"/>
          <p14:tracePt t="30245" x="8274050" y="4667250"/>
          <p14:tracePt t="30278" x="8280400" y="4660900"/>
          <p14:tracePt t="30295" x="8286750" y="4648200"/>
          <p14:tracePt t="30311" x="8305800" y="4648200"/>
          <p14:tracePt t="30328" x="8312150" y="4641850"/>
          <p14:tracePt t="30332" x="8331200" y="4641850"/>
          <p14:tracePt t="30346" x="8350250" y="4641850"/>
          <p14:tracePt t="30361" x="8362950" y="4641850"/>
          <p14:tracePt t="30378" x="8394700" y="4641850"/>
          <p14:tracePt t="30395" x="8432800" y="4641850"/>
          <p14:tracePt t="30411" x="8451850" y="4654550"/>
          <p14:tracePt t="30428" x="8496300" y="4686300"/>
          <p14:tracePt t="30432" x="8509000" y="4699000"/>
          <p14:tracePt t="30445" x="8521700" y="4705350"/>
          <p14:tracePt t="30461" x="8591550" y="4762500"/>
          <p14:tracePt t="30478" x="8629650" y="4775200"/>
          <p14:tracePt t="30495" x="8661400" y="4806950"/>
          <p14:tracePt t="30511" x="8693150" y="4838700"/>
          <p14:tracePt t="30528" x="8724900" y="4864100"/>
          <p14:tracePt t="30545" x="8756650" y="4889500"/>
          <p14:tracePt t="30561" x="8788400" y="4914900"/>
          <p14:tracePt t="30578" x="8851900" y="4946650"/>
          <p14:tracePt t="30595" x="8890000" y="4984750"/>
          <p14:tracePt t="30600" x="8896350" y="4984750"/>
          <p14:tracePt t="30611" x="8928100" y="4991100"/>
          <p14:tracePt t="30628" x="8978900" y="5010150"/>
          <p14:tracePt t="30644" x="9023350" y="5029200"/>
          <p14:tracePt t="30661" x="9137650" y="5054600"/>
          <p14:tracePt t="30665" x="9182100" y="5060950"/>
          <p14:tracePt t="30678" x="9239250" y="5080000"/>
          <p14:tracePt t="30694" x="9277350" y="5086350"/>
          <p14:tracePt t="30698" x="9290050" y="5086350"/>
          <p14:tracePt t="30711" x="9296400" y="5086350"/>
          <p14:tracePt t="30728" x="9309100" y="5086350"/>
          <p14:tracePt t="30745" x="9315450" y="5086350"/>
          <p14:tracePt t="30761" x="9328150" y="5086350"/>
          <p14:tracePt t="30778" x="9347200" y="5067300"/>
          <p14:tracePt t="30795" x="9398000" y="5054600"/>
          <p14:tracePt t="30799" x="9404350" y="5048250"/>
          <p14:tracePt t="30811" x="9417050" y="5035550"/>
          <p14:tracePt t="30828" x="9429750" y="5016500"/>
          <p14:tracePt t="30844" x="9455150" y="4997450"/>
          <p14:tracePt t="30861" x="9467850" y="4978400"/>
          <p14:tracePt t="30865" x="9474200" y="4965700"/>
          <p14:tracePt t="30878" x="9480550" y="4965700"/>
          <p14:tracePt t="30894" x="9480550" y="4946650"/>
          <p14:tracePt t="30911" x="9505950" y="4927600"/>
          <p14:tracePt t="30928" x="9512300" y="4927600"/>
          <p14:tracePt t="30931" x="9531350" y="4921250"/>
          <p14:tracePt t="30944" x="9544050" y="4914900"/>
          <p14:tracePt t="30961" x="9582150" y="4908550"/>
          <p14:tracePt t="30978" x="9607550" y="4908550"/>
          <p14:tracePt t="30995" x="9671050" y="4908550"/>
          <p14:tracePt t="31014" x="9728200" y="4908550"/>
          <p14:tracePt t="31028" x="9779000" y="4908550"/>
          <p14:tracePt t="31048" x="9804400" y="4908550"/>
          <p14:tracePt t="31062" x="9829800" y="4908550"/>
          <p14:tracePt t="31079" x="9855200" y="4908550"/>
          <p14:tracePt t="31094" x="9874250" y="4908550"/>
          <p14:tracePt t="31111" x="9899650" y="4908550"/>
          <p14:tracePt t="31128" x="9918700" y="4908550"/>
          <p14:tracePt t="31145" x="9975850" y="4908550"/>
          <p14:tracePt t="31148" x="9994900" y="4914900"/>
          <p14:tracePt t="31162" x="10045700" y="4914900"/>
          <p14:tracePt t="31178" x="10077450" y="4921250"/>
          <p14:tracePt t="31194" x="10128250" y="4927600"/>
          <p14:tracePt t="31211" x="10179050" y="4927600"/>
          <p14:tracePt t="31228" x="10223500" y="4927600"/>
          <p14:tracePt t="31245" x="10261600" y="4927600"/>
          <p14:tracePt t="31261" x="10306050" y="4927600"/>
          <p14:tracePt t="31278" x="10363200" y="4927600"/>
          <p14:tracePt t="31294" x="10407650" y="4914900"/>
          <p14:tracePt t="31311" x="10439400" y="4908550"/>
          <p14:tracePt t="31328" x="10477500" y="4902200"/>
          <p14:tracePt t="31345" x="10502900" y="4883150"/>
          <p14:tracePt t="31362" x="10610850" y="4864100"/>
          <p14:tracePt t="31378" x="10655300" y="4857750"/>
          <p14:tracePt t="31394" x="10712450" y="4845050"/>
          <p14:tracePt t="31411" x="10725150" y="4845050"/>
          <p14:tracePt t="31414" x="10744200" y="4845050"/>
          <p14:tracePt t="31428" x="10756900" y="4845050"/>
          <p14:tracePt t="31444" x="10782300" y="4845050"/>
          <p14:tracePt t="31449" x="10795000" y="4845050"/>
          <p14:tracePt t="31461" x="10801350" y="4845050"/>
          <p14:tracePt t="31478" x="10807700" y="4845050"/>
          <p14:tracePt t="31481" x="10814050" y="4845050"/>
          <p14:tracePt t="31495" x="10820400" y="4845050"/>
          <p14:tracePt t="31511" x="10858500" y="4857750"/>
          <p14:tracePt t="31527" x="10890250" y="4857750"/>
          <p14:tracePt t="31544" x="10934700" y="4857750"/>
          <p14:tracePt t="31548" x="10960100" y="4857750"/>
          <p14:tracePt t="31549" x="10985500" y="4857750"/>
          <p14:tracePt t="31562" x="11004550" y="4857750"/>
          <p14:tracePt t="31578" x="11036300" y="4857750"/>
          <p14:tracePt t="31594" x="11068050" y="4857750"/>
          <p14:tracePt t="31613" x="11080750" y="4857750"/>
          <p14:tracePt t="31627" x="11093450" y="4845050"/>
          <p14:tracePt t="31645" x="11106150" y="4838700"/>
          <p14:tracePt t="31648" x="11112500" y="4838700"/>
          <p14:tracePt t="31661" x="11118850" y="4826000"/>
          <p14:tracePt t="31678" x="11137900" y="4819650"/>
          <p14:tracePt t="31682" x="11150600" y="4819650"/>
          <p14:tracePt t="31695" x="11156950" y="4819650"/>
          <p14:tracePt t="31711" x="11201400" y="4813300"/>
          <p14:tracePt t="31727" x="11214100" y="4813300"/>
          <p14:tracePt t="31744" x="11258550" y="4813300"/>
          <p14:tracePt t="31763" x="11290300" y="4806950"/>
          <p14:tracePt t="31778" x="11322050" y="4806950"/>
          <p14:tracePt t="31794" x="11360150" y="4806950"/>
          <p14:tracePt t="31811" x="11379200" y="4806950"/>
          <p14:tracePt t="31845" x="11391900" y="4806950"/>
          <p14:tracePt t="31863" x="11398250" y="4806950"/>
          <p14:tracePt t="31878" x="11423650" y="4806950"/>
          <p14:tracePt t="31894" x="11442700" y="4806950"/>
          <p14:tracePt t="31911" x="11474450" y="4806950"/>
          <p14:tracePt t="31914" x="11487150" y="4806950"/>
          <p14:tracePt t="31929" x="11499850" y="4806950"/>
          <p14:tracePt t="31932" x="11512550" y="4806950"/>
          <p14:tracePt t="31945" x="11525250" y="4806950"/>
          <p14:tracePt t="31963" x="11544300" y="4806950"/>
          <p14:tracePt t="33146" x="0" y="0"/>
        </p14:tracePtLst>
      </p14:laserTraceLst>
    </p:ext>
  </p:extLs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58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862" y="736472"/>
            <a:ext cx="2608580" cy="10536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Masking and Critical Bands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3442252" y="736472"/>
            <a:ext cx="7926705" cy="1077218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sz="2000" dirty="0">
              <a:latin typeface="Arial"/>
              <a:cs typeface="Arial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3886200" y="4324449"/>
            <a:ext cx="712696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defTabSz="762000" eaLnBrk="0" hangingPunct="0"/>
            <a:r>
              <a:rPr lang="nl-NL" sz="1400">
                <a:solidFill>
                  <a:schemeClr val="tx2"/>
                </a:solidFill>
              </a:rPr>
              <a:t>masker</a:t>
            </a:r>
            <a:endParaRPr lang="nl-NL" sz="1200">
              <a:solidFill>
                <a:schemeClr val="tx2"/>
              </a:solidFill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4459288" y="3486249"/>
            <a:ext cx="922945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defTabSz="762000" eaLnBrk="0" hangingPunct="0"/>
            <a:r>
              <a:rPr lang="nl-NL" sz="1400" dirty="0">
                <a:solidFill>
                  <a:schemeClr val="tx2"/>
                </a:solidFill>
              </a:rPr>
              <a:t>test </a:t>
            </a:r>
            <a:r>
              <a:rPr lang="nl-NL" sz="1400" dirty="0" err="1">
                <a:solidFill>
                  <a:schemeClr val="tx2"/>
                </a:solidFill>
              </a:rPr>
              <a:t>signal</a:t>
            </a:r>
            <a:endParaRPr lang="nl-NL" sz="1200" dirty="0">
              <a:solidFill>
                <a:schemeClr val="tx2"/>
              </a:solidFill>
            </a:endParaRPr>
          </a:p>
        </p:txBody>
      </p:sp>
      <p:sp>
        <p:nvSpPr>
          <p:cNvPr id="12" name="Line 5"/>
          <p:cNvSpPr>
            <a:spLocks noChangeShapeType="1"/>
          </p:cNvSpPr>
          <p:nvPr/>
        </p:nvSpPr>
        <p:spPr bwMode="auto">
          <a:xfrm flipV="1">
            <a:off x="3429000" y="3259137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schemeClr val="tx2"/>
              </a:solidFill>
            </a:endParaRPr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>
            <a:off x="3352800" y="5011737"/>
            <a:ext cx="335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schemeClr val="tx2"/>
              </a:solidFill>
            </a:endParaRPr>
          </a:p>
        </p:txBody>
      </p:sp>
      <p:sp>
        <p:nvSpPr>
          <p:cNvPr id="14" name="Line 7"/>
          <p:cNvSpPr>
            <a:spLocks noChangeShapeType="1"/>
          </p:cNvSpPr>
          <p:nvPr/>
        </p:nvSpPr>
        <p:spPr bwMode="auto">
          <a:xfrm flipV="1">
            <a:off x="4953000" y="3792537"/>
            <a:ext cx="0" cy="1219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schemeClr val="tx2"/>
              </a:solidFill>
            </a:endParaRP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4800600" y="4097337"/>
            <a:ext cx="304800" cy="91440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algn="l" eaLnBrk="0" hangingPunct="0"/>
            <a:endParaRPr lang="en-US" sz="2000">
              <a:solidFill>
                <a:schemeClr val="tx2"/>
              </a:solidFill>
              <a:latin typeface="Tahoma" pitchFamily="34" charset="0"/>
            </a:endParaRPr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5867400" y="5087937"/>
            <a:ext cx="1066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1400">
                <a:solidFill>
                  <a:schemeClr val="tx2"/>
                </a:solidFill>
                <a:latin typeface="Tahoma" pitchFamily="34" charset="0"/>
              </a:rPr>
              <a:t>frequency</a:t>
            </a:r>
          </a:p>
        </p:txBody>
      </p:sp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3276600" y="1524000"/>
            <a:ext cx="77724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 marL="342900" indent="-342900" algn="l">
              <a:spcBef>
                <a:spcPct val="20000"/>
              </a:spcBef>
              <a:buFont typeface="Times" pitchFamily="18" charset="0"/>
              <a:buChar char="•"/>
            </a:pPr>
            <a:r>
              <a:rPr lang="nl-NL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</a:t>
            </a:r>
            <a:r>
              <a:rPr lang="nl-NL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nl-NL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nl-NL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detectability</a:t>
            </a:r>
            <a:r>
              <a:rPr lang="nl-NL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a </a:t>
            </a:r>
            <a:r>
              <a:rPr lang="nl-NL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tone</a:t>
            </a:r>
            <a:r>
              <a:rPr lang="nl-NL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masked</a:t>
            </a:r>
            <a:r>
              <a:rPr lang="nl-NL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nl-NL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bandpass </a:t>
            </a:r>
            <a:r>
              <a:rPr lang="nl-NL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noise</a:t>
            </a:r>
            <a:r>
              <a:rPr lang="nl-NL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centred</a:t>
            </a:r>
            <a:r>
              <a:rPr lang="nl-NL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spectrally</a:t>
            </a:r>
            <a:r>
              <a:rPr lang="nl-NL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around</a:t>
            </a:r>
            <a:r>
              <a:rPr lang="nl-NL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nl-NL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tone</a:t>
            </a:r>
            <a:endParaRPr lang="nl-NL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spcBef>
                <a:spcPct val="80000"/>
              </a:spcBef>
              <a:buFont typeface="Times" pitchFamily="18" charset="0"/>
              <a:buChar char="•"/>
            </a:pPr>
            <a:r>
              <a:rPr lang="nl-NL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</a:t>
            </a:r>
            <a:r>
              <a:rPr lang="nl-NL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thresholds</a:t>
            </a:r>
            <a:r>
              <a:rPr lang="nl-NL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a </a:t>
            </a:r>
            <a:r>
              <a:rPr lang="nl-NL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nl-NL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masker </a:t>
            </a:r>
            <a:r>
              <a:rPr lang="nl-NL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bandwidth</a:t>
            </a:r>
            <a:endParaRPr lang="nl-NL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1"/>
          <p:cNvSpPr>
            <a:spLocks noChangeShapeType="1"/>
          </p:cNvSpPr>
          <p:nvPr/>
        </p:nvSpPr>
        <p:spPr bwMode="auto">
          <a:xfrm flipV="1">
            <a:off x="7696200" y="3259137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schemeClr val="tx2"/>
              </a:solidFill>
            </a:endParaRPr>
          </a:p>
        </p:txBody>
      </p:sp>
      <p:sp>
        <p:nvSpPr>
          <p:cNvPr id="19" name="Line 12"/>
          <p:cNvSpPr>
            <a:spLocks noChangeShapeType="1"/>
          </p:cNvSpPr>
          <p:nvPr/>
        </p:nvSpPr>
        <p:spPr bwMode="auto">
          <a:xfrm>
            <a:off x="7620000" y="5011737"/>
            <a:ext cx="335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schemeClr val="tx2"/>
              </a:solidFill>
            </a:endParaRPr>
          </a:p>
        </p:txBody>
      </p:sp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10058400" y="5087937"/>
            <a:ext cx="1066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1400">
                <a:solidFill>
                  <a:schemeClr val="tx2"/>
                </a:solidFill>
                <a:latin typeface="Tahoma" pitchFamily="34" charset="0"/>
              </a:rPr>
              <a:t>bandwidth</a:t>
            </a:r>
          </a:p>
        </p:txBody>
      </p:sp>
      <p:sp>
        <p:nvSpPr>
          <p:cNvPr id="21" name="Text Box 14"/>
          <p:cNvSpPr txBox="1">
            <a:spLocks noChangeArrowheads="1"/>
          </p:cNvSpPr>
          <p:nvPr/>
        </p:nvSpPr>
        <p:spPr bwMode="auto">
          <a:xfrm rot="-5400000">
            <a:off x="2857500" y="3525837"/>
            <a:ext cx="685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1400">
                <a:latin typeface="Tahoma" pitchFamily="34" charset="0"/>
              </a:rPr>
              <a:t>SPL</a:t>
            </a:r>
          </a:p>
        </p:txBody>
      </p:sp>
      <p:sp>
        <p:nvSpPr>
          <p:cNvPr id="22" name="Text Box 15"/>
          <p:cNvSpPr txBox="1">
            <a:spLocks noChangeArrowheads="1"/>
          </p:cNvSpPr>
          <p:nvPr/>
        </p:nvSpPr>
        <p:spPr bwMode="auto">
          <a:xfrm rot="-5400000">
            <a:off x="6629400" y="3792537"/>
            <a:ext cx="1676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1400">
                <a:solidFill>
                  <a:schemeClr val="tx2"/>
                </a:solidFill>
                <a:latin typeface="Tahoma" pitchFamily="34" charset="0"/>
              </a:rPr>
              <a:t>masked threshold</a:t>
            </a:r>
          </a:p>
        </p:txBody>
      </p:sp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7924800" y="4478337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latin typeface="Tahoma" pitchFamily="34" charset="0"/>
              </a:rPr>
              <a:t>*</a:t>
            </a:r>
          </a:p>
        </p:txBody>
      </p:sp>
      <p:sp>
        <p:nvSpPr>
          <p:cNvPr id="24" name="Text Box 17"/>
          <p:cNvSpPr txBox="1">
            <a:spLocks noChangeArrowheads="1"/>
          </p:cNvSpPr>
          <p:nvPr/>
        </p:nvSpPr>
        <p:spPr bwMode="auto">
          <a:xfrm>
            <a:off x="8305800" y="4173537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latin typeface="Tahoma" pitchFamily="34" charset="0"/>
              </a:rPr>
              <a:t>*</a:t>
            </a:r>
          </a:p>
        </p:txBody>
      </p:sp>
      <p:sp>
        <p:nvSpPr>
          <p:cNvPr id="25" name="Rectangle 18"/>
          <p:cNvSpPr>
            <a:spLocks noChangeArrowheads="1"/>
          </p:cNvSpPr>
          <p:nvPr/>
        </p:nvSpPr>
        <p:spPr bwMode="auto">
          <a:xfrm>
            <a:off x="4648200" y="4097337"/>
            <a:ext cx="609600" cy="91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eaLnBrk="0" hangingPunct="0"/>
            <a:endParaRPr lang="en-US" sz="2000">
              <a:solidFill>
                <a:schemeClr val="tx2"/>
              </a:solidFill>
              <a:latin typeface="Tahoma" pitchFamily="34" charset="0"/>
            </a:endParaRPr>
          </a:p>
        </p:txBody>
      </p:sp>
      <p:sp>
        <p:nvSpPr>
          <p:cNvPr id="26" name="object 3"/>
          <p:cNvSpPr txBox="1"/>
          <p:nvPr/>
        </p:nvSpPr>
        <p:spPr>
          <a:xfrm>
            <a:off x="3442252" y="885340"/>
            <a:ext cx="7926705" cy="35907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lang="en-US" sz="2000" b="1" spc="-5" dirty="0" smtClean="0">
                <a:solidFill>
                  <a:srgbClr val="003884"/>
                </a:solidFill>
                <a:latin typeface="Arial"/>
                <a:cs typeface="Arial"/>
              </a:rPr>
              <a:t>Fletcher Experiment, Critical Band Estimation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090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4"/>
    </mc:Choice>
    <mc:Fallback xmlns="">
      <p:transition spd="slow" advTm="3504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3265" x="2794000" y="4635500"/>
          <p14:tracePt t="23380" x="2806700" y="4635500"/>
          <p14:tracePt t="23397" x="2832100" y="4635500"/>
          <p14:tracePt t="23413" x="2863850" y="4635500"/>
          <p14:tracePt t="23430" x="2901950" y="4635500"/>
          <p14:tracePt t="23447" x="2940050" y="4635500"/>
          <p14:tracePt t="23450" x="2952750" y="4635500"/>
          <p14:tracePt t="23463" x="2959100" y="4635500"/>
          <p14:tracePt t="23480" x="2984500" y="4629150"/>
          <p14:tracePt t="23497" x="3003550" y="4629150"/>
          <p14:tracePt t="23514" x="3028950" y="4616450"/>
          <p14:tracePt t="23530" x="3041650" y="4610100"/>
          <p14:tracePt t="23548" x="3060700" y="4610100"/>
          <p14:tracePt t="23551" x="3079750" y="4610100"/>
          <p14:tracePt t="23565" x="3086100" y="4610100"/>
          <p14:tracePt t="23581" x="3111500" y="4610100"/>
          <p14:tracePt t="23597" x="3124200" y="4610100"/>
          <p14:tracePt t="23614" x="3155950" y="4610100"/>
          <p14:tracePt t="23630" x="3175000" y="4610100"/>
          <p14:tracePt t="23647" x="3213100" y="4603750"/>
          <p14:tracePt t="23650" x="3225800" y="4591050"/>
          <p14:tracePt t="23680" x="3251200" y="4591050"/>
          <p14:tracePt t="23697" x="3263900" y="4591050"/>
          <p14:tracePt t="23713" x="3270250" y="4591050"/>
          <p14:tracePt t="23730" x="3289300" y="4591050"/>
          <p14:tracePt t="23747" x="3302000" y="4591050"/>
          <p14:tracePt t="23763" x="3327400" y="4591050"/>
          <p14:tracePt t="23781" x="3346450" y="4591050"/>
          <p14:tracePt t="23784" x="3359150" y="4591050"/>
          <p14:tracePt t="23797" x="3378200" y="4591050"/>
          <p14:tracePt t="23813" x="3390900" y="4591050"/>
          <p14:tracePt t="23830" x="3409950" y="4591050"/>
          <p14:tracePt t="23847" x="3441700" y="4591050"/>
          <p14:tracePt t="23863" x="3460750" y="4591050"/>
          <p14:tracePt t="23880" x="3530600" y="4591050"/>
          <p14:tracePt t="23897" x="3562350" y="4591050"/>
          <p14:tracePt t="23913" x="3587750" y="4591050"/>
          <p14:tracePt t="23930" x="3619500" y="4591050"/>
          <p14:tracePt t="23947" x="3644900" y="4591050"/>
          <p14:tracePt t="23951" x="3651250" y="4591050"/>
          <p14:tracePt t="23963" x="3670300" y="4591050"/>
          <p14:tracePt t="23980" x="3708400" y="4597400"/>
          <p14:tracePt t="23997" x="3733800" y="4597400"/>
          <p14:tracePt t="24013" x="3765550" y="4597400"/>
          <p14:tracePt t="24017" x="3784600" y="4597400"/>
          <p14:tracePt t="24031" x="3816350" y="4597400"/>
          <p14:tracePt t="24047" x="3841750" y="4597400"/>
          <p14:tracePt t="24063" x="3898900" y="4597400"/>
          <p14:tracePt t="24081" x="3943350" y="4597400"/>
          <p14:tracePt t="24097" x="3968750" y="4597400"/>
          <p14:tracePt t="24113" x="4019550" y="4597400"/>
          <p14:tracePt t="24132" x="4051300" y="4610100"/>
          <p14:tracePt t="24135" x="4127500" y="4616450"/>
          <p14:tracePt t="24147" x="4159250" y="4622800"/>
          <p14:tracePt t="24167" x="4254500" y="4622800"/>
          <p14:tracePt t="24180" x="4368800" y="4622800"/>
          <p14:tracePt t="24198" x="4406900" y="4629150"/>
          <p14:tracePt t="24201" x="4464050" y="4629150"/>
          <p14:tracePt t="24213" x="4495800" y="4629150"/>
          <p14:tracePt t="24231" x="4546600" y="4635500"/>
          <p14:tracePt t="24247" x="4584700" y="4635500"/>
          <p14:tracePt t="24263" x="4635500" y="4635500"/>
          <p14:tracePt t="24267" x="4660900" y="4635500"/>
          <p14:tracePt t="24282" x="4724400" y="4635500"/>
          <p14:tracePt t="24297" x="4781550" y="4641850"/>
          <p14:tracePt t="24314" x="4813300" y="4641850"/>
          <p14:tracePt t="24330" x="4838700" y="4641850"/>
          <p14:tracePt t="24333" x="4857750" y="4641850"/>
          <p14:tracePt t="24347" x="4876800" y="4641850"/>
          <p14:tracePt t="24363" x="4902200" y="4641850"/>
          <p14:tracePt t="24380" x="4921250" y="4641850"/>
          <p14:tracePt t="24397" x="4940300" y="4641850"/>
          <p14:tracePt t="24413" x="4991100" y="4648200"/>
          <p14:tracePt t="24430" x="5029200" y="4648200"/>
          <p14:tracePt t="24433" x="5035550" y="4648200"/>
          <p14:tracePt t="24446" x="5086350" y="4648200"/>
          <p14:tracePt t="24463" x="5130800" y="4648200"/>
          <p14:tracePt t="24480" x="5168900" y="4648200"/>
          <p14:tracePt t="24497" x="5232400" y="4648200"/>
          <p14:tracePt t="24501" x="5264150" y="4648200"/>
          <p14:tracePt t="24513" x="5289550" y="4648200"/>
          <p14:tracePt t="24530" x="5334000" y="4648200"/>
          <p14:tracePt t="24533" x="5346700" y="4648200"/>
          <p14:tracePt t="24547" x="5365750" y="4648200"/>
          <p14:tracePt t="24564" x="5403850" y="4648200"/>
          <p14:tracePt t="24567" x="5448300" y="4641850"/>
          <p14:tracePt t="24580" x="5505450" y="4635500"/>
          <p14:tracePt t="24597" x="5549900" y="4635500"/>
          <p14:tracePt t="24613" x="5588000" y="4635500"/>
          <p14:tracePt t="24630" x="5676900" y="4635500"/>
          <p14:tracePt t="24634" x="5683250" y="4635500"/>
          <p14:tracePt t="24647" x="5734050" y="4635500"/>
          <p14:tracePt t="24664" x="5778500" y="4635500"/>
          <p14:tracePt t="24680" x="5816600" y="4635500"/>
          <p14:tracePt t="24697" x="5880100" y="4629150"/>
          <p14:tracePt t="24701" x="5911850" y="4616450"/>
          <p14:tracePt t="24713" x="5918200" y="4616450"/>
          <p14:tracePt t="24730" x="5956300" y="4616450"/>
          <p14:tracePt t="24747" x="5969000" y="4610100"/>
          <p14:tracePt t="24764" x="5981700" y="4610100"/>
          <p14:tracePt t="24767" x="5988050" y="4610100"/>
          <p14:tracePt t="24780" x="5994400" y="4610100"/>
          <p14:tracePt t="24797" x="6007100" y="4610100"/>
          <p14:tracePt t="24813" x="6019800" y="4610100"/>
          <p14:tracePt t="24830" x="6051550" y="4603750"/>
          <p14:tracePt t="24863" x="6089650" y="4603750"/>
          <p14:tracePt t="24880" x="6108700" y="4603750"/>
          <p14:tracePt t="24897" x="6134100" y="4597400"/>
          <p14:tracePt t="24913" x="6159500" y="4597400"/>
          <p14:tracePt t="24930" x="6178550" y="4597400"/>
          <p14:tracePt t="24947" x="6210300" y="4597400"/>
          <p14:tracePt t="24963" x="6248400" y="4597400"/>
          <p14:tracePt t="24967" x="6261100" y="4597400"/>
          <p14:tracePt t="24980" x="6280150" y="4597400"/>
          <p14:tracePt t="24997" x="6324600" y="4597400"/>
          <p14:tracePt t="25013" x="6350000" y="4597400"/>
          <p14:tracePt t="25030" x="6369050" y="4597400"/>
          <p14:tracePt t="25050" x="6388100" y="4597400"/>
          <p14:tracePt t="25096" x="6394450" y="4597400"/>
          <p14:tracePt t="25114" x="6407150" y="4597400"/>
          <p14:tracePt t="25129" x="6413500" y="4597400"/>
          <p14:tracePt t="25146" x="6419850" y="4597400"/>
          <p14:tracePt t="25163" x="6432550" y="4597400"/>
          <p14:tracePt t="25180" x="6438900" y="4597400"/>
          <p14:tracePt t="25196" x="6451600" y="4591050"/>
          <p14:tracePt t="25213" x="6464300" y="4591050"/>
          <p14:tracePt t="25232" x="6477000" y="4591050"/>
          <p14:tracePt t="25246" x="6483350" y="4591050"/>
          <p14:tracePt t="25263" x="6508750" y="4591050"/>
          <p14:tracePt t="25280" x="6534150" y="4591050"/>
          <p14:tracePt t="25296" x="6540500" y="4591050"/>
          <p14:tracePt t="25315" x="6546850" y="4591050"/>
          <p14:tracePt t="27048" x="0" y="0"/>
        </p14:tracePtLst>
        <p14:tracePtLst>
          <p14:tracePt t="30131" x="8083550" y="4927600"/>
          <p14:tracePt t="30161" x="8089900" y="4927600"/>
          <p14:tracePt t="30178" x="8172450" y="4826000"/>
          <p14:tracePt t="30196" x="8204200" y="4781550"/>
          <p14:tracePt t="30211" x="8235950" y="4737100"/>
          <p14:tracePt t="30228" x="8248650" y="4705350"/>
          <p14:tracePt t="30231" x="8255000" y="4705350"/>
          <p14:tracePt t="30245" x="8274050" y="4667250"/>
          <p14:tracePt t="30278" x="8280400" y="4660900"/>
          <p14:tracePt t="30295" x="8286750" y="4648200"/>
          <p14:tracePt t="30311" x="8305800" y="4648200"/>
          <p14:tracePt t="30328" x="8312150" y="4641850"/>
          <p14:tracePt t="30332" x="8331200" y="4641850"/>
          <p14:tracePt t="30346" x="8350250" y="4641850"/>
          <p14:tracePt t="30361" x="8362950" y="4641850"/>
          <p14:tracePt t="30378" x="8394700" y="4641850"/>
          <p14:tracePt t="30395" x="8432800" y="4641850"/>
          <p14:tracePt t="30411" x="8451850" y="4654550"/>
          <p14:tracePt t="30428" x="8496300" y="4686300"/>
          <p14:tracePt t="30432" x="8509000" y="4699000"/>
          <p14:tracePt t="30445" x="8521700" y="4705350"/>
          <p14:tracePt t="30461" x="8591550" y="4762500"/>
          <p14:tracePt t="30478" x="8629650" y="4775200"/>
          <p14:tracePt t="30495" x="8661400" y="4806950"/>
          <p14:tracePt t="30511" x="8693150" y="4838700"/>
          <p14:tracePt t="30528" x="8724900" y="4864100"/>
          <p14:tracePt t="30545" x="8756650" y="4889500"/>
          <p14:tracePt t="30561" x="8788400" y="4914900"/>
          <p14:tracePt t="30578" x="8851900" y="4946650"/>
          <p14:tracePt t="30595" x="8890000" y="4984750"/>
          <p14:tracePt t="30600" x="8896350" y="4984750"/>
          <p14:tracePt t="30611" x="8928100" y="4991100"/>
          <p14:tracePt t="30628" x="8978900" y="5010150"/>
          <p14:tracePt t="30644" x="9023350" y="5029200"/>
          <p14:tracePt t="30661" x="9137650" y="5054600"/>
          <p14:tracePt t="30665" x="9182100" y="5060950"/>
          <p14:tracePt t="30678" x="9239250" y="5080000"/>
          <p14:tracePt t="30694" x="9277350" y="5086350"/>
          <p14:tracePt t="30698" x="9290050" y="5086350"/>
          <p14:tracePt t="30711" x="9296400" y="5086350"/>
          <p14:tracePt t="30728" x="9309100" y="5086350"/>
          <p14:tracePt t="30745" x="9315450" y="5086350"/>
          <p14:tracePt t="30761" x="9328150" y="5086350"/>
          <p14:tracePt t="30778" x="9347200" y="5067300"/>
          <p14:tracePt t="30795" x="9398000" y="5054600"/>
          <p14:tracePt t="30799" x="9404350" y="5048250"/>
          <p14:tracePt t="30811" x="9417050" y="5035550"/>
          <p14:tracePt t="30828" x="9429750" y="5016500"/>
          <p14:tracePt t="30844" x="9455150" y="4997450"/>
          <p14:tracePt t="30861" x="9467850" y="4978400"/>
          <p14:tracePt t="30865" x="9474200" y="4965700"/>
          <p14:tracePt t="30878" x="9480550" y="4965700"/>
          <p14:tracePt t="30894" x="9480550" y="4946650"/>
          <p14:tracePt t="30911" x="9505950" y="4927600"/>
          <p14:tracePt t="30928" x="9512300" y="4927600"/>
          <p14:tracePt t="30931" x="9531350" y="4921250"/>
          <p14:tracePt t="30944" x="9544050" y="4914900"/>
          <p14:tracePt t="30961" x="9582150" y="4908550"/>
          <p14:tracePt t="30978" x="9607550" y="4908550"/>
          <p14:tracePt t="30995" x="9671050" y="4908550"/>
          <p14:tracePt t="31014" x="9728200" y="4908550"/>
          <p14:tracePt t="31028" x="9779000" y="4908550"/>
          <p14:tracePt t="31048" x="9804400" y="4908550"/>
          <p14:tracePt t="31062" x="9829800" y="4908550"/>
          <p14:tracePt t="31079" x="9855200" y="4908550"/>
          <p14:tracePt t="31094" x="9874250" y="4908550"/>
          <p14:tracePt t="31111" x="9899650" y="4908550"/>
          <p14:tracePt t="31128" x="9918700" y="4908550"/>
          <p14:tracePt t="31145" x="9975850" y="4908550"/>
          <p14:tracePt t="31148" x="9994900" y="4914900"/>
          <p14:tracePt t="31162" x="10045700" y="4914900"/>
          <p14:tracePt t="31178" x="10077450" y="4921250"/>
          <p14:tracePt t="31194" x="10128250" y="4927600"/>
          <p14:tracePt t="31211" x="10179050" y="4927600"/>
          <p14:tracePt t="31228" x="10223500" y="4927600"/>
          <p14:tracePt t="31245" x="10261600" y="4927600"/>
          <p14:tracePt t="31261" x="10306050" y="4927600"/>
          <p14:tracePt t="31278" x="10363200" y="4927600"/>
          <p14:tracePt t="31294" x="10407650" y="4914900"/>
          <p14:tracePt t="31311" x="10439400" y="4908550"/>
          <p14:tracePt t="31328" x="10477500" y="4902200"/>
          <p14:tracePt t="31345" x="10502900" y="4883150"/>
          <p14:tracePt t="31362" x="10610850" y="4864100"/>
          <p14:tracePt t="31378" x="10655300" y="4857750"/>
          <p14:tracePt t="31394" x="10712450" y="4845050"/>
          <p14:tracePt t="31411" x="10725150" y="4845050"/>
          <p14:tracePt t="31414" x="10744200" y="4845050"/>
          <p14:tracePt t="31428" x="10756900" y="4845050"/>
          <p14:tracePt t="31444" x="10782300" y="4845050"/>
          <p14:tracePt t="31449" x="10795000" y="4845050"/>
          <p14:tracePt t="31461" x="10801350" y="4845050"/>
          <p14:tracePt t="31478" x="10807700" y="4845050"/>
          <p14:tracePt t="31481" x="10814050" y="4845050"/>
          <p14:tracePt t="31495" x="10820400" y="4845050"/>
          <p14:tracePt t="31511" x="10858500" y="4857750"/>
          <p14:tracePt t="31527" x="10890250" y="4857750"/>
          <p14:tracePt t="31544" x="10934700" y="4857750"/>
          <p14:tracePt t="31548" x="10960100" y="4857750"/>
          <p14:tracePt t="31549" x="10985500" y="4857750"/>
          <p14:tracePt t="31562" x="11004550" y="4857750"/>
          <p14:tracePt t="31578" x="11036300" y="4857750"/>
          <p14:tracePt t="31594" x="11068050" y="4857750"/>
          <p14:tracePt t="31613" x="11080750" y="4857750"/>
          <p14:tracePt t="31627" x="11093450" y="4845050"/>
          <p14:tracePt t="31645" x="11106150" y="4838700"/>
          <p14:tracePt t="31648" x="11112500" y="4838700"/>
          <p14:tracePt t="31661" x="11118850" y="4826000"/>
          <p14:tracePt t="31678" x="11137900" y="4819650"/>
          <p14:tracePt t="31682" x="11150600" y="4819650"/>
          <p14:tracePt t="31695" x="11156950" y="4819650"/>
          <p14:tracePt t="31711" x="11201400" y="4813300"/>
          <p14:tracePt t="31727" x="11214100" y="4813300"/>
          <p14:tracePt t="31744" x="11258550" y="4813300"/>
          <p14:tracePt t="31763" x="11290300" y="4806950"/>
          <p14:tracePt t="31778" x="11322050" y="4806950"/>
          <p14:tracePt t="31794" x="11360150" y="4806950"/>
          <p14:tracePt t="31811" x="11379200" y="4806950"/>
          <p14:tracePt t="31845" x="11391900" y="4806950"/>
          <p14:tracePt t="31863" x="11398250" y="4806950"/>
          <p14:tracePt t="31878" x="11423650" y="4806950"/>
          <p14:tracePt t="31894" x="11442700" y="4806950"/>
          <p14:tracePt t="31911" x="11474450" y="4806950"/>
          <p14:tracePt t="31914" x="11487150" y="4806950"/>
          <p14:tracePt t="31929" x="11499850" y="4806950"/>
          <p14:tracePt t="31932" x="11512550" y="4806950"/>
          <p14:tracePt t="31945" x="11525250" y="4806950"/>
          <p14:tracePt t="31963" x="11544300" y="4806950"/>
          <p14:tracePt t="33146" x="0" y="0"/>
        </p14:tracePtLst>
      </p14:laserTraceLst>
    </p:ext>
  </p:extLs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59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862" y="736472"/>
            <a:ext cx="2608580" cy="10536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Masking and Critical Bands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3442252" y="736472"/>
            <a:ext cx="7926705" cy="1077218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sz="2000" dirty="0">
              <a:latin typeface="Arial"/>
              <a:cs typeface="Arial"/>
            </a:endParaRPr>
          </a:p>
        </p:txBody>
      </p:sp>
      <p:sp>
        <p:nvSpPr>
          <p:cNvPr id="28" name="Text Box 3"/>
          <p:cNvSpPr txBox="1">
            <a:spLocks noChangeArrowheads="1"/>
          </p:cNvSpPr>
          <p:nvPr/>
        </p:nvSpPr>
        <p:spPr bwMode="auto">
          <a:xfrm>
            <a:off x="3505200" y="4193730"/>
            <a:ext cx="712696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defTabSz="762000" eaLnBrk="0" hangingPunct="0"/>
            <a:r>
              <a:rPr lang="nl-NL" sz="1400">
                <a:solidFill>
                  <a:schemeClr val="tx2"/>
                </a:solidFill>
              </a:rPr>
              <a:t>masker</a:t>
            </a:r>
            <a:endParaRPr lang="nl-NL" sz="1200">
              <a:solidFill>
                <a:schemeClr val="tx2"/>
              </a:solidFill>
            </a:endParaRPr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4306888" y="3355530"/>
            <a:ext cx="922945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defTabSz="762000" eaLnBrk="0" hangingPunct="0"/>
            <a:r>
              <a:rPr lang="nl-NL" sz="1400">
                <a:solidFill>
                  <a:schemeClr val="tx2"/>
                </a:solidFill>
              </a:rPr>
              <a:t>test signal</a:t>
            </a:r>
            <a:endParaRPr lang="nl-NL" sz="1200">
              <a:solidFill>
                <a:schemeClr val="tx2"/>
              </a:solidFill>
            </a:endParaRPr>
          </a:p>
        </p:txBody>
      </p:sp>
      <p:sp>
        <p:nvSpPr>
          <p:cNvPr id="30" name="Line 5"/>
          <p:cNvSpPr>
            <a:spLocks noChangeShapeType="1"/>
          </p:cNvSpPr>
          <p:nvPr/>
        </p:nvSpPr>
        <p:spPr bwMode="auto">
          <a:xfrm flipV="1">
            <a:off x="3276600" y="3128418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schemeClr val="tx2"/>
              </a:solidFill>
            </a:endParaRPr>
          </a:p>
        </p:txBody>
      </p:sp>
      <p:sp>
        <p:nvSpPr>
          <p:cNvPr id="31" name="Line 6"/>
          <p:cNvSpPr>
            <a:spLocks noChangeShapeType="1"/>
          </p:cNvSpPr>
          <p:nvPr/>
        </p:nvSpPr>
        <p:spPr bwMode="auto">
          <a:xfrm>
            <a:off x="3200400" y="4881018"/>
            <a:ext cx="335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schemeClr val="tx2"/>
              </a:solidFill>
            </a:endParaRPr>
          </a:p>
        </p:txBody>
      </p:sp>
      <p:sp>
        <p:nvSpPr>
          <p:cNvPr id="32" name="Line 7"/>
          <p:cNvSpPr>
            <a:spLocks noChangeShapeType="1"/>
          </p:cNvSpPr>
          <p:nvPr/>
        </p:nvSpPr>
        <p:spPr bwMode="auto">
          <a:xfrm flipV="1">
            <a:off x="4800600" y="3661818"/>
            <a:ext cx="0" cy="1219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schemeClr val="tx2"/>
              </a:solidFill>
            </a:endParaRPr>
          </a:p>
        </p:txBody>
      </p:sp>
      <p:sp>
        <p:nvSpPr>
          <p:cNvPr id="33" name="Rectangle 8"/>
          <p:cNvSpPr>
            <a:spLocks noChangeArrowheads="1"/>
          </p:cNvSpPr>
          <p:nvPr/>
        </p:nvSpPr>
        <p:spPr bwMode="auto">
          <a:xfrm>
            <a:off x="4648200" y="3966618"/>
            <a:ext cx="304800" cy="91440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algn="l" eaLnBrk="0" hangingPunct="0"/>
            <a:endParaRPr lang="en-US" sz="2000">
              <a:solidFill>
                <a:schemeClr val="tx2"/>
              </a:solidFill>
              <a:latin typeface="Tahoma" pitchFamily="34" charset="0"/>
            </a:endParaRPr>
          </a:p>
        </p:txBody>
      </p:sp>
      <p:sp>
        <p:nvSpPr>
          <p:cNvPr id="34" name="Text Box 9"/>
          <p:cNvSpPr txBox="1">
            <a:spLocks noChangeArrowheads="1"/>
          </p:cNvSpPr>
          <p:nvPr/>
        </p:nvSpPr>
        <p:spPr bwMode="auto">
          <a:xfrm>
            <a:off x="5715000" y="4957218"/>
            <a:ext cx="1066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1400">
                <a:solidFill>
                  <a:schemeClr val="tx2"/>
                </a:solidFill>
                <a:latin typeface="Tahoma" pitchFamily="34" charset="0"/>
              </a:rPr>
              <a:t>frequency</a:t>
            </a:r>
          </a:p>
        </p:txBody>
      </p:sp>
      <p:sp>
        <p:nvSpPr>
          <p:cNvPr id="35" name="Rectangle 10"/>
          <p:cNvSpPr>
            <a:spLocks noChangeArrowheads="1"/>
          </p:cNvSpPr>
          <p:nvPr/>
        </p:nvSpPr>
        <p:spPr bwMode="auto">
          <a:xfrm>
            <a:off x="3124200" y="1393281"/>
            <a:ext cx="77724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 marL="342900" indent="-342900" algn="l">
              <a:spcBef>
                <a:spcPct val="20000"/>
              </a:spcBef>
              <a:buFont typeface="Times" pitchFamily="18" charset="0"/>
              <a:buChar char="•"/>
            </a:pPr>
            <a:r>
              <a:rPr lang="nl-NL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</a:t>
            </a:r>
            <a:r>
              <a:rPr lang="nl-NL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nl-NL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nl-NL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detectability</a:t>
            </a:r>
            <a:r>
              <a:rPr lang="nl-NL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a </a:t>
            </a:r>
            <a:r>
              <a:rPr lang="nl-NL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tone</a:t>
            </a:r>
            <a:r>
              <a:rPr lang="nl-NL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masked</a:t>
            </a:r>
            <a:r>
              <a:rPr lang="nl-NL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nl-NL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bandpass </a:t>
            </a:r>
            <a:r>
              <a:rPr lang="nl-NL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noise</a:t>
            </a:r>
            <a:r>
              <a:rPr lang="nl-NL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centred</a:t>
            </a:r>
            <a:r>
              <a:rPr lang="nl-NL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spectrally</a:t>
            </a:r>
            <a:r>
              <a:rPr lang="nl-NL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around</a:t>
            </a:r>
            <a:r>
              <a:rPr lang="nl-NL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nl-NL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tone</a:t>
            </a:r>
            <a:endParaRPr lang="nl-NL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spcBef>
                <a:spcPct val="80000"/>
              </a:spcBef>
              <a:buFont typeface="Times" pitchFamily="18" charset="0"/>
              <a:buChar char="•"/>
            </a:pPr>
            <a:r>
              <a:rPr lang="nl-NL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</a:t>
            </a:r>
            <a:r>
              <a:rPr lang="nl-NL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thresholds</a:t>
            </a:r>
            <a:r>
              <a:rPr lang="nl-NL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a </a:t>
            </a:r>
            <a:r>
              <a:rPr lang="nl-NL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nl-NL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masker </a:t>
            </a:r>
            <a:r>
              <a:rPr lang="nl-NL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bandwidth</a:t>
            </a:r>
            <a:endParaRPr lang="nl-NL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Line 11"/>
          <p:cNvSpPr>
            <a:spLocks noChangeShapeType="1"/>
          </p:cNvSpPr>
          <p:nvPr/>
        </p:nvSpPr>
        <p:spPr bwMode="auto">
          <a:xfrm flipV="1">
            <a:off x="7543800" y="3128418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schemeClr val="tx2"/>
              </a:solidFill>
            </a:endParaRPr>
          </a:p>
        </p:txBody>
      </p:sp>
      <p:sp>
        <p:nvSpPr>
          <p:cNvPr id="37" name="Line 12"/>
          <p:cNvSpPr>
            <a:spLocks noChangeShapeType="1"/>
          </p:cNvSpPr>
          <p:nvPr/>
        </p:nvSpPr>
        <p:spPr bwMode="auto">
          <a:xfrm>
            <a:off x="7467600" y="4881018"/>
            <a:ext cx="335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schemeClr val="tx2"/>
              </a:solidFill>
            </a:endParaRPr>
          </a:p>
        </p:txBody>
      </p:sp>
      <p:sp>
        <p:nvSpPr>
          <p:cNvPr id="38" name="Text Box 13"/>
          <p:cNvSpPr txBox="1">
            <a:spLocks noChangeArrowheads="1"/>
          </p:cNvSpPr>
          <p:nvPr/>
        </p:nvSpPr>
        <p:spPr bwMode="auto">
          <a:xfrm>
            <a:off x="9906000" y="4957218"/>
            <a:ext cx="1066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1400">
                <a:solidFill>
                  <a:schemeClr val="tx2"/>
                </a:solidFill>
                <a:latin typeface="Tahoma" pitchFamily="34" charset="0"/>
              </a:rPr>
              <a:t>bandwidth</a:t>
            </a:r>
          </a:p>
        </p:txBody>
      </p:sp>
      <p:sp>
        <p:nvSpPr>
          <p:cNvPr id="39" name="Text Box 14"/>
          <p:cNvSpPr txBox="1">
            <a:spLocks noChangeArrowheads="1"/>
          </p:cNvSpPr>
          <p:nvPr/>
        </p:nvSpPr>
        <p:spPr bwMode="auto">
          <a:xfrm rot="16200000">
            <a:off x="2705100" y="3298413"/>
            <a:ext cx="685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1400">
                <a:solidFill>
                  <a:schemeClr val="tx2"/>
                </a:solidFill>
                <a:latin typeface="Tahoma" pitchFamily="34" charset="0"/>
              </a:rPr>
              <a:t>SPL</a:t>
            </a:r>
          </a:p>
        </p:txBody>
      </p:sp>
      <p:sp>
        <p:nvSpPr>
          <p:cNvPr id="40" name="Text Box 15"/>
          <p:cNvSpPr txBox="1">
            <a:spLocks noChangeArrowheads="1"/>
          </p:cNvSpPr>
          <p:nvPr/>
        </p:nvSpPr>
        <p:spPr bwMode="auto">
          <a:xfrm rot="16200000">
            <a:off x="6477000" y="3661818"/>
            <a:ext cx="1676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1400">
                <a:solidFill>
                  <a:schemeClr val="tx2"/>
                </a:solidFill>
                <a:latin typeface="Tahoma" pitchFamily="34" charset="0"/>
              </a:rPr>
              <a:t>masked threshold</a:t>
            </a:r>
          </a:p>
        </p:txBody>
      </p:sp>
      <p:sp>
        <p:nvSpPr>
          <p:cNvPr id="41" name="Text Box 16"/>
          <p:cNvSpPr txBox="1">
            <a:spLocks noChangeArrowheads="1"/>
          </p:cNvSpPr>
          <p:nvPr/>
        </p:nvSpPr>
        <p:spPr bwMode="auto">
          <a:xfrm>
            <a:off x="7772400" y="4347618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latin typeface="Tahoma" pitchFamily="34" charset="0"/>
              </a:rPr>
              <a:t>*</a:t>
            </a:r>
          </a:p>
        </p:txBody>
      </p:sp>
      <p:sp>
        <p:nvSpPr>
          <p:cNvPr id="42" name="Text Box 17"/>
          <p:cNvSpPr txBox="1">
            <a:spLocks noChangeArrowheads="1"/>
          </p:cNvSpPr>
          <p:nvPr/>
        </p:nvSpPr>
        <p:spPr bwMode="auto">
          <a:xfrm>
            <a:off x="8153400" y="4042818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latin typeface="Tahoma" pitchFamily="34" charset="0"/>
              </a:rPr>
              <a:t>*</a:t>
            </a:r>
          </a:p>
        </p:txBody>
      </p:sp>
      <p:sp>
        <p:nvSpPr>
          <p:cNvPr id="43" name="Rectangle 18"/>
          <p:cNvSpPr>
            <a:spLocks noChangeArrowheads="1"/>
          </p:cNvSpPr>
          <p:nvPr/>
        </p:nvSpPr>
        <p:spPr bwMode="auto">
          <a:xfrm>
            <a:off x="4495800" y="3966618"/>
            <a:ext cx="609600" cy="91440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algn="l" eaLnBrk="0" hangingPunct="0"/>
            <a:endParaRPr lang="en-US" sz="2000">
              <a:solidFill>
                <a:schemeClr val="tx2"/>
              </a:solidFill>
              <a:latin typeface="Tahoma" pitchFamily="34" charset="0"/>
            </a:endParaRPr>
          </a:p>
        </p:txBody>
      </p:sp>
      <p:sp>
        <p:nvSpPr>
          <p:cNvPr id="44" name="Text Box 19"/>
          <p:cNvSpPr txBox="1">
            <a:spLocks noChangeArrowheads="1"/>
          </p:cNvSpPr>
          <p:nvPr/>
        </p:nvSpPr>
        <p:spPr bwMode="auto">
          <a:xfrm>
            <a:off x="8534400" y="3738018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latin typeface="Tahoma" pitchFamily="34" charset="0"/>
              </a:rPr>
              <a:t>*</a:t>
            </a:r>
          </a:p>
        </p:txBody>
      </p:sp>
      <p:sp>
        <p:nvSpPr>
          <p:cNvPr id="45" name="Rectangle 20"/>
          <p:cNvSpPr>
            <a:spLocks noChangeArrowheads="1"/>
          </p:cNvSpPr>
          <p:nvPr/>
        </p:nvSpPr>
        <p:spPr bwMode="auto">
          <a:xfrm>
            <a:off x="4343400" y="3966618"/>
            <a:ext cx="914400" cy="91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eaLnBrk="0" hangingPunct="0"/>
            <a:endParaRPr lang="en-US" sz="2000">
              <a:solidFill>
                <a:schemeClr val="tx2"/>
              </a:solidFill>
              <a:latin typeface="Tahoma" pitchFamily="34" charset="0"/>
            </a:endParaRPr>
          </a:p>
        </p:txBody>
      </p:sp>
      <p:sp>
        <p:nvSpPr>
          <p:cNvPr id="24" name="object 3"/>
          <p:cNvSpPr txBox="1"/>
          <p:nvPr/>
        </p:nvSpPr>
        <p:spPr>
          <a:xfrm>
            <a:off x="3442252" y="885340"/>
            <a:ext cx="7926705" cy="35907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lang="en-US" sz="2000" b="1" spc="-5" dirty="0" smtClean="0">
                <a:solidFill>
                  <a:srgbClr val="003884"/>
                </a:solidFill>
                <a:latin typeface="Arial"/>
                <a:cs typeface="Arial"/>
              </a:rPr>
              <a:t>Fletcher Experiment, Critical Band Estimation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244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4"/>
    </mc:Choice>
    <mc:Fallback xmlns="">
      <p:transition spd="slow" advTm="3504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3265" x="2794000" y="4635500"/>
          <p14:tracePt t="23380" x="2806700" y="4635500"/>
          <p14:tracePt t="23397" x="2832100" y="4635500"/>
          <p14:tracePt t="23413" x="2863850" y="4635500"/>
          <p14:tracePt t="23430" x="2901950" y="4635500"/>
          <p14:tracePt t="23447" x="2940050" y="4635500"/>
          <p14:tracePt t="23450" x="2952750" y="4635500"/>
          <p14:tracePt t="23463" x="2959100" y="4635500"/>
          <p14:tracePt t="23480" x="2984500" y="4629150"/>
          <p14:tracePt t="23497" x="3003550" y="4629150"/>
          <p14:tracePt t="23514" x="3028950" y="4616450"/>
          <p14:tracePt t="23530" x="3041650" y="4610100"/>
          <p14:tracePt t="23548" x="3060700" y="4610100"/>
          <p14:tracePt t="23551" x="3079750" y="4610100"/>
          <p14:tracePt t="23565" x="3086100" y="4610100"/>
          <p14:tracePt t="23581" x="3111500" y="4610100"/>
          <p14:tracePt t="23597" x="3124200" y="4610100"/>
          <p14:tracePt t="23614" x="3155950" y="4610100"/>
          <p14:tracePt t="23630" x="3175000" y="4610100"/>
          <p14:tracePt t="23647" x="3213100" y="4603750"/>
          <p14:tracePt t="23650" x="3225800" y="4591050"/>
          <p14:tracePt t="23680" x="3251200" y="4591050"/>
          <p14:tracePt t="23697" x="3263900" y="4591050"/>
          <p14:tracePt t="23713" x="3270250" y="4591050"/>
          <p14:tracePt t="23730" x="3289300" y="4591050"/>
          <p14:tracePt t="23747" x="3302000" y="4591050"/>
          <p14:tracePt t="23763" x="3327400" y="4591050"/>
          <p14:tracePt t="23781" x="3346450" y="4591050"/>
          <p14:tracePt t="23784" x="3359150" y="4591050"/>
          <p14:tracePt t="23797" x="3378200" y="4591050"/>
          <p14:tracePt t="23813" x="3390900" y="4591050"/>
          <p14:tracePt t="23830" x="3409950" y="4591050"/>
          <p14:tracePt t="23847" x="3441700" y="4591050"/>
          <p14:tracePt t="23863" x="3460750" y="4591050"/>
          <p14:tracePt t="23880" x="3530600" y="4591050"/>
          <p14:tracePt t="23897" x="3562350" y="4591050"/>
          <p14:tracePt t="23913" x="3587750" y="4591050"/>
          <p14:tracePt t="23930" x="3619500" y="4591050"/>
          <p14:tracePt t="23947" x="3644900" y="4591050"/>
          <p14:tracePt t="23951" x="3651250" y="4591050"/>
          <p14:tracePt t="23963" x="3670300" y="4591050"/>
          <p14:tracePt t="23980" x="3708400" y="4597400"/>
          <p14:tracePt t="23997" x="3733800" y="4597400"/>
          <p14:tracePt t="24013" x="3765550" y="4597400"/>
          <p14:tracePt t="24017" x="3784600" y="4597400"/>
          <p14:tracePt t="24031" x="3816350" y="4597400"/>
          <p14:tracePt t="24047" x="3841750" y="4597400"/>
          <p14:tracePt t="24063" x="3898900" y="4597400"/>
          <p14:tracePt t="24081" x="3943350" y="4597400"/>
          <p14:tracePt t="24097" x="3968750" y="4597400"/>
          <p14:tracePt t="24113" x="4019550" y="4597400"/>
          <p14:tracePt t="24132" x="4051300" y="4610100"/>
          <p14:tracePt t="24135" x="4127500" y="4616450"/>
          <p14:tracePt t="24147" x="4159250" y="4622800"/>
          <p14:tracePt t="24167" x="4254500" y="4622800"/>
          <p14:tracePt t="24180" x="4368800" y="4622800"/>
          <p14:tracePt t="24198" x="4406900" y="4629150"/>
          <p14:tracePt t="24201" x="4464050" y="4629150"/>
          <p14:tracePt t="24213" x="4495800" y="4629150"/>
          <p14:tracePt t="24231" x="4546600" y="4635500"/>
          <p14:tracePt t="24247" x="4584700" y="4635500"/>
          <p14:tracePt t="24263" x="4635500" y="4635500"/>
          <p14:tracePt t="24267" x="4660900" y="4635500"/>
          <p14:tracePt t="24282" x="4724400" y="4635500"/>
          <p14:tracePt t="24297" x="4781550" y="4641850"/>
          <p14:tracePt t="24314" x="4813300" y="4641850"/>
          <p14:tracePt t="24330" x="4838700" y="4641850"/>
          <p14:tracePt t="24333" x="4857750" y="4641850"/>
          <p14:tracePt t="24347" x="4876800" y="4641850"/>
          <p14:tracePt t="24363" x="4902200" y="4641850"/>
          <p14:tracePt t="24380" x="4921250" y="4641850"/>
          <p14:tracePt t="24397" x="4940300" y="4641850"/>
          <p14:tracePt t="24413" x="4991100" y="4648200"/>
          <p14:tracePt t="24430" x="5029200" y="4648200"/>
          <p14:tracePt t="24433" x="5035550" y="4648200"/>
          <p14:tracePt t="24446" x="5086350" y="4648200"/>
          <p14:tracePt t="24463" x="5130800" y="4648200"/>
          <p14:tracePt t="24480" x="5168900" y="4648200"/>
          <p14:tracePt t="24497" x="5232400" y="4648200"/>
          <p14:tracePt t="24501" x="5264150" y="4648200"/>
          <p14:tracePt t="24513" x="5289550" y="4648200"/>
          <p14:tracePt t="24530" x="5334000" y="4648200"/>
          <p14:tracePt t="24533" x="5346700" y="4648200"/>
          <p14:tracePt t="24547" x="5365750" y="4648200"/>
          <p14:tracePt t="24564" x="5403850" y="4648200"/>
          <p14:tracePt t="24567" x="5448300" y="4641850"/>
          <p14:tracePt t="24580" x="5505450" y="4635500"/>
          <p14:tracePt t="24597" x="5549900" y="4635500"/>
          <p14:tracePt t="24613" x="5588000" y="4635500"/>
          <p14:tracePt t="24630" x="5676900" y="4635500"/>
          <p14:tracePt t="24634" x="5683250" y="4635500"/>
          <p14:tracePt t="24647" x="5734050" y="4635500"/>
          <p14:tracePt t="24664" x="5778500" y="4635500"/>
          <p14:tracePt t="24680" x="5816600" y="4635500"/>
          <p14:tracePt t="24697" x="5880100" y="4629150"/>
          <p14:tracePt t="24701" x="5911850" y="4616450"/>
          <p14:tracePt t="24713" x="5918200" y="4616450"/>
          <p14:tracePt t="24730" x="5956300" y="4616450"/>
          <p14:tracePt t="24747" x="5969000" y="4610100"/>
          <p14:tracePt t="24764" x="5981700" y="4610100"/>
          <p14:tracePt t="24767" x="5988050" y="4610100"/>
          <p14:tracePt t="24780" x="5994400" y="4610100"/>
          <p14:tracePt t="24797" x="6007100" y="4610100"/>
          <p14:tracePt t="24813" x="6019800" y="4610100"/>
          <p14:tracePt t="24830" x="6051550" y="4603750"/>
          <p14:tracePt t="24863" x="6089650" y="4603750"/>
          <p14:tracePt t="24880" x="6108700" y="4603750"/>
          <p14:tracePt t="24897" x="6134100" y="4597400"/>
          <p14:tracePt t="24913" x="6159500" y="4597400"/>
          <p14:tracePt t="24930" x="6178550" y="4597400"/>
          <p14:tracePt t="24947" x="6210300" y="4597400"/>
          <p14:tracePt t="24963" x="6248400" y="4597400"/>
          <p14:tracePt t="24967" x="6261100" y="4597400"/>
          <p14:tracePt t="24980" x="6280150" y="4597400"/>
          <p14:tracePt t="24997" x="6324600" y="4597400"/>
          <p14:tracePt t="25013" x="6350000" y="4597400"/>
          <p14:tracePt t="25030" x="6369050" y="4597400"/>
          <p14:tracePt t="25050" x="6388100" y="4597400"/>
          <p14:tracePt t="25096" x="6394450" y="4597400"/>
          <p14:tracePt t="25114" x="6407150" y="4597400"/>
          <p14:tracePt t="25129" x="6413500" y="4597400"/>
          <p14:tracePt t="25146" x="6419850" y="4597400"/>
          <p14:tracePt t="25163" x="6432550" y="4597400"/>
          <p14:tracePt t="25180" x="6438900" y="4597400"/>
          <p14:tracePt t="25196" x="6451600" y="4591050"/>
          <p14:tracePt t="25213" x="6464300" y="4591050"/>
          <p14:tracePt t="25232" x="6477000" y="4591050"/>
          <p14:tracePt t="25246" x="6483350" y="4591050"/>
          <p14:tracePt t="25263" x="6508750" y="4591050"/>
          <p14:tracePt t="25280" x="6534150" y="4591050"/>
          <p14:tracePt t="25296" x="6540500" y="4591050"/>
          <p14:tracePt t="25315" x="6546850" y="4591050"/>
          <p14:tracePt t="27048" x="0" y="0"/>
        </p14:tracePtLst>
        <p14:tracePtLst>
          <p14:tracePt t="30131" x="8083550" y="4927600"/>
          <p14:tracePt t="30161" x="8089900" y="4927600"/>
          <p14:tracePt t="30178" x="8172450" y="4826000"/>
          <p14:tracePt t="30196" x="8204200" y="4781550"/>
          <p14:tracePt t="30211" x="8235950" y="4737100"/>
          <p14:tracePt t="30228" x="8248650" y="4705350"/>
          <p14:tracePt t="30231" x="8255000" y="4705350"/>
          <p14:tracePt t="30245" x="8274050" y="4667250"/>
          <p14:tracePt t="30278" x="8280400" y="4660900"/>
          <p14:tracePt t="30295" x="8286750" y="4648200"/>
          <p14:tracePt t="30311" x="8305800" y="4648200"/>
          <p14:tracePt t="30328" x="8312150" y="4641850"/>
          <p14:tracePt t="30332" x="8331200" y="4641850"/>
          <p14:tracePt t="30346" x="8350250" y="4641850"/>
          <p14:tracePt t="30361" x="8362950" y="4641850"/>
          <p14:tracePt t="30378" x="8394700" y="4641850"/>
          <p14:tracePt t="30395" x="8432800" y="4641850"/>
          <p14:tracePt t="30411" x="8451850" y="4654550"/>
          <p14:tracePt t="30428" x="8496300" y="4686300"/>
          <p14:tracePt t="30432" x="8509000" y="4699000"/>
          <p14:tracePt t="30445" x="8521700" y="4705350"/>
          <p14:tracePt t="30461" x="8591550" y="4762500"/>
          <p14:tracePt t="30478" x="8629650" y="4775200"/>
          <p14:tracePt t="30495" x="8661400" y="4806950"/>
          <p14:tracePt t="30511" x="8693150" y="4838700"/>
          <p14:tracePt t="30528" x="8724900" y="4864100"/>
          <p14:tracePt t="30545" x="8756650" y="4889500"/>
          <p14:tracePt t="30561" x="8788400" y="4914900"/>
          <p14:tracePt t="30578" x="8851900" y="4946650"/>
          <p14:tracePt t="30595" x="8890000" y="4984750"/>
          <p14:tracePt t="30600" x="8896350" y="4984750"/>
          <p14:tracePt t="30611" x="8928100" y="4991100"/>
          <p14:tracePt t="30628" x="8978900" y="5010150"/>
          <p14:tracePt t="30644" x="9023350" y="5029200"/>
          <p14:tracePt t="30661" x="9137650" y="5054600"/>
          <p14:tracePt t="30665" x="9182100" y="5060950"/>
          <p14:tracePt t="30678" x="9239250" y="5080000"/>
          <p14:tracePt t="30694" x="9277350" y="5086350"/>
          <p14:tracePt t="30698" x="9290050" y="5086350"/>
          <p14:tracePt t="30711" x="9296400" y="5086350"/>
          <p14:tracePt t="30728" x="9309100" y="5086350"/>
          <p14:tracePt t="30745" x="9315450" y="5086350"/>
          <p14:tracePt t="30761" x="9328150" y="5086350"/>
          <p14:tracePt t="30778" x="9347200" y="5067300"/>
          <p14:tracePt t="30795" x="9398000" y="5054600"/>
          <p14:tracePt t="30799" x="9404350" y="5048250"/>
          <p14:tracePt t="30811" x="9417050" y="5035550"/>
          <p14:tracePt t="30828" x="9429750" y="5016500"/>
          <p14:tracePt t="30844" x="9455150" y="4997450"/>
          <p14:tracePt t="30861" x="9467850" y="4978400"/>
          <p14:tracePt t="30865" x="9474200" y="4965700"/>
          <p14:tracePt t="30878" x="9480550" y="4965700"/>
          <p14:tracePt t="30894" x="9480550" y="4946650"/>
          <p14:tracePt t="30911" x="9505950" y="4927600"/>
          <p14:tracePt t="30928" x="9512300" y="4927600"/>
          <p14:tracePt t="30931" x="9531350" y="4921250"/>
          <p14:tracePt t="30944" x="9544050" y="4914900"/>
          <p14:tracePt t="30961" x="9582150" y="4908550"/>
          <p14:tracePt t="30978" x="9607550" y="4908550"/>
          <p14:tracePt t="30995" x="9671050" y="4908550"/>
          <p14:tracePt t="31014" x="9728200" y="4908550"/>
          <p14:tracePt t="31028" x="9779000" y="4908550"/>
          <p14:tracePt t="31048" x="9804400" y="4908550"/>
          <p14:tracePt t="31062" x="9829800" y="4908550"/>
          <p14:tracePt t="31079" x="9855200" y="4908550"/>
          <p14:tracePt t="31094" x="9874250" y="4908550"/>
          <p14:tracePt t="31111" x="9899650" y="4908550"/>
          <p14:tracePt t="31128" x="9918700" y="4908550"/>
          <p14:tracePt t="31145" x="9975850" y="4908550"/>
          <p14:tracePt t="31148" x="9994900" y="4914900"/>
          <p14:tracePt t="31162" x="10045700" y="4914900"/>
          <p14:tracePt t="31178" x="10077450" y="4921250"/>
          <p14:tracePt t="31194" x="10128250" y="4927600"/>
          <p14:tracePt t="31211" x="10179050" y="4927600"/>
          <p14:tracePt t="31228" x="10223500" y="4927600"/>
          <p14:tracePt t="31245" x="10261600" y="4927600"/>
          <p14:tracePt t="31261" x="10306050" y="4927600"/>
          <p14:tracePt t="31278" x="10363200" y="4927600"/>
          <p14:tracePt t="31294" x="10407650" y="4914900"/>
          <p14:tracePt t="31311" x="10439400" y="4908550"/>
          <p14:tracePt t="31328" x="10477500" y="4902200"/>
          <p14:tracePt t="31345" x="10502900" y="4883150"/>
          <p14:tracePt t="31362" x="10610850" y="4864100"/>
          <p14:tracePt t="31378" x="10655300" y="4857750"/>
          <p14:tracePt t="31394" x="10712450" y="4845050"/>
          <p14:tracePt t="31411" x="10725150" y="4845050"/>
          <p14:tracePt t="31414" x="10744200" y="4845050"/>
          <p14:tracePt t="31428" x="10756900" y="4845050"/>
          <p14:tracePt t="31444" x="10782300" y="4845050"/>
          <p14:tracePt t="31449" x="10795000" y="4845050"/>
          <p14:tracePt t="31461" x="10801350" y="4845050"/>
          <p14:tracePt t="31478" x="10807700" y="4845050"/>
          <p14:tracePt t="31481" x="10814050" y="4845050"/>
          <p14:tracePt t="31495" x="10820400" y="4845050"/>
          <p14:tracePt t="31511" x="10858500" y="4857750"/>
          <p14:tracePt t="31527" x="10890250" y="4857750"/>
          <p14:tracePt t="31544" x="10934700" y="4857750"/>
          <p14:tracePt t="31548" x="10960100" y="4857750"/>
          <p14:tracePt t="31549" x="10985500" y="4857750"/>
          <p14:tracePt t="31562" x="11004550" y="4857750"/>
          <p14:tracePt t="31578" x="11036300" y="4857750"/>
          <p14:tracePt t="31594" x="11068050" y="4857750"/>
          <p14:tracePt t="31613" x="11080750" y="4857750"/>
          <p14:tracePt t="31627" x="11093450" y="4845050"/>
          <p14:tracePt t="31645" x="11106150" y="4838700"/>
          <p14:tracePt t="31648" x="11112500" y="4838700"/>
          <p14:tracePt t="31661" x="11118850" y="4826000"/>
          <p14:tracePt t="31678" x="11137900" y="4819650"/>
          <p14:tracePt t="31682" x="11150600" y="4819650"/>
          <p14:tracePt t="31695" x="11156950" y="4819650"/>
          <p14:tracePt t="31711" x="11201400" y="4813300"/>
          <p14:tracePt t="31727" x="11214100" y="4813300"/>
          <p14:tracePt t="31744" x="11258550" y="4813300"/>
          <p14:tracePt t="31763" x="11290300" y="4806950"/>
          <p14:tracePt t="31778" x="11322050" y="4806950"/>
          <p14:tracePt t="31794" x="11360150" y="4806950"/>
          <p14:tracePt t="31811" x="11379200" y="4806950"/>
          <p14:tracePt t="31845" x="11391900" y="4806950"/>
          <p14:tracePt t="31863" x="11398250" y="4806950"/>
          <p14:tracePt t="31878" x="11423650" y="4806950"/>
          <p14:tracePt t="31894" x="11442700" y="4806950"/>
          <p14:tracePt t="31911" x="11474450" y="4806950"/>
          <p14:tracePt t="31914" x="11487150" y="4806950"/>
          <p14:tracePt t="31929" x="11499850" y="4806950"/>
          <p14:tracePt t="31932" x="11512550" y="4806950"/>
          <p14:tracePt t="31945" x="11525250" y="4806950"/>
          <p14:tracePt t="31963" x="11544300" y="4806950"/>
          <p14:tracePt t="33146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6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862" y="736472"/>
            <a:ext cx="2608580" cy="10536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Range of hearing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3442252" y="736472"/>
            <a:ext cx="7926705" cy="1077218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sz="2000" dirty="0">
              <a:latin typeface="Arial"/>
              <a:cs typeface="Arial"/>
            </a:endParaRPr>
          </a:p>
        </p:txBody>
      </p:sp>
      <p:sp>
        <p:nvSpPr>
          <p:cNvPr id="11" name="object 4"/>
          <p:cNvSpPr txBox="1"/>
          <p:nvPr/>
        </p:nvSpPr>
        <p:spPr>
          <a:xfrm>
            <a:off x="2335663" y="4648200"/>
            <a:ext cx="8383905" cy="173957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rgbClr val="003884"/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3884"/>
                </a:solidFill>
                <a:latin typeface="Arial"/>
                <a:cs typeface="Arial"/>
              </a:rPr>
              <a:t>Ear insensitive to low frequencies such as 100 Hz</a:t>
            </a:r>
          </a:p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rgbClr val="003884"/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3884"/>
                </a:solidFill>
                <a:latin typeface="Arial"/>
                <a:cs typeface="Arial"/>
              </a:rPr>
              <a:t>Highly sensitive between frequency range 2000 Hz to 5000 Hz.</a:t>
            </a:r>
          </a:p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rgbClr val="003884"/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rgbClr val="003884"/>
              </a:solidFill>
              <a:latin typeface="Arial"/>
              <a:cs typeface="Arial"/>
              <a:sym typeface="Wingdings" panose="05000000000000000000" pitchFamily="2" charset="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754" y="711340"/>
            <a:ext cx="7290568" cy="382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9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4"/>
    </mc:Choice>
    <mc:Fallback xmlns="">
      <p:transition spd="slow" advTm="3504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3265" x="2794000" y="4635500"/>
          <p14:tracePt t="23380" x="2806700" y="4635500"/>
          <p14:tracePt t="23397" x="2832100" y="4635500"/>
          <p14:tracePt t="23413" x="2863850" y="4635500"/>
          <p14:tracePt t="23430" x="2901950" y="4635500"/>
          <p14:tracePt t="23447" x="2940050" y="4635500"/>
          <p14:tracePt t="23450" x="2952750" y="4635500"/>
          <p14:tracePt t="23463" x="2959100" y="4635500"/>
          <p14:tracePt t="23480" x="2984500" y="4629150"/>
          <p14:tracePt t="23497" x="3003550" y="4629150"/>
          <p14:tracePt t="23514" x="3028950" y="4616450"/>
          <p14:tracePt t="23530" x="3041650" y="4610100"/>
          <p14:tracePt t="23548" x="3060700" y="4610100"/>
          <p14:tracePt t="23551" x="3079750" y="4610100"/>
          <p14:tracePt t="23565" x="3086100" y="4610100"/>
          <p14:tracePt t="23581" x="3111500" y="4610100"/>
          <p14:tracePt t="23597" x="3124200" y="4610100"/>
          <p14:tracePt t="23614" x="3155950" y="4610100"/>
          <p14:tracePt t="23630" x="3175000" y="4610100"/>
          <p14:tracePt t="23647" x="3213100" y="4603750"/>
          <p14:tracePt t="23650" x="3225800" y="4591050"/>
          <p14:tracePt t="23680" x="3251200" y="4591050"/>
          <p14:tracePt t="23697" x="3263900" y="4591050"/>
          <p14:tracePt t="23713" x="3270250" y="4591050"/>
          <p14:tracePt t="23730" x="3289300" y="4591050"/>
          <p14:tracePt t="23747" x="3302000" y="4591050"/>
          <p14:tracePt t="23763" x="3327400" y="4591050"/>
          <p14:tracePt t="23781" x="3346450" y="4591050"/>
          <p14:tracePt t="23784" x="3359150" y="4591050"/>
          <p14:tracePt t="23797" x="3378200" y="4591050"/>
          <p14:tracePt t="23813" x="3390900" y="4591050"/>
          <p14:tracePt t="23830" x="3409950" y="4591050"/>
          <p14:tracePt t="23847" x="3441700" y="4591050"/>
          <p14:tracePt t="23863" x="3460750" y="4591050"/>
          <p14:tracePt t="23880" x="3530600" y="4591050"/>
          <p14:tracePt t="23897" x="3562350" y="4591050"/>
          <p14:tracePt t="23913" x="3587750" y="4591050"/>
          <p14:tracePt t="23930" x="3619500" y="4591050"/>
          <p14:tracePt t="23947" x="3644900" y="4591050"/>
          <p14:tracePt t="23951" x="3651250" y="4591050"/>
          <p14:tracePt t="23963" x="3670300" y="4591050"/>
          <p14:tracePt t="23980" x="3708400" y="4597400"/>
          <p14:tracePt t="23997" x="3733800" y="4597400"/>
          <p14:tracePt t="24013" x="3765550" y="4597400"/>
          <p14:tracePt t="24017" x="3784600" y="4597400"/>
          <p14:tracePt t="24031" x="3816350" y="4597400"/>
          <p14:tracePt t="24047" x="3841750" y="4597400"/>
          <p14:tracePt t="24063" x="3898900" y="4597400"/>
          <p14:tracePt t="24081" x="3943350" y="4597400"/>
          <p14:tracePt t="24097" x="3968750" y="4597400"/>
          <p14:tracePt t="24113" x="4019550" y="4597400"/>
          <p14:tracePt t="24132" x="4051300" y="4610100"/>
          <p14:tracePt t="24135" x="4127500" y="4616450"/>
          <p14:tracePt t="24147" x="4159250" y="4622800"/>
          <p14:tracePt t="24167" x="4254500" y="4622800"/>
          <p14:tracePt t="24180" x="4368800" y="4622800"/>
          <p14:tracePt t="24198" x="4406900" y="4629150"/>
          <p14:tracePt t="24201" x="4464050" y="4629150"/>
          <p14:tracePt t="24213" x="4495800" y="4629150"/>
          <p14:tracePt t="24231" x="4546600" y="4635500"/>
          <p14:tracePt t="24247" x="4584700" y="4635500"/>
          <p14:tracePt t="24263" x="4635500" y="4635500"/>
          <p14:tracePt t="24267" x="4660900" y="4635500"/>
          <p14:tracePt t="24282" x="4724400" y="4635500"/>
          <p14:tracePt t="24297" x="4781550" y="4641850"/>
          <p14:tracePt t="24314" x="4813300" y="4641850"/>
          <p14:tracePt t="24330" x="4838700" y="4641850"/>
          <p14:tracePt t="24333" x="4857750" y="4641850"/>
          <p14:tracePt t="24347" x="4876800" y="4641850"/>
          <p14:tracePt t="24363" x="4902200" y="4641850"/>
          <p14:tracePt t="24380" x="4921250" y="4641850"/>
          <p14:tracePt t="24397" x="4940300" y="4641850"/>
          <p14:tracePt t="24413" x="4991100" y="4648200"/>
          <p14:tracePt t="24430" x="5029200" y="4648200"/>
          <p14:tracePt t="24433" x="5035550" y="4648200"/>
          <p14:tracePt t="24446" x="5086350" y="4648200"/>
          <p14:tracePt t="24463" x="5130800" y="4648200"/>
          <p14:tracePt t="24480" x="5168900" y="4648200"/>
          <p14:tracePt t="24497" x="5232400" y="4648200"/>
          <p14:tracePt t="24501" x="5264150" y="4648200"/>
          <p14:tracePt t="24513" x="5289550" y="4648200"/>
          <p14:tracePt t="24530" x="5334000" y="4648200"/>
          <p14:tracePt t="24533" x="5346700" y="4648200"/>
          <p14:tracePt t="24547" x="5365750" y="4648200"/>
          <p14:tracePt t="24564" x="5403850" y="4648200"/>
          <p14:tracePt t="24567" x="5448300" y="4641850"/>
          <p14:tracePt t="24580" x="5505450" y="4635500"/>
          <p14:tracePt t="24597" x="5549900" y="4635500"/>
          <p14:tracePt t="24613" x="5588000" y="4635500"/>
          <p14:tracePt t="24630" x="5676900" y="4635500"/>
          <p14:tracePt t="24634" x="5683250" y="4635500"/>
          <p14:tracePt t="24647" x="5734050" y="4635500"/>
          <p14:tracePt t="24664" x="5778500" y="4635500"/>
          <p14:tracePt t="24680" x="5816600" y="4635500"/>
          <p14:tracePt t="24697" x="5880100" y="4629150"/>
          <p14:tracePt t="24701" x="5911850" y="4616450"/>
          <p14:tracePt t="24713" x="5918200" y="4616450"/>
          <p14:tracePt t="24730" x="5956300" y="4616450"/>
          <p14:tracePt t="24747" x="5969000" y="4610100"/>
          <p14:tracePt t="24764" x="5981700" y="4610100"/>
          <p14:tracePt t="24767" x="5988050" y="4610100"/>
          <p14:tracePt t="24780" x="5994400" y="4610100"/>
          <p14:tracePt t="24797" x="6007100" y="4610100"/>
          <p14:tracePt t="24813" x="6019800" y="4610100"/>
          <p14:tracePt t="24830" x="6051550" y="4603750"/>
          <p14:tracePt t="24863" x="6089650" y="4603750"/>
          <p14:tracePt t="24880" x="6108700" y="4603750"/>
          <p14:tracePt t="24897" x="6134100" y="4597400"/>
          <p14:tracePt t="24913" x="6159500" y="4597400"/>
          <p14:tracePt t="24930" x="6178550" y="4597400"/>
          <p14:tracePt t="24947" x="6210300" y="4597400"/>
          <p14:tracePt t="24963" x="6248400" y="4597400"/>
          <p14:tracePt t="24967" x="6261100" y="4597400"/>
          <p14:tracePt t="24980" x="6280150" y="4597400"/>
          <p14:tracePt t="24997" x="6324600" y="4597400"/>
          <p14:tracePt t="25013" x="6350000" y="4597400"/>
          <p14:tracePt t="25030" x="6369050" y="4597400"/>
          <p14:tracePt t="25050" x="6388100" y="4597400"/>
          <p14:tracePt t="25096" x="6394450" y="4597400"/>
          <p14:tracePt t="25114" x="6407150" y="4597400"/>
          <p14:tracePt t="25129" x="6413500" y="4597400"/>
          <p14:tracePt t="25146" x="6419850" y="4597400"/>
          <p14:tracePt t="25163" x="6432550" y="4597400"/>
          <p14:tracePt t="25180" x="6438900" y="4597400"/>
          <p14:tracePt t="25196" x="6451600" y="4591050"/>
          <p14:tracePt t="25213" x="6464300" y="4591050"/>
          <p14:tracePt t="25232" x="6477000" y="4591050"/>
          <p14:tracePt t="25246" x="6483350" y="4591050"/>
          <p14:tracePt t="25263" x="6508750" y="4591050"/>
          <p14:tracePt t="25280" x="6534150" y="4591050"/>
          <p14:tracePt t="25296" x="6540500" y="4591050"/>
          <p14:tracePt t="25315" x="6546850" y="4591050"/>
          <p14:tracePt t="27048" x="0" y="0"/>
        </p14:tracePtLst>
        <p14:tracePtLst>
          <p14:tracePt t="30131" x="8083550" y="4927600"/>
          <p14:tracePt t="30161" x="8089900" y="4927600"/>
          <p14:tracePt t="30178" x="8172450" y="4826000"/>
          <p14:tracePt t="30196" x="8204200" y="4781550"/>
          <p14:tracePt t="30211" x="8235950" y="4737100"/>
          <p14:tracePt t="30228" x="8248650" y="4705350"/>
          <p14:tracePt t="30231" x="8255000" y="4705350"/>
          <p14:tracePt t="30245" x="8274050" y="4667250"/>
          <p14:tracePt t="30278" x="8280400" y="4660900"/>
          <p14:tracePt t="30295" x="8286750" y="4648200"/>
          <p14:tracePt t="30311" x="8305800" y="4648200"/>
          <p14:tracePt t="30328" x="8312150" y="4641850"/>
          <p14:tracePt t="30332" x="8331200" y="4641850"/>
          <p14:tracePt t="30346" x="8350250" y="4641850"/>
          <p14:tracePt t="30361" x="8362950" y="4641850"/>
          <p14:tracePt t="30378" x="8394700" y="4641850"/>
          <p14:tracePt t="30395" x="8432800" y="4641850"/>
          <p14:tracePt t="30411" x="8451850" y="4654550"/>
          <p14:tracePt t="30428" x="8496300" y="4686300"/>
          <p14:tracePt t="30432" x="8509000" y="4699000"/>
          <p14:tracePt t="30445" x="8521700" y="4705350"/>
          <p14:tracePt t="30461" x="8591550" y="4762500"/>
          <p14:tracePt t="30478" x="8629650" y="4775200"/>
          <p14:tracePt t="30495" x="8661400" y="4806950"/>
          <p14:tracePt t="30511" x="8693150" y="4838700"/>
          <p14:tracePt t="30528" x="8724900" y="4864100"/>
          <p14:tracePt t="30545" x="8756650" y="4889500"/>
          <p14:tracePt t="30561" x="8788400" y="4914900"/>
          <p14:tracePt t="30578" x="8851900" y="4946650"/>
          <p14:tracePt t="30595" x="8890000" y="4984750"/>
          <p14:tracePt t="30600" x="8896350" y="4984750"/>
          <p14:tracePt t="30611" x="8928100" y="4991100"/>
          <p14:tracePt t="30628" x="8978900" y="5010150"/>
          <p14:tracePt t="30644" x="9023350" y="5029200"/>
          <p14:tracePt t="30661" x="9137650" y="5054600"/>
          <p14:tracePt t="30665" x="9182100" y="5060950"/>
          <p14:tracePt t="30678" x="9239250" y="5080000"/>
          <p14:tracePt t="30694" x="9277350" y="5086350"/>
          <p14:tracePt t="30698" x="9290050" y="5086350"/>
          <p14:tracePt t="30711" x="9296400" y="5086350"/>
          <p14:tracePt t="30728" x="9309100" y="5086350"/>
          <p14:tracePt t="30745" x="9315450" y="5086350"/>
          <p14:tracePt t="30761" x="9328150" y="5086350"/>
          <p14:tracePt t="30778" x="9347200" y="5067300"/>
          <p14:tracePt t="30795" x="9398000" y="5054600"/>
          <p14:tracePt t="30799" x="9404350" y="5048250"/>
          <p14:tracePt t="30811" x="9417050" y="5035550"/>
          <p14:tracePt t="30828" x="9429750" y="5016500"/>
          <p14:tracePt t="30844" x="9455150" y="4997450"/>
          <p14:tracePt t="30861" x="9467850" y="4978400"/>
          <p14:tracePt t="30865" x="9474200" y="4965700"/>
          <p14:tracePt t="30878" x="9480550" y="4965700"/>
          <p14:tracePt t="30894" x="9480550" y="4946650"/>
          <p14:tracePt t="30911" x="9505950" y="4927600"/>
          <p14:tracePt t="30928" x="9512300" y="4927600"/>
          <p14:tracePt t="30931" x="9531350" y="4921250"/>
          <p14:tracePt t="30944" x="9544050" y="4914900"/>
          <p14:tracePt t="30961" x="9582150" y="4908550"/>
          <p14:tracePt t="30978" x="9607550" y="4908550"/>
          <p14:tracePt t="30995" x="9671050" y="4908550"/>
          <p14:tracePt t="31014" x="9728200" y="4908550"/>
          <p14:tracePt t="31028" x="9779000" y="4908550"/>
          <p14:tracePt t="31048" x="9804400" y="4908550"/>
          <p14:tracePt t="31062" x="9829800" y="4908550"/>
          <p14:tracePt t="31079" x="9855200" y="4908550"/>
          <p14:tracePt t="31094" x="9874250" y="4908550"/>
          <p14:tracePt t="31111" x="9899650" y="4908550"/>
          <p14:tracePt t="31128" x="9918700" y="4908550"/>
          <p14:tracePt t="31145" x="9975850" y="4908550"/>
          <p14:tracePt t="31148" x="9994900" y="4914900"/>
          <p14:tracePt t="31162" x="10045700" y="4914900"/>
          <p14:tracePt t="31178" x="10077450" y="4921250"/>
          <p14:tracePt t="31194" x="10128250" y="4927600"/>
          <p14:tracePt t="31211" x="10179050" y="4927600"/>
          <p14:tracePt t="31228" x="10223500" y="4927600"/>
          <p14:tracePt t="31245" x="10261600" y="4927600"/>
          <p14:tracePt t="31261" x="10306050" y="4927600"/>
          <p14:tracePt t="31278" x="10363200" y="4927600"/>
          <p14:tracePt t="31294" x="10407650" y="4914900"/>
          <p14:tracePt t="31311" x="10439400" y="4908550"/>
          <p14:tracePt t="31328" x="10477500" y="4902200"/>
          <p14:tracePt t="31345" x="10502900" y="4883150"/>
          <p14:tracePt t="31362" x="10610850" y="4864100"/>
          <p14:tracePt t="31378" x="10655300" y="4857750"/>
          <p14:tracePt t="31394" x="10712450" y="4845050"/>
          <p14:tracePt t="31411" x="10725150" y="4845050"/>
          <p14:tracePt t="31414" x="10744200" y="4845050"/>
          <p14:tracePt t="31428" x="10756900" y="4845050"/>
          <p14:tracePt t="31444" x="10782300" y="4845050"/>
          <p14:tracePt t="31449" x="10795000" y="4845050"/>
          <p14:tracePt t="31461" x="10801350" y="4845050"/>
          <p14:tracePt t="31478" x="10807700" y="4845050"/>
          <p14:tracePt t="31481" x="10814050" y="4845050"/>
          <p14:tracePt t="31495" x="10820400" y="4845050"/>
          <p14:tracePt t="31511" x="10858500" y="4857750"/>
          <p14:tracePt t="31527" x="10890250" y="4857750"/>
          <p14:tracePt t="31544" x="10934700" y="4857750"/>
          <p14:tracePt t="31548" x="10960100" y="4857750"/>
          <p14:tracePt t="31549" x="10985500" y="4857750"/>
          <p14:tracePt t="31562" x="11004550" y="4857750"/>
          <p14:tracePt t="31578" x="11036300" y="4857750"/>
          <p14:tracePt t="31594" x="11068050" y="4857750"/>
          <p14:tracePt t="31613" x="11080750" y="4857750"/>
          <p14:tracePt t="31627" x="11093450" y="4845050"/>
          <p14:tracePt t="31645" x="11106150" y="4838700"/>
          <p14:tracePt t="31648" x="11112500" y="4838700"/>
          <p14:tracePt t="31661" x="11118850" y="4826000"/>
          <p14:tracePt t="31678" x="11137900" y="4819650"/>
          <p14:tracePt t="31682" x="11150600" y="4819650"/>
          <p14:tracePt t="31695" x="11156950" y="4819650"/>
          <p14:tracePt t="31711" x="11201400" y="4813300"/>
          <p14:tracePt t="31727" x="11214100" y="4813300"/>
          <p14:tracePt t="31744" x="11258550" y="4813300"/>
          <p14:tracePt t="31763" x="11290300" y="4806950"/>
          <p14:tracePt t="31778" x="11322050" y="4806950"/>
          <p14:tracePt t="31794" x="11360150" y="4806950"/>
          <p14:tracePt t="31811" x="11379200" y="4806950"/>
          <p14:tracePt t="31845" x="11391900" y="4806950"/>
          <p14:tracePt t="31863" x="11398250" y="4806950"/>
          <p14:tracePt t="31878" x="11423650" y="4806950"/>
          <p14:tracePt t="31894" x="11442700" y="4806950"/>
          <p14:tracePt t="31911" x="11474450" y="4806950"/>
          <p14:tracePt t="31914" x="11487150" y="4806950"/>
          <p14:tracePt t="31929" x="11499850" y="4806950"/>
          <p14:tracePt t="31932" x="11512550" y="4806950"/>
          <p14:tracePt t="31945" x="11525250" y="4806950"/>
          <p14:tracePt t="31963" x="11544300" y="4806950"/>
          <p14:tracePt t="33146" x="0" y="0"/>
        </p14:tracePtLst>
      </p14:laserTraceLst>
    </p:ext>
  </p:extLs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60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862" y="736472"/>
            <a:ext cx="2608580" cy="10536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Masking and Critical Bands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3442252" y="736472"/>
            <a:ext cx="7926705" cy="1077218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sz="2000" dirty="0">
              <a:latin typeface="Arial"/>
              <a:cs typeface="Arial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3581400" y="4248249"/>
            <a:ext cx="712696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defTabSz="762000" eaLnBrk="0" hangingPunct="0"/>
            <a:r>
              <a:rPr lang="nl-NL" sz="1400">
                <a:solidFill>
                  <a:schemeClr val="tx2"/>
                </a:solidFill>
              </a:rPr>
              <a:t>masker</a:t>
            </a:r>
            <a:endParaRPr lang="nl-NL" sz="1200">
              <a:solidFill>
                <a:schemeClr val="tx2"/>
              </a:solidFill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4535488" y="3410049"/>
            <a:ext cx="922945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defTabSz="762000" eaLnBrk="0" hangingPunct="0"/>
            <a:r>
              <a:rPr lang="nl-NL" sz="1400">
                <a:solidFill>
                  <a:schemeClr val="tx2"/>
                </a:solidFill>
              </a:rPr>
              <a:t>test signal</a:t>
            </a:r>
            <a:endParaRPr lang="nl-NL" sz="1200">
              <a:solidFill>
                <a:schemeClr val="tx2"/>
              </a:solidFill>
            </a:endParaRPr>
          </a:p>
        </p:txBody>
      </p:sp>
      <p:sp>
        <p:nvSpPr>
          <p:cNvPr id="12" name="Line 5"/>
          <p:cNvSpPr>
            <a:spLocks noChangeShapeType="1"/>
          </p:cNvSpPr>
          <p:nvPr/>
        </p:nvSpPr>
        <p:spPr bwMode="auto">
          <a:xfrm flipV="1">
            <a:off x="3505200" y="3182937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schemeClr val="tx2"/>
              </a:solidFill>
            </a:endParaRPr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>
            <a:off x="3429000" y="4935537"/>
            <a:ext cx="335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schemeClr val="tx2"/>
              </a:solidFill>
            </a:endParaRPr>
          </a:p>
        </p:txBody>
      </p:sp>
      <p:sp>
        <p:nvSpPr>
          <p:cNvPr id="14" name="Line 7"/>
          <p:cNvSpPr>
            <a:spLocks noChangeShapeType="1"/>
          </p:cNvSpPr>
          <p:nvPr/>
        </p:nvSpPr>
        <p:spPr bwMode="auto">
          <a:xfrm flipV="1">
            <a:off x="5029200" y="3716337"/>
            <a:ext cx="0" cy="1219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schemeClr val="tx2"/>
              </a:solidFill>
            </a:endParaRP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4876800" y="4021137"/>
            <a:ext cx="304800" cy="91440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algn="l" eaLnBrk="0" hangingPunct="0"/>
            <a:endParaRPr lang="en-US" sz="2000">
              <a:solidFill>
                <a:schemeClr val="tx2"/>
              </a:solidFill>
              <a:latin typeface="Tahoma" pitchFamily="34" charset="0"/>
            </a:endParaRPr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5943600" y="5011737"/>
            <a:ext cx="1066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1400">
                <a:solidFill>
                  <a:schemeClr val="tx2"/>
                </a:solidFill>
                <a:latin typeface="Tahoma" pitchFamily="34" charset="0"/>
              </a:rPr>
              <a:t>frequency</a:t>
            </a:r>
          </a:p>
        </p:txBody>
      </p:sp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3352800" y="1447800"/>
            <a:ext cx="77724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 marL="342900" indent="-342900" algn="l">
              <a:spcBef>
                <a:spcPct val="20000"/>
              </a:spcBef>
              <a:buFont typeface="Times" pitchFamily="18" charset="0"/>
              <a:buChar char="•"/>
            </a:pPr>
            <a:r>
              <a:rPr lang="nl-NL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</a:t>
            </a:r>
            <a:r>
              <a:rPr lang="nl-NL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nl-NL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nl-NL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detectability</a:t>
            </a:r>
            <a:r>
              <a:rPr lang="nl-NL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a </a:t>
            </a:r>
            <a:r>
              <a:rPr lang="nl-NL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tone</a:t>
            </a:r>
            <a:r>
              <a:rPr lang="nl-NL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masked</a:t>
            </a:r>
            <a:r>
              <a:rPr lang="nl-NL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nl-NL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bandpass </a:t>
            </a:r>
            <a:r>
              <a:rPr lang="nl-NL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noise</a:t>
            </a:r>
            <a:r>
              <a:rPr lang="nl-NL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centred</a:t>
            </a:r>
            <a:r>
              <a:rPr lang="nl-NL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spectrally</a:t>
            </a:r>
            <a:r>
              <a:rPr lang="nl-NL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around</a:t>
            </a:r>
            <a:r>
              <a:rPr lang="nl-NL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nl-NL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tone</a:t>
            </a:r>
            <a:endParaRPr lang="nl-NL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spcBef>
                <a:spcPct val="80000"/>
              </a:spcBef>
              <a:buFont typeface="Times" pitchFamily="18" charset="0"/>
              <a:buChar char="•"/>
            </a:pPr>
            <a:r>
              <a:rPr lang="nl-NL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</a:t>
            </a:r>
            <a:r>
              <a:rPr lang="nl-NL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thresholds</a:t>
            </a:r>
            <a:r>
              <a:rPr lang="nl-NL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a </a:t>
            </a:r>
            <a:r>
              <a:rPr lang="nl-NL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nl-NL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masker </a:t>
            </a:r>
            <a:r>
              <a:rPr lang="nl-NL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bandwidth</a:t>
            </a:r>
            <a:endParaRPr lang="nl-NL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ine 11"/>
          <p:cNvSpPr>
            <a:spLocks noChangeShapeType="1"/>
          </p:cNvSpPr>
          <p:nvPr/>
        </p:nvSpPr>
        <p:spPr bwMode="auto">
          <a:xfrm flipV="1">
            <a:off x="7772400" y="3182937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schemeClr val="tx2"/>
              </a:solidFill>
            </a:endParaRPr>
          </a:p>
        </p:txBody>
      </p:sp>
      <p:sp>
        <p:nvSpPr>
          <p:cNvPr id="19" name="Line 12"/>
          <p:cNvSpPr>
            <a:spLocks noChangeShapeType="1"/>
          </p:cNvSpPr>
          <p:nvPr/>
        </p:nvSpPr>
        <p:spPr bwMode="auto">
          <a:xfrm>
            <a:off x="7696200" y="4935537"/>
            <a:ext cx="335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schemeClr val="tx2"/>
              </a:solidFill>
            </a:endParaRPr>
          </a:p>
        </p:txBody>
      </p:sp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10134600" y="5011737"/>
            <a:ext cx="1066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1400">
                <a:solidFill>
                  <a:schemeClr val="tx2"/>
                </a:solidFill>
                <a:latin typeface="Tahoma" pitchFamily="34" charset="0"/>
              </a:rPr>
              <a:t>bandwidth</a:t>
            </a:r>
          </a:p>
        </p:txBody>
      </p:sp>
      <p:sp>
        <p:nvSpPr>
          <p:cNvPr id="21" name="Text Box 14"/>
          <p:cNvSpPr txBox="1">
            <a:spLocks noChangeArrowheads="1"/>
          </p:cNvSpPr>
          <p:nvPr/>
        </p:nvSpPr>
        <p:spPr bwMode="auto">
          <a:xfrm rot="-5400000">
            <a:off x="2933700" y="3449637"/>
            <a:ext cx="685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1400">
                <a:solidFill>
                  <a:schemeClr val="tx2"/>
                </a:solidFill>
                <a:latin typeface="Tahoma" pitchFamily="34" charset="0"/>
              </a:rPr>
              <a:t>SPL</a:t>
            </a:r>
          </a:p>
        </p:txBody>
      </p:sp>
      <p:sp>
        <p:nvSpPr>
          <p:cNvPr id="22" name="Text Box 15"/>
          <p:cNvSpPr txBox="1">
            <a:spLocks noChangeArrowheads="1"/>
          </p:cNvSpPr>
          <p:nvPr/>
        </p:nvSpPr>
        <p:spPr bwMode="auto">
          <a:xfrm rot="-5400000">
            <a:off x="6705600" y="3716337"/>
            <a:ext cx="1676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1400">
                <a:solidFill>
                  <a:schemeClr val="tx2"/>
                </a:solidFill>
                <a:latin typeface="Tahoma" pitchFamily="34" charset="0"/>
              </a:rPr>
              <a:t>masked threshold</a:t>
            </a:r>
          </a:p>
        </p:txBody>
      </p:sp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8001000" y="4402137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latin typeface="Tahoma" pitchFamily="34" charset="0"/>
              </a:rPr>
              <a:t>*</a:t>
            </a:r>
          </a:p>
        </p:txBody>
      </p:sp>
      <p:sp>
        <p:nvSpPr>
          <p:cNvPr id="24" name="Text Box 17"/>
          <p:cNvSpPr txBox="1">
            <a:spLocks noChangeArrowheads="1"/>
          </p:cNvSpPr>
          <p:nvPr/>
        </p:nvSpPr>
        <p:spPr bwMode="auto">
          <a:xfrm>
            <a:off x="8382000" y="4097337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latin typeface="Tahoma" pitchFamily="34" charset="0"/>
              </a:rPr>
              <a:t>*</a:t>
            </a:r>
          </a:p>
        </p:txBody>
      </p:sp>
      <p:sp>
        <p:nvSpPr>
          <p:cNvPr id="25" name="Rectangle 18"/>
          <p:cNvSpPr>
            <a:spLocks noChangeArrowheads="1"/>
          </p:cNvSpPr>
          <p:nvPr/>
        </p:nvSpPr>
        <p:spPr bwMode="auto">
          <a:xfrm>
            <a:off x="4724400" y="4021137"/>
            <a:ext cx="609600" cy="91440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algn="l" eaLnBrk="0" hangingPunct="0"/>
            <a:endParaRPr lang="en-US" sz="2000">
              <a:solidFill>
                <a:schemeClr val="tx2"/>
              </a:solidFill>
              <a:latin typeface="Tahoma" pitchFamily="34" charset="0"/>
            </a:endParaRPr>
          </a:p>
        </p:txBody>
      </p:sp>
      <p:sp>
        <p:nvSpPr>
          <p:cNvPr id="26" name="Text Box 19"/>
          <p:cNvSpPr txBox="1">
            <a:spLocks noChangeArrowheads="1"/>
          </p:cNvSpPr>
          <p:nvPr/>
        </p:nvSpPr>
        <p:spPr bwMode="auto">
          <a:xfrm>
            <a:off x="8763000" y="3792537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latin typeface="Tahoma" pitchFamily="34" charset="0"/>
              </a:rPr>
              <a:t>*</a:t>
            </a:r>
          </a:p>
        </p:txBody>
      </p:sp>
      <p:sp>
        <p:nvSpPr>
          <p:cNvPr id="27" name="Rectangle 20"/>
          <p:cNvSpPr>
            <a:spLocks noChangeArrowheads="1"/>
          </p:cNvSpPr>
          <p:nvPr/>
        </p:nvSpPr>
        <p:spPr bwMode="auto">
          <a:xfrm>
            <a:off x="4572000" y="4021137"/>
            <a:ext cx="914400" cy="91440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algn="l" eaLnBrk="0" hangingPunct="0"/>
            <a:endParaRPr lang="en-US" sz="2000">
              <a:solidFill>
                <a:schemeClr val="tx2"/>
              </a:solidFill>
              <a:latin typeface="Tahoma" pitchFamily="34" charset="0"/>
            </a:endParaRPr>
          </a:p>
        </p:txBody>
      </p:sp>
      <p:sp>
        <p:nvSpPr>
          <p:cNvPr id="28" name="Rectangle 21"/>
          <p:cNvSpPr>
            <a:spLocks noChangeArrowheads="1"/>
          </p:cNvSpPr>
          <p:nvPr/>
        </p:nvSpPr>
        <p:spPr bwMode="auto">
          <a:xfrm>
            <a:off x="4419600" y="4021137"/>
            <a:ext cx="1219200" cy="91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eaLnBrk="0" hangingPunct="0"/>
            <a:endParaRPr lang="en-US" sz="2000">
              <a:solidFill>
                <a:schemeClr val="tx2"/>
              </a:solidFill>
              <a:latin typeface="Tahoma" pitchFamily="34" charset="0"/>
            </a:endParaRPr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9220200" y="3792537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latin typeface="Tahoma" pitchFamily="34" charset="0"/>
              </a:rPr>
              <a:t>*</a:t>
            </a:r>
          </a:p>
        </p:txBody>
      </p:sp>
      <p:sp>
        <p:nvSpPr>
          <p:cNvPr id="30" name="object 3"/>
          <p:cNvSpPr txBox="1"/>
          <p:nvPr/>
        </p:nvSpPr>
        <p:spPr>
          <a:xfrm>
            <a:off x="3442252" y="885340"/>
            <a:ext cx="7926705" cy="35907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lang="en-US" sz="2000" b="1" spc="-5" dirty="0" smtClean="0">
                <a:solidFill>
                  <a:srgbClr val="003884"/>
                </a:solidFill>
                <a:latin typeface="Arial"/>
                <a:cs typeface="Arial"/>
              </a:rPr>
              <a:t>Fletcher Experiment, Critical Band Estimation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233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4"/>
    </mc:Choice>
    <mc:Fallback xmlns="">
      <p:transition spd="slow" advTm="3504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3265" x="2794000" y="4635500"/>
          <p14:tracePt t="23380" x="2806700" y="4635500"/>
          <p14:tracePt t="23397" x="2832100" y="4635500"/>
          <p14:tracePt t="23413" x="2863850" y="4635500"/>
          <p14:tracePt t="23430" x="2901950" y="4635500"/>
          <p14:tracePt t="23447" x="2940050" y="4635500"/>
          <p14:tracePt t="23450" x="2952750" y="4635500"/>
          <p14:tracePt t="23463" x="2959100" y="4635500"/>
          <p14:tracePt t="23480" x="2984500" y="4629150"/>
          <p14:tracePt t="23497" x="3003550" y="4629150"/>
          <p14:tracePt t="23514" x="3028950" y="4616450"/>
          <p14:tracePt t="23530" x="3041650" y="4610100"/>
          <p14:tracePt t="23548" x="3060700" y="4610100"/>
          <p14:tracePt t="23551" x="3079750" y="4610100"/>
          <p14:tracePt t="23565" x="3086100" y="4610100"/>
          <p14:tracePt t="23581" x="3111500" y="4610100"/>
          <p14:tracePt t="23597" x="3124200" y="4610100"/>
          <p14:tracePt t="23614" x="3155950" y="4610100"/>
          <p14:tracePt t="23630" x="3175000" y="4610100"/>
          <p14:tracePt t="23647" x="3213100" y="4603750"/>
          <p14:tracePt t="23650" x="3225800" y="4591050"/>
          <p14:tracePt t="23680" x="3251200" y="4591050"/>
          <p14:tracePt t="23697" x="3263900" y="4591050"/>
          <p14:tracePt t="23713" x="3270250" y="4591050"/>
          <p14:tracePt t="23730" x="3289300" y="4591050"/>
          <p14:tracePt t="23747" x="3302000" y="4591050"/>
          <p14:tracePt t="23763" x="3327400" y="4591050"/>
          <p14:tracePt t="23781" x="3346450" y="4591050"/>
          <p14:tracePt t="23784" x="3359150" y="4591050"/>
          <p14:tracePt t="23797" x="3378200" y="4591050"/>
          <p14:tracePt t="23813" x="3390900" y="4591050"/>
          <p14:tracePt t="23830" x="3409950" y="4591050"/>
          <p14:tracePt t="23847" x="3441700" y="4591050"/>
          <p14:tracePt t="23863" x="3460750" y="4591050"/>
          <p14:tracePt t="23880" x="3530600" y="4591050"/>
          <p14:tracePt t="23897" x="3562350" y="4591050"/>
          <p14:tracePt t="23913" x="3587750" y="4591050"/>
          <p14:tracePt t="23930" x="3619500" y="4591050"/>
          <p14:tracePt t="23947" x="3644900" y="4591050"/>
          <p14:tracePt t="23951" x="3651250" y="4591050"/>
          <p14:tracePt t="23963" x="3670300" y="4591050"/>
          <p14:tracePt t="23980" x="3708400" y="4597400"/>
          <p14:tracePt t="23997" x="3733800" y="4597400"/>
          <p14:tracePt t="24013" x="3765550" y="4597400"/>
          <p14:tracePt t="24017" x="3784600" y="4597400"/>
          <p14:tracePt t="24031" x="3816350" y="4597400"/>
          <p14:tracePt t="24047" x="3841750" y="4597400"/>
          <p14:tracePt t="24063" x="3898900" y="4597400"/>
          <p14:tracePt t="24081" x="3943350" y="4597400"/>
          <p14:tracePt t="24097" x="3968750" y="4597400"/>
          <p14:tracePt t="24113" x="4019550" y="4597400"/>
          <p14:tracePt t="24132" x="4051300" y="4610100"/>
          <p14:tracePt t="24135" x="4127500" y="4616450"/>
          <p14:tracePt t="24147" x="4159250" y="4622800"/>
          <p14:tracePt t="24167" x="4254500" y="4622800"/>
          <p14:tracePt t="24180" x="4368800" y="4622800"/>
          <p14:tracePt t="24198" x="4406900" y="4629150"/>
          <p14:tracePt t="24201" x="4464050" y="4629150"/>
          <p14:tracePt t="24213" x="4495800" y="4629150"/>
          <p14:tracePt t="24231" x="4546600" y="4635500"/>
          <p14:tracePt t="24247" x="4584700" y="4635500"/>
          <p14:tracePt t="24263" x="4635500" y="4635500"/>
          <p14:tracePt t="24267" x="4660900" y="4635500"/>
          <p14:tracePt t="24282" x="4724400" y="4635500"/>
          <p14:tracePt t="24297" x="4781550" y="4641850"/>
          <p14:tracePt t="24314" x="4813300" y="4641850"/>
          <p14:tracePt t="24330" x="4838700" y="4641850"/>
          <p14:tracePt t="24333" x="4857750" y="4641850"/>
          <p14:tracePt t="24347" x="4876800" y="4641850"/>
          <p14:tracePt t="24363" x="4902200" y="4641850"/>
          <p14:tracePt t="24380" x="4921250" y="4641850"/>
          <p14:tracePt t="24397" x="4940300" y="4641850"/>
          <p14:tracePt t="24413" x="4991100" y="4648200"/>
          <p14:tracePt t="24430" x="5029200" y="4648200"/>
          <p14:tracePt t="24433" x="5035550" y="4648200"/>
          <p14:tracePt t="24446" x="5086350" y="4648200"/>
          <p14:tracePt t="24463" x="5130800" y="4648200"/>
          <p14:tracePt t="24480" x="5168900" y="4648200"/>
          <p14:tracePt t="24497" x="5232400" y="4648200"/>
          <p14:tracePt t="24501" x="5264150" y="4648200"/>
          <p14:tracePt t="24513" x="5289550" y="4648200"/>
          <p14:tracePt t="24530" x="5334000" y="4648200"/>
          <p14:tracePt t="24533" x="5346700" y="4648200"/>
          <p14:tracePt t="24547" x="5365750" y="4648200"/>
          <p14:tracePt t="24564" x="5403850" y="4648200"/>
          <p14:tracePt t="24567" x="5448300" y="4641850"/>
          <p14:tracePt t="24580" x="5505450" y="4635500"/>
          <p14:tracePt t="24597" x="5549900" y="4635500"/>
          <p14:tracePt t="24613" x="5588000" y="4635500"/>
          <p14:tracePt t="24630" x="5676900" y="4635500"/>
          <p14:tracePt t="24634" x="5683250" y="4635500"/>
          <p14:tracePt t="24647" x="5734050" y="4635500"/>
          <p14:tracePt t="24664" x="5778500" y="4635500"/>
          <p14:tracePt t="24680" x="5816600" y="4635500"/>
          <p14:tracePt t="24697" x="5880100" y="4629150"/>
          <p14:tracePt t="24701" x="5911850" y="4616450"/>
          <p14:tracePt t="24713" x="5918200" y="4616450"/>
          <p14:tracePt t="24730" x="5956300" y="4616450"/>
          <p14:tracePt t="24747" x="5969000" y="4610100"/>
          <p14:tracePt t="24764" x="5981700" y="4610100"/>
          <p14:tracePt t="24767" x="5988050" y="4610100"/>
          <p14:tracePt t="24780" x="5994400" y="4610100"/>
          <p14:tracePt t="24797" x="6007100" y="4610100"/>
          <p14:tracePt t="24813" x="6019800" y="4610100"/>
          <p14:tracePt t="24830" x="6051550" y="4603750"/>
          <p14:tracePt t="24863" x="6089650" y="4603750"/>
          <p14:tracePt t="24880" x="6108700" y="4603750"/>
          <p14:tracePt t="24897" x="6134100" y="4597400"/>
          <p14:tracePt t="24913" x="6159500" y="4597400"/>
          <p14:tracePt t="24930" x="6178550" y="4597400"/>
          <p14:tracePt t="24947" x="6210300" y="4597400"/>
          <p14:tracePt t="24963" x="6248400" y="4597400"/>
          <p14:tracePt t="24967" x="6261100" y="4597400"/>
          <p14:tracePt t="24980" x="6280150" y="4597400"/>
          <p14:tracePt t="24997" x="6324600" y="4597400"/>
          <p14:tracePt t="25013" x="6350000" y="4597400"/>
          <p14:tracePt t="25030" x="6369050" y="4597400"/>
          <p14:tracePt t="25050" x="6388100" y="4597400"/>
          <p14:tracePt t="25096" x="6394450" y="4597400"/>
          <p14:tracePt t="25114" x="6407150" y="4597400"/>
          <p14:tracePt t="25129" x="6413500" y="4597400"/>
          <p14:tracePt t="25146" x="6419850" y="4597400"/>
          <p14:tracePt t="25163" x="6432550" y="4597400"/>
          <p14:tracePt t="25180" x="6438900" y="4597400"/>
          <p14:tracePt t="25196" x="6451600" y="4591050"/>
          <p14:tracePt t="25213" x="6464300" y="4591050"/>
          <p14:tracePt t="25232" x="6477000" y="4591050"/>
          <p14:tracePt t="25246" x="6483350" y="4591050"/>
          <p14:tracePt t="25263" x="6508750" y="4591050"/>
          <p14:tracePt t="25280" x="6534150" y="4591050"/>
          <p14:tracePt t="25296" x="6540500" y="4591050"/>
          <p14:tracePt t="25315" x="6546850" y="4591050"/>
          <p14:tracePt t="27048" x="0" y="0"/>
        </p14:tracePtLst>
        <p14:tracePtLst>
          <p14:tracePt t="30131" x="8083550" y="4927600"/>
          <p14:tracePt t="30161" x="8089900" y="4927600"/>
          <p14:tracePt t="30178" x="8172450" y="4826000"/>
          <p14:tracePt t="30196" x="8204200" y="4781550"/>
          <p14:tracePt t="30211" x="8235950" y="4737100"/>
          <p14:tracePt t="30228" x="8248650" y="4705350"/>
          <p14:tracePt t="30231" x="8255000" y="4705350"/>
          <p14:tracePt t="30245" x="8274050" y="4667250"/>
          <p14:tracePt t="30278" x="8280400" y="4660900"/>
          <p14:tracePt t="30295" x="8286750" y="4648200"/>
          <p14:tracePt t="30311" x="8305800" y="4648200"/>
          <p14:tracePt t="30328" x="8312150" y="4641850"/>
          <p14:tracePt t="30332" x="8331200" y="4641850"/>
          <p14:tracePt t="30346" x="8350250" y="4641850"/>
          <p14:tracePt t="30361" x="8362950" y="4641850"/>
          <p14:tracePt t="30378" x="8394700" y="4641850"/>
          <p14:tracePt t="30395" x="8432800" y="4641850"/>
          <p14:tracePt t="30411" x="8451850" y="4654550"/>
          <p14:tracePt t="30428" x="8496300" y="4686300"/>
          <p14:tracePt t="30432" x="8509000" y="4699000"/>
          <p14:tracePt t="30445" x="8521700" y="4705350"/>
          <p14:tracePt t="30461" x="8591550" y="4762500"/>
          <p14:tracePt t="30478" x="8629650" y="4775200"/>
          <p14:tracePt t="30495" x="8661400" y="4806950"/>
          <p14:tracePt t="30511" x="8693150" y="4838700"/>
          <p14:tracePt t="30528" x="8724900" y="4864100"/>
          <p14:tracePt t="30545" x="8756650" y="4889500"/>
          <p14:tracePt t="30561" x="8788400" y="4914900"/>
          <p14:tracePt t="30578" x="8851900" y="4946650"/>
          <p14:tracePt t="30595" x="8890000" y="4984750"/>
          <p14:tracePt t="30600" x="8896350" y="4984750"/>
          <p14:tracePt t="30611" x="8928100" y="4991100"/>
          <p14:tracePt t="30628" x="8978900" y="5010150"/>
          <p14:tracePt t="30644" x="9023350" y="5029200"/>
          <p14:tracePt t="30661" x="9137650" y="5054600"/>
          <p14:tracePt t="30665" x="9182100" y="5060950"/>
          <p14:tracePt t="30678" x="9239250" y="5080000"/>
          <p14:tracePt t="30694" x="9277350" y="5086350"/>
          <p14:tracePt t="30698" x="9290050" y="5086350"/>
          <p14:tracePt t="30711" x="9296400" y="5086350"/>
          <p14:tracePt t="30728" x="9309100" y="5086350"/>
          <p14:tracePt t="30745" x="9315450" y="5086350"/>
          <p14:tracePt t="30761" x="9328150" y="5086350"/>
          <p14:tracePt t="30778" x="9347200" y="5067300"/>
          <p14:tracePt t="30795" x="9398000" y="5054600"/>
          <p14:tracePt t="30799" x="9404350" y="5048250"/>
          <p14:tracePt t="30811" x="9417050" y="5035550"/>
          <p14:tracePt t="30828" x="9429750" y="5016500"/>
          <p14:tracePt t="30844" x="9455150" y="4997450"/>
          <p14:tracePt t="30861" x="9467850" y="4978400"/>
          <p14:tracePt t="30865" x="9474200" y="4965700"/>
          <p14:tracePt t="30878" x="9480550" y="4965700"/>
          <p14:tracePt t="30894" x="9480550" y="4946650"/>
          <p14:tracePt t="30911" x="9505950" y="4927600"/>
          <p14:tracePt t="30928" x="9512300" y="4927600"/>
          <p14:tracePt t="30931" x="9531350" y="4921250"/>
          <p14:tracePt t="30944" x="9544050" y="4914900"/>
          <p14:tracePt t="30961" x="9582150" y="4908550"/>
          <p14:tracePt t="30978" x="9607550" y="4908550"/>
          <p14:tracePt t="30995" x="9671050" y="4908550"/>
          <p14:tracePt t="31014" x="9728200" y="4908550"/>
          <p14:tracePt t="31028" x="9779000" y="4908550"/>
          <p14:tracePt t="31048" x="9804400" y="4908550"/>
          <p14:tracePt t="31062" x="9829800" y="4908550"/>
          <p14:tracePt t="31079" x="9855200" y="4908550"/>
          <p14:tracePt t="31094" x="9874250" y="4908550"/>
          <p14:tracePt t="31111" x="9899650" y="4908550"/>
          <p14:tracePt t="31128" x="9918700" y="4908550"/>
          <p14:tracePt t="31145" x="9975850" y="4908550"/>
          <p14:tracePt t="31148" x="9994900" y="4914900"/>
          <p14:tracePt t="31162" x="10045700" y="4914900"/>
          <p14:tracePt t="31178" x="10077450" y="4921250"/>
          <p14:tracePt t="31194" x="10128250" y="4927600"/>
          <p14:tracePt t="31211" x="10179050" y="4927600"/>
          <p14:tracePt t="31228" x="10223500" y="4927600"/>
          <p14:tracePt t="31245" x="10261600" y="4927600"/>
          <p14:tracePt t="31261" x="10306050" y="4927600"/>
          <p14:tracePt t="31278" x="10363200" y="4927600"/>
          <p14:tracePt t="31294" x="10407650" y="4914900"/>
          <p14:tracePt t="31311" x="10439400" y="4908550"/>
          <p14:tracePt t="31328" x="10477500" y="4902200"/>
          <p14:tracePt t="31345" x="10502900" y="4883150"/>
          <p14:tracePt t="31362" x="10610850" y="4864100"/>
          <p14:tracePt t="31378" x="10655300" y="4857750"/>
          <p14:tracePt t="31394" x="10712450" y="4845050"/>
          <p14:tracePt t="31411" x="10725150" y="4845050"/>
          <p14:tracePt t="31414" x="10744200" y="4845050"/>
          <p14:tracePt t="31428" x="10756900" y="4845050"/>
          <p14:tracePt t="31444" x="10782300" y="4845050"/>
          <p14:tracePt t="31449" x="10795000" y="4845050"/>
          <p14:tracePt t="31461" x="10801350" y="4845050"/>
          <p14:tracePt t="31478" x="10807700" y="4845050"/>
          <p14:tracePt t="31481" x="10814050" y="4845050"/>
          <p14:tracePt t="31495" x="10820400" y="4845050"/>
          <p14:tracePt t="31511" x="10858500" y="4857750"/>
          <p14:tracePt t="31527" x="10890250" y="4857750"/>
          <p14:tracePt t="31544" x="10934700" y="4857750"/>
          <p14:tracePt t="31548" x="10960100" y="4857750"/>
          <p14:tracePt t="31549" x="10985500" y="4857750"/>
          <p14:tracePt t="31562" x="11004550" y="4857750"/>
          <p14:tracePt t="31578" x="11036300" y="4857750"/>
          <p14:tracePt t="31594" x="11068050" y="4857750"/>
          <p14:tracePt t="31613" x="11080750" y="4857750"/>
          <p14:tracePt t="31627" x="11093450" y="4845050"/>
          <p14:tracePt t="31645" x="11106150" y="4838700"/>
          <p14:tracePt t="31648" x="11112500" y="4838700"/>
          <p14:tracePt t="31661" x="11118850" y="4826000"/>
          <p14:tracePt t="31678" x="11137900" y="4819650"/>
          <p14:tracePt t="31682" x="11150600" y="4819650"/>
          <p14:tracePt t="31695" x="11156950" y="4819650"/>
          <p14:tracePt t="31711" x="11201400" y="4813300"/>
          <p14:tracePt t="31727" x="11214100" y="4813300"/>
          <p14:tracePt t="31744" x="11258550" y="4813300"/>
          <p14:tracePt t="31763" x="11290300" y="4806950"/>
          <p14:tracePt t="31778" x="11322050" y="4806950"/>
          <p14:tracePt t="31794" x="11360150" y="4806950"/>
          <p14:tracePt t="31811" x="11379200" y="4806950"/>
          <p14:tracePt t="31845" x="11391900" y="4806950"/>
          <p14:tracePt t="31863" x="11398250" y="4806950"/>
          <p14:tracePt t="31878" x="11423650" y="4806950"/>
          <p14:tracePt t="31894" x="11442700" y="4806950"/>
          <p14:tracePt t="31911" x="11474450" y="4806950"/>
          <p14:tracePt t="31914" x="11487150" y="4806950"/>
          <p14:tracePt t="31929" x="11499850" y="4806950"/>
          <p14:tracePt t="31932" x="11512550" y="4806950"/>
          <p14:tracePt t="31945" x="11525250" y="4806950"/>
          <p14:tracePt t="31963" x="11544300" y="4806950"/>
          <p14:tracePt t="33146" x="0" y="0"/>
        </p14:tracePtLst>
      </p14:laserTraceLst>
    </p:ext>
  </p:extLs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61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862" y="736472"/>
            <a:ext cx="2608580" cy="10536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Masking and Critical Bands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3442252" y="736472"/>
            <a:ext cx="7926705" cy="1077218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sz="2000" dirty="0">
              <a:latin typeface="Arial"/>
              <a:cs typeface="Arial"/>
            </a:endParaRPr>
          </a:p>
        </p:txBody>
      </p:sp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3184694" y="4097025"/>
            <a:ext cx="712696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defTabSz="762000" eaLnBrk="0" hangingPunct="0"/>
            <a:r>
              <a:rPr lang="nl-NL" sz="1400">
                <a:solidFill>
                  <a:schemeClr val="tx2"/>
                </a:solidFill>
              </a:rPr>
              <a:t>masker</a:t>
            </a:r>
            <a:endParaRPr lang="nl-NL" sz="1200">
              <a:solidFill>
                <a:schemeClr val="tx2"/>
              </a:solidFill>
            </a:endParaRPr>
          </a:p>
        </p:txBody>
      </p:sp>
      <p:sp>
        <p:nvSpPr>
          <p:cNvPr id="37" name="Text Box 4"/>
          <p:cNvSpPr txBox="1">
            <a:spLocks noChangeArrowheads="1"/>
          </p:cNvSpPr>
          <p:nvPr/>
        </p:nvSpPr>
        <p:spPr bwMode="auto">
          <a:xfrm>
            <a:off x="4214982" y="3258825"/>
            <a:ext cx="922945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defTabSz="762000" eaLnBrk="0" hangingPunct="0"/>
            <a:r>
              <a:rPr lang="nl-NL" sz="1400">
                <a:solidFill>
                  <a:schemeClr val="tx2"/>
                </a:solidFill>
              </a:rPr>
              <a:t>test signal</a:t>
            </a:r>
            <a:endParaRPr lang="nl-NL" sz="1200">
              <a:solidFill>
                <a:schemeClr val="tx2"/>
              </a:solidFill>
            </a:endParaRPr>
          </a:p>
        </p:txBody>
      </p:sp>
      <p:sp>
        <p:nvSpPr>
          <p:cNvPr id="38" name="Line 5"/>
          <p:cNvSpPr>
            <a:spLocks noChangeShapeType="1"/>
          </p:cNvSpPr>
          <p:nvPr/>
        </p:nvSpPr>
        <p:spPr bwMode="auto">
          <a:xfrm flipV="1">
            <a:off x="3184694" y="3031713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schemeClr val="tx2"/>
              </a:solidFill>
            </a:endParaRPr>
          </a:p>
        </p:txBody>
      </p:sp>
      <p:sp>
        <p:nvSpPr>
          <p:cNvPr id="39" name="Line 6"/>
          <p:cNvSpPr>
            <a:spLocks noChangeShapeType="1"/>
          </p:cNvSpPr>
          <p:nvPr/>
        </p:nvSpPr>
        <p:spPr bwMode="auto">
          <a:xfrm>
            <a:off x="3108494" y="4784313"/>
            <a:ext cx="335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schemeClr val="tx2"/>
              </a:solidFill>
            </a:endParaRPr>
          </a:p>
        </p:txBody>
      </p:sp>
      <p:sp>
        <p:nvSpPr>
          <p:cNvPr id="40" name="Line 7"/>
          <p:cNvSpPr>
            <a:spLocks noChangeShapeType="1"/>
          </p:cNvSpPr>
          <p:nvPr/>
        </p:nvSpPr>
        <p:spPr bwMode="auto">
          <a:xfrm flipV="1">
            <a:off x="4708694" y="3565113"/>
            <a:ext cx="0" cy="1219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schemeClr val="tx2"/>
              </a:solidFill>
            </a:endParaRPr>
          </a:p>
        </p:txBody>
      </p:sp>
      <p:sp>
        <p:nvSpPr>
          <p:cNvPr id="41" name="Rectangle 8"/>
          <p:cNvSpPr>
            <a:spLocks noChangeArrowheads="1"/>
          </p:cNvSpPr>
          <p:nvPr/>
        </p:nvSpPr>
        <p:spPr bwMode="auto">
          <a:xfrm>
            <a:off x="4556294" y="3869913"/>
            <a:ext cx="304800" cy="91440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algn="l" eaLnBrk="0" hangingPunct="0"/>
            <a:endParaRPr lang="en-US" sz="2000">
              <a:solidFill>
                <a:schemeClr val="tx2"/>
              </a:solidFill>
              <a:latin typeface="Tahoma" pitchFamily="34" charset="0"/>
            </a:endParaRPr>
          </a:p>
        </p:txBody>
      </p:sp>
      <p:sp>
        <p:nvSpPr>
          <p:cNvPr id="42" name="Text Box 9"/>
          <p:cNvSpPr txBox="1">
            <a:spLocks noChangeArrowheads="1"/>
          </p:cNvSpPr>
          <p:nvPr/>
        </p:nvSpPr>
        <p:spPr bwMode="auto">
          <a:xfrm>
            <a:off x="5623094" y="4860513"/>
            <a:ext cx="1066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1400">
                <a:solidFill>
                  <a:schemeClr val="tx2"/>
                </a:solidFill>
                <a:latin typeface="Tahoma" pitchFamily="34" charset="0"/>
              </a:rPr>
              <a:t>frequency</a:t>
            </a:r>
          </a:p>
        </p:txBody>
      </p:sp>
      <p:sp>
        <p:nvSpPr>
          <p:cNvPr id="43" name="Rectangle 10"/>
          <p:cNvSpPr>
            <a:spLocks noChangeArrowheads="1"/>
          </p:cNvSpPr>
          <p:nvPr/>
        </p:nvSpPr>
        <p:spPr bwMode="auto">
          <a:xfrm>
            <a:off x="3032294" y="1296576"/>
            <a:ext cx="77724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 marL="342900" indent="-342900" algn="l">
              <a:spcBef>
                <a:spcPct val="20000"/>
              </a:spcBef>
              <a:buFont typeface="Times" pitchFamily="18" charset="0"/>
              <a:buChar char="•"/>
            </a:pPr>
            <a:r>
              <a:rPr lang="nl-NL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</a:t>
            </a:r>
            <a:r>
              <a:rPr lang="nl-NL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nl-NL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nl-NL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detectability</a:t>
            </a:r>
            <a:r>
              <a:rPr lang="nl-NL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a </a:t>
            </a:r>
            <a:r>
              <a:rPr lang="nl-NL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tone</a:t>
            </a:r>
            <a:r>
              <a:rPr lang="nl-NL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masked</a:t>
            </a:r>
            <a:r>
              <a:rPr lang="nl-NL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nl-NL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bandpass </a:t>
            </a:r>
            <a:r>
              <a:rPr lang="nl-NL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noise</a:t>
            </a:r>
            <a:r>
              <a:rPr lang="nl-NL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centred</a:t>
            </a:r>
            <a:r>
              <a:rPr lang="nl-NL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spectrally</a:t>
            </a:r>
            <a:r>
              <a:rPr lang="nl-NL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around</a:t>
            </a:r>
            <a:r>
              <a:rPr lang="nl-NL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nl-NL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tone</a:t>
            </a:r>
            <a:endParaRPr lang="nl-NL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spcBef>
                <a:spcPct val="80000"/>
              </a:spcBef>
              <a:buFont typeface="Times" pitchFamily="18" charset="0"/>
              <a:buChar char="•"/>
            </a:pPr>
            <a:r>
              <a:rPr lang="nl-NL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</a:t>
            </a:r>
            <a:r>
              <a:rPr lang="nl-NL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thresholds</a:t>
            </a:r>
            <a:r>
              <a:rPr lang="nl-NL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a </a:t>
            </a:r>
            <a:r>
              <a:rPr lang="nl-NL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nl-NL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masker </a:t>
            </a:r>
            <a:r>
              <a:rPr lang="nl-NL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bandwidth</a:t>
            </a:r>
            <a:endParaRPr lang="nl-NL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Line 11"/>
          <p:cNvSpPr>
            <a:spLocks noChangeShapeType="1"/>
          </p:cNvSpPr>
          <p:nvPr/>
        </p:nvSpPr>
        <p:spPr bwMode="auto">
          <a:xfrm flipV="1">
            <a:off x="7451894" y="3031713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schemeClr val="tx2"/>
              </a:solidFill>
            </a:endParaRPr>
          </a:p>
        </p:txBody>
      </p:sp>
      <p:sp>
        <p:nvSpPr>
          <p:cNvPr id="45" name="Line 12"/>
          <p:cNvSpPr>
            <a:spLocks noChangeShapeType="1"/>
          </p:cNvSpPr>
          <p:nvPr/>
        </p:nvSpPr>
        <p:spPr bwMode="auto">
          <a:xfrm>
            <a:off x="7375694" y="4784313"/>
            <a:ext cx="335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schemeClr val="tx2"/>
              </a:solidFill>
            </a:endParaRPr>
          </a:p>
        </p:txBody>
      </p:sp>
      <p:sp>
        <p:nvSpPr>
          <p:cNvPr id="46" name="Text Box 13"/>
          <p:cNvSpPr txBox="1">
            <a:spLocks noChangeArrowheads="1"/>
          </p:cNvSpPr>
          <p:nvPr/>
        </p:nvSpPr>
        <p:spPr bwMode="auto">
          <a:xfrm>
            <a:off x="9814094" y="4860513"/>
            <a:ext cx="1066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1400">
                <a:solidFill>
                  <a:schemeClr val="tx2"/>
                </a:solidFill>
                <a:latin typeface="Tahoma" pitchFamily="34" charset="0"/>
              </a:rPr>
              <a:t>bandwidth</a:t>
            </a:r>
          </a:p>
        </p:txBody>
      </p:sp>
      <p:sp>
        <p:nvSpPr>
          <p:cNvPr id="47" name="Text Box 14"/>
          <p:cNvSpPr txBox="1">
            <a:spLocks noChangeArrowheads="1"/>
          </p:cNvSpPr>
          <p:nvPr/>
        </p:nvSpPr>
        <p:spPr bwMode="auto">
          <a:xfrm rot="-5400000">
            <a:off x="2613194" y="3298413"/>
            <a:ext cx="685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1400">
                <a:solidFill>
                  <a:schemeClr val="tx2"/>
                </a:solidFill>
                <a:latin typeface="Tahoma" pitchFamily="34" charset="0"/>
              </a:rPr>
              <a:t>SPL</a:t>
            </a:r>
          </a:p>
        </p:txBody>
      </p:sp>
      <p:sp>
        <p:nvSpPr>
          <p:cNvPr id="48" name="Text Box 15"/>
          <p:cNvSpPr txBox="1">
            <a:spLocks noChangeArrowheads="1"/>
          </p:cNvSpPr>
          <p:nvPr/>
        </p:nvSpPr>
        <p:spPr bwMode="auto">
          <a:xfrm rot="-5400000">
            <a:off x="6385094" y="3565113"/>
            <a:ext cx="1676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1400">
                <a:solidFill>
                  <a:schemeClr val="tx2"/>
                </a:solidFill>
                <a:latin typeface="Tahoma" pitchFamily="34" charset="0"/>
              </a:rPr>
              <a:t>masked threshold</a:t>
            </a:r>
          </a:p>
        </p:txBody>
      </p:sp>
      <p:sp>
        <p:nvSpPr>
          <p:cNvPr id="49" name="Text Box 16"/>
          <p:cNvSpPr txBox="1">
            <a:spLocks noChangeArrowheads="1"/>
          </p:cNvSpPr>
          <p:nvPr/>
        </p:nvSpPr>
        <p:spPr bwMode="auto">
          <a:xfrm>
            <a:off x="7680494" y="4250913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latin typeface="Tahoma" pitchFamily="34" charset="0"/>
              </a:rPr>
              <a:t>*</a:t>
            </a:r>
          </a:p>
        </p:txBody>
      </p:sp>
      <p:sp>
        <p:nvSpPr>
          <p:cNvPr id="50" name="Text Box 17"/>
          <p:cNvSpPr txBox="1">
            <a:spLocks noChangeArrowheads="1"/>
          </p:cNvSpPr>
          <p:nvPr/>
        </p:nvSpPr>
        <p:spPr bwMode="auto">
          <a:xfrm>
            <a:off x="8061494" y="3946113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latin typeface="Tahoma" pitchFamily="34" charset="0"/>
              </a:rPr>
              <a:t>*</a:t>
            </a:r>
          </a:p>
        </p:txBody>
      </p:sp>
      <p:sp>
        <p:nvSpPr>
          <p:cNvPr id="51" name="Rectangle 18"/>
          <p:cNvSpPr>
            <a:spLocks noChangeArrowheads="1"/>
          </p:cNvSpPr>
          <p:nvPr/>
        </p:nvSpPr>
        <p:spPr bwMode="auto">
          <a:xfrm>
            <a:off x="4403894" y="3869913"/>
            <a:ext cx="609600" cy="91440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algn="l" eaLnBrk="0" hangingPunct="0"/>
            <a:endParaRPr lang="en-US" sz="2000">
              <a:solidFill>
                <a:schemeClr val="tx2"/>
              </a:solidFill>
              <a:latin typeface="Tahoma" pitchFamily="34" charset="0"/>
            </a:endParaRPr>
          </a:p>
        </p:txBody>
      </p:sp>
      <p:sp>
        <p:nvSpPr>
          <p:cNvPr id="52" name="Text Box 19"/>
          <p:cNvSpPr txBox="1">
            <a:spLocks noChangeArrowheads="1"/>
          </p:cNvSpPr>
          <p:nvPr/>
        </p:nvSpPr>
        <p:spPr bwMode="auto">
          <a:xfrm>
            <a:off x="8432969" y="3641313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latin typeface="Tahoma" pitchFamily="34" charset="0"/>
              </a:rPr>
              <a:t>*</a:t>
            </a:r>
          </a:p>
        </p:txBody>
      </p:sp>
      <p:sp>
        <p:nvSpPr>
          <p:cNvPr id="53" name="Rectangle 20"/>
          <p:cNvSpPr>
            <a:spLocks noChangeArrowheads="1"/>
          </p:cNvSpPr>
          <p:nvPr/>
        </p:nvSpPr>
        <p:spPr bwMode="auto">
          <a:xfrm>
            <a:off x="4251494" y="3869913"/>
            <a:ext cx="914400" cy="91440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algn="l" eaLnBrk="0" hangingPunct="0"/>
            <a:endParaRPr lang="en-US" sz="2000">
              <a:solidFill>
                <a:schemeClr val="tx2"/>
              </a:solidFill>
              <a:latin typeface="Tahoma" pitchFamily="34" charset="0"/>
            </a:endParaRPr>
          </a:p>
        </p:txBody>
      </p:sp>
      <p:sp>
        <p:nvSpPr>
          <p:cNvPr id="54" name="Rectangle 21"/>
          <p:cNvSpPr>
            <a:spLocks noChangeArrowheads="1"/>
          </p:cNvSpPr>
          <p:nvPr/>
        </p:nvSpPr>
        <p:spPr bwMode="auto">
          <a:xfrm>
            <a:off x="4099094" y="3869913"/>
            <a:ext cx="1219200" cy="91440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algn="l" eaLnBrk="0" hangingPunct="0"/>
            <a:endParaRPr lang="en-US" sz="2000">
              <a:solidFill>
                <a:schemeClr val="tx2"/>
              </a:solidFill>
              <a:latin typeface="Tahoma" pitchFamily="34" charset="0"/>
            </a:endParaRPr>
          </a:p>
        </p:txBody>
      </p:sp>
      <p:sp>
        <p:nvSpPr>
          <p:cNvPr id="55" name="Text Box 22"/>
          <p:cNvSpPr txBox="1">
            <a:spLocks noChangeArrowheads="1"/>
          </p:cNvSpPr>
          <p:nvPr/>
        </p:nvSpPr>
        <p:spPr bwMode="auto">
          <a:xfrm>
            <a:off x="8975894" y="3641313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latin typeface="Tahoma" pitchFamily="34" charset="0"/>
              </a:rPr>
              <a:t>*</a:t>
            </a:r>
          </a:p>
        </p:txBody>
      </p:sp>
      <p:sp>
        <p:nvSpPr>
          <p:cNvPr id="56" name="Rectangle 23"/>
          <p:cNvSpPr>
            <a:spLocks noChangeArrowheads="1"/>
          </p:cNvSpPr>
          <p:nvPr/>
        </p:nvSpPr>
        <p:spPr bwMode="auto">
          <a:xfrm>
            <a:off x="3946694" y="3869913"/>
            <a:ext cx="1524000" cy="91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eaLnBrk="0" hangingPunct="0"/>
            <a:endParaRPr lang="en-US" sz="2000">
              <a:solidFill>
                <a:schemeClr val="tx2"/>
              </a:solidFill>
              <a:latin typeface="Tahoma" pitchFamily="34" charset="0"/>
            </a:endParaRPr>
          </a:p>
        </p:txBody>
      </p:sp>
      <p:sp>
        <p:nvSpPr>
          <p:cNvPr id="57" name="Text Box 24"/>
          <p:cNvSpPr txBox="1">
            <a:spLocks noChangeArrowheads="1"/>
          </p:cNvSpPr>
          <p:nvPr/>
        </p:nvSpPr>
        <p:spPr bwMode="auto">
          <a:xfrm>
            <a:off x="9509294" y="3641313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2000">
                <a:solidFill>
                  <a:schemeClr val="tx2"/>
                </a:solidFill>
                <a:latin typeface="Tahoma" pitchFamily="34" charset="0"/>
              </a:rPr>
              <a:t>*</a:t>
            </a:r>
          </a:p>
        </p:txBody>
      </p:sp>
      <p:sp>
        <p:nvSpPr>
          <p:cNvPr id="58" name="Text Box 25"/>
          <p:cNvSpPr txBox="1">
            <a:spLocks noChangeArrowheads="1"/>
          </p:cNvSpPr>
          <p:nvPr/>
        </p:nvSpPr>
        <p:spPr bwMode="auto">
          <a:xfrm>
            <a:off x="7832894" y="4860513"/>
            <a:ext cx="1676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1400">
                <a:solidFill>
                  <a:schemeClr val="tx2"/>
                </a:solidFill>
                <a:latin typeface="Tahoma" pitchFamily="34" charset="0"/>
              </a:rPr>
              <a:t>critical bandwidth</a:t>
            </a:r>
          </a:p>
        </p:txBody>
      </p:sp>
      <p:sp>
        <p:nvSpPr>
          <p:cNvPr id="59" name="Line 26"/>
          <p:cNvSpPr>
            <a:spLocks noChangeShapeType="1"/>
          </p:cNvSpPr>
          <p:nvPr/>
        </p:nvSpPr>
        <p:spPr bwMode="auto">
          <a:xfrm>
            <a:off x="8594894" y="4784313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tx2"/>
              </a:solidFill>
            </a:endParaRPr>
          </a:p>
        </p:txBody>
      </p:sp>
      <p:sp>
        <p:nvSpPr>
          <p:cNvPr id="60" name="Line 27"/>
          <p:cNvSpPr>
            <a:spLocks noChangeShapeType="1"/>
          </p:cNvSpPr>
          <p:nvPr/>
        </p:nvSpPr>
        <p:spPr bwMode="auto">
          <a:xfrm>
            <a:off x="8594894" y="4717638"/>
            <a:ext cx="0" cy="1428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tx2"/>
              </a:solidFill>
            </a:endParaRPr>
          </a:p>
        </p:txBody>
      </p:sp>
      <p:sp>
        <p:nvSpPr>
          <p:cNvPr id="61" name="Line 28"/>
          <p:cNvSpPr>
            <a:spLocks noChangeShapeType="1"/>
          </p:cNvSpPr>
          <p:nvPr/>
        </p:nvSpPr>
        <p:spPr bwMode="auto">
          <a:xfrm>
            <a:off x="8594894" y="3793713"/>
            <a:ext cx="0" cy="9906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tx2"/>
              </a:solidFill>
            </a:endParaRPr>
          </a:p>
        </p:txBody>
      </p:sp>
      <p:sp>
        <p:nvSpPr>
          <p:cNvPr id="32" name="object 3"/>
          <p:cNvSpPr txBox="1"/>
          <p:nvPr/>
        </p:nvSpPr>
        <p:spPr>
          <a:xfrm>
            <a:off x="3442252" y="885340"/>
            <a:ext cx="7926705" cy="35907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lang="en-US" sz="2000" b="1" spc="-5" dirty="0" smtClean="0">
                <a:solidFill>
                  <a:srgbClr val="003884"/>
                </a:solidFill>
                <a:latin typeface="Arial"/>
                <a:cs typeface="Arial"/>
              </a:rPr>
              <a:t>Fletcher Experiment, Critical Band Estimation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863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4"/>
    </mc:Choice>
    <mc:Fallback xmlns="">
      <p:transition spd="slow" advTm="3504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3265" x="2794000" y="4635500"/>
          <p14:tracePt t="23380" x="2806700" y="4635500"/>
          <p14:tracePt t="23397" x="2832100" y="4635500"/>
          <p14:tracePt t="23413" x="2863850" y="4635500"/>
          <p14:tracePt t="23430" x="2901950" y="4635500"/>
          <p14:tracePt t="23447" x="2940050" y="4635500"/>
          <p14:tracePt t="23450" x="2952750" y="4635500"/>
          <p14:tracePt t="23463" x="2959100" y="4635500"/>
          <p14:tracePt t="23480" x="2984500" y="4629150"/>
          <p14:tracePt t="23497" x="3003550" y="4629150"/>
          <p14:tracePt t="23514" x="3028950" y="4616450"/>
          <p14:tracePt t="23530" x="3041650" y="4610100"/>
          <p14:tracePt t="23548" x="3060700" y="4610100"/>
          <p14:tracePt t="23551" x="3079750" y="4610100"/>
          <p14:tracePt t="23565" x="3086100" y="4610100"/>
          <p14:tracePt t="23581" x="3111500" y="4610100"/>
          <p14:tracePt t="23597" x="3124200" y="4610100"/>
          <p14:tracePt t="23614" x="3155950" y="4610100"/>
          <p14:tracePt t="23630" x="3175000" y="4610100"/>
          <p14:tracePt t="23647" x="3213100" y="4603750"/>
          <p14:tracePt t="23650" x="3225800" y="4591050"/>
          <p14:tracePt t="23680" x="3251200" y="4591050"/>
          <p14:tracePt t="23697" x="3263900" y="4591050"/>
          <p14:tracePt t="23713" x="3270250" y="4591050"/>
          <p14:tracePt t="23730" x="3289300" y="4591050"/>
          <p14:tracePt t="23747" x="3302000" y="4591050"/>
          <p14:tracePt t="23763" x="3327400" y="4591050"/>
          <p14:tracePt t="23781" x="3346450" y="4591050"/>
          <p14:tracePt t="23784" x="3359150" y="4591050"/>
          <p14:tracePt t="23797" x="3378200" y="4591050"/>
          <p14:tracePt t="23813" x="3390900" y="4591050"/>
          <p14:tracePt t="23830" x="3409950" y="4591050"/>
          <p14:tracePt t="23847" x="3441700" y="4591050"/>
          <p14:tracePt t="23863" x="3460750" y="4591050"/>
          <p14:tracePt t="23880" x="3530600" y="4591050"/>
          <p14:tracePt t="23897" x="3562350" y="4591050"/>
          <p14:tracePt t="23913" x="3587750" y="4591050"/>
          <p14:tracePt t="23930" x="3619500" y="4591050"/>
          <p14:tracePt t="23947" x="3644900" y="4591050"/>
          <p14:tracePt t="23951" x="3651250" y="4591050"/>
          <p14:tracePt t="23963" x="3670300" y="4591050"/>
          <p14:tracePt t="23980" x="3708400" y="4597400"/>
          <p14:tracePt t="23997" x="3733800" y="4597400"/>
          <p14:tracePt t="24013" x="3765550" y="4597400"/>
          <p14:tracePt t="24017" x="3784600" y="4597400"/>
          <p14:tracePt t="24031" x="3816350" y="4597400"/>
          <p14:tracePt t="24047" x="3841750" y="4597400"/>
          <p14:tracePt t="24063" x="3898900" y="4597400"/>
          <p14:tracePt t="24081" x="3943350" y="4597400"/>
          <p14:tracePt t="24097" x="3968750" y="4597400"/>
          <p14:tracePt t="24113" x="4019550" y="4597400"/>
          <p14:tracePt t="24132" x="4051300" y="4610100"/>
          <p14:tracePt t="24135" x="4127500" y="4616450"/>
          <p14:tracePt t="24147" x="4159250" y="4622800"/>
          <p14:tracePt t="24167" x="4254500" y="4622800"/>
          <p14:tracePt t="24180" x="4368800" y="4622800"/>
          <p14:tracePt t="24198" x="4406900" y="4629150"/>
          <p14:tracePt t="24201" x="4464050" y="4629150"/>
          <p14:tracePt t="24213" x="4495800" y="4629150"/>
          <p14:tracePt t="24231" x="4546600" y="4635500"/>
          <p14:tracePt t="24247" x="4584700" y="4635500"/>
          <p14:tracePt t="24263" x="4635500" y="4635500"/>
          <p14:tracePt t="24267" x="4660900" y="4635500"/>
          <p14:tracePt t="24282" x="4724400" y="4635500"/>
          <p14:tracePt t="24297" x="4781550" y="4641850"/>
          <p14:tracePt t="24314" x="4813300" y="4641850"/>
          <p14:tracePt t="24330" x="4838700" y="4641850"/>
          <p14:tracePt t="24333" x="4857750" y="4641850"/>
          <p14:tracePt t="24347" x="4876800" y="4641850"/>
          <p14:tracePt t="24363" x="4902200" y="4641850"/>
          <p14:tracePt t="24380" x="4921250" y="4641850"/>
          <p14:tracePt t="24397" x="4940300" y="4641850"/>
          <p14:tracePt t="24413" x="4991100" y="4648200"/>
          <p14:tracePt t="24430" x="5029200" y="4648200"/>
          <p14:tracePt t="24433" x="5035550" y="4648200"/>
          <p14:tracePt t="24446" x="5086350" y="4648200"/>
          <p14:tracePt t="24463" x="5130800" y="4648200"/>
          <p14:tracePt t="24480" x="5168900" y="4648200"/>
          <p14:tracePt t="24497" x="5232400" y="4648200"/>
          <p14:tracePt t="24501" x="5264150" y="4648200"/>
          <p14:tracePt t="24513" x="5289550" y="4648200"/>
          <p14:tracePt t="24530" x="5334000" y="4648200"/>
          <p14:tracePt t="24533" x="5346700" y="4648200"/>
          <p14:tracePt t="24547" x="5365750" y="4648200"/>
          <p14:tracePt t="24564" x="5403850" y="4648200"/>
          <p14:tracePt t="24567" x="5448300" y="4641850"/>
          <p14:tracePt t="24580" x="5505450" y="4635500"/>
          <p14:tracePt t="24597" x="5549900" y="4635500"/>
          <p14:tracePt t="24613" x="5588000" y="4635500"/>
          <p14:tracePt t="24630" x="5676900" y="4635500"/>
          <p14:tracePt t="24634" x="5683250" y="4635500"/>
          <p14:tracePt t="24647" x="5734050" y="4635500"/>
          <p14:tracePt t="24664" x="5778500" y="4635500"/>
          <p14:tracePt t="24680" x="5816600" y="4635500"/>
          <p14:tracePt t="24697" x="5880100" y="4629150"/>
          <p14:tracePt t="24701" x="5911850" y="4616450"/>
          <p14:tracePt t="24713" x="5918200" y="4616450"/>
          <p14:tracePt t="24730" x="5956300" y="4616450"/>
          <p14:tracePt t="24747" x="5969000" y="4610100"/>
          <p14:tracePt t="24764" x="5981700" y="4610100"/>
          <p14:tracePt t="24767" x="5988050" y="4610100"/>
          <p14:tracePt t="24780" x="5994400" y="4610100"/>
          <p14:tracePt t="24797" x="6007100" y="4610100"/>
          <p14:tracePt t="24813" x="6019800" y="4610100"/>
          <p14:tracePt t="24830" x="6051550" y="4603750"/>
          <p14:tracePt t="24863" x="6089650" y="4603750"/>
          <p14:tracePt t="24880" x="6108700" y="4603750"/>
          <p14:tracePt t="24897" x="6134100" y="4597400"/>
          <p14:tracePt t="24913" x="6159500" y="4597400"/>
          <p14:tracePt t="24930" x="6178550" y="4597400"/>
          <p14:tracePt t="24947" x="6210300" y="4597400"/>
          <p14:tracePt t="24963" x="6248400" y="4597400"/>
          <p14:tracePt t="24967" x="6261100" y="4597400"/>
          <p14:tracePt t="24980" x="6280150" y="4597400"/>
          <p14:tracePt t="24997" x="6324600" y="4597400"/>
          <p14:tracePt t="25013" x="6350000" y="4597400"/>
          <p14:tracePt t="25030" x="6369050" y="4597400"/>
          <p14:tracePt t="25050" x="6388100" y="4597400"/>
          <p14:tracePt t="25096" x="6394450" y="4597400"/>
          <p14:tracePt t="25114" x="6407150" y="4597400"/>
          <p14:tracePt t="25129" x="6413500" y="4597400"/>
          <p14:tracePt t="25146" x="6419850" y="4597400"/>
          <p14:tracePt t="25163" x="6432550" y="4597400"/>
          <p14:tracePt t="25180" x="6438900" y="4597400"/>
          <p14:tracePt t="25196" x="6451600" y="4591050"/>
          <p14:tracePt t="25213" x="6464300" y="4591050"/>
          <p14:tracePt t="25232" x="6477000" y="4591050"/>
          <p14:tracePt t="25246" x="6483350" y="4591050"/>
          <p14:tracePt t="25263" x="6508750" y="4591050"/>
          <p14:tracePt t="25280" x="6534150" y="4591050"/>
          <p14:tracePt t="25296" x="6540500" y="4591050"/>
          <p14:tracePt t="25315" x="6546850" y="4591050"/>
          <p14:tracePt t="27048" x="0" y="0"/>
        </p14:tracePtLst>
        <p14:tracePtLst>
          <p14:tracePt t="30131" x="8083550" y="4927600"/>
          <p14:tracePt t="30161" x="8089900" y="4927600"/>
          <p14:tracePt t="30178" x="8172450" y="4826000"/>
          <p14:tracePt t="30196" x="8204200" y="4781550"/>
          <p14:tracePt t="30211" x="8235950" y="4737100"/>
          <p14:tracePt t="30228" x="8248650" y="4705350"/>
          <p14:tracePt t="30231" x="8255000" y="4705350"/>
          <p14:tracePt t="30245" x="8274050" y="4667250"/>
          <p14:tracePt t="30278" x="8280400" y="4660900"/>
          <p14:tracePt t="30295" x="8286750" y="4648200"/>
          <p14:tracePt t="30311" x="8305800" y="4648200"/>
          <p14:tracePt t="30328" x="8312150" y="4641850"/>
          <p14:tracePt t="30332" x="8331200" y="4641850"/>
          <p14:tracePt t="30346" x="8350250" y="4641850"/>
          <p14:tracePt t="30361" x="8362950" y="4641850"/>
          <p14:tracePt t="30378" x="8394700" y="4641850"/>
          <p14:tracePt t="30395" x="8432800" y="4641850"/>
          <p14:tracePt t="30411" x="8451850" y="4654550"/>
          <p14:tracePt t="30428" x="8496300" y="4686300"/>
          <p14:tracePt t="30432" x="8509000" y="4699000"/>
          <p14:tracePt t="30445" x="8521700" y="4705350"/>
          <p14:tracePt t="30461" x="8591550" y="4762500"/>
          <p14:tracePt t="30478" x="8629650" y="4775200"/>
          <p14:tracePt t="30495" x="8661400" y="4806950"/>
          <p14:tracePt t="30511" x="8693150" y="4838700"/>
          <p14:tracePt t="30528" x="8724900" y="4864100"/>
          <p14:tracePt t="30545" x="8756650" y="4889500"/>
          <p14:tracePt t="30561" x="8788400" y="4914900"/>
          <p14:tracePt t="30578" x="8851900" y="4946650"/>
          <p14:tracePt t="30595" x="8890000" y="4984750"/>
          <p14:tracePt t="30600" x="8896350" y="4984750"/>
          <p14:tracePt t="30611" x="8928100" y="4991100"/>
          <p14:tracePt t="30628" x="8978900" y="5010150"/>
          <p14:tracePt t="30644" x="9023350" y="5029200"/>
          <p14:tracePt t="30661" x="9137650" y="5054600"/>
          <p14:tracePt t="30665" x="9182100" y="5060950"/>
          <p14:tracePt t="30678" x="9239250" y="5080000"/>
          <p14:tracePt t="30694" x="9277350" y="5086350"/>
          <p14:tracePt t="30698" x="9290050" y="5086350"/>
          <p14:tracePt t="30711" x="9296400" y="5086350"/>
          <p14:tracePt t="30728" x="9309100" y="5086350"/>
          <p14:tracePt t="30745" x="9315450" y="5086350"/>
          <p14:tracePt t="30761" x="9328150" y="5086350"/>
          <p14:tracePt t="30778" x="9347200" y="5067300"/>
          <p14:tracePt t="30795" x="9398000" y="5054600"/>
          <p14:tracePt t="30799" x="9404350" y="5048250"/>
          <p14:tracePt t="30811" x="9417050" y="5035550"/>
          <p14:tracePt t="30828" x="9429750" y="5016500"/>
          <p14:tracePt t="30844" x="9455150" y="4997450"/>
          <p14:tracePt t="30861" x="9467850" y="4978400"/>
          <p14:tracePt t="30865" x="9474200" y="4965700"/>
          <p14:tracePt t="30878" x="9480550" y="4965700"/>
          <p14:tracePt t="30894" x="9480550" y="4946650"/>
          <p14:tracePt t="30911" x="9505950" y="4927600"/>
          <p14:tracePt t="30928" x="9512300" y="4927600"/>
          <p14:tracePt t="30931" x="9531350" y="4921250"/>
          <p14:tracePt t="30944" x="9544050" y="4914900"/>
          <p14:tracePt t="30961" x="9582150" y="4908550"/>
          <p14:tracePt t="30978" x="9607550" y="4908550"/>
          <p14:tracePt t="30995" x="9671050" y="4908550"/>
          <p14:tracePt t="31014" x="9728200" y="4908550"/>
          <p14:tracePt t="31028" x="9779000" y="4908550"/>
          <p14:tracePt t="31048" x="9804400" y="4908550"/>
          <p14:tracePt t="31062" x="9829800" y="4908550"/>
          <p14:tracePt t="31079" x="9855200" y="4908550"/>
          <p14:tracePt t="31094" x="9874250" y="4908550"/>
          <p14:tracePt t="31111" x="9899650" y="4908550"/>
          <p14:tracePt t="31128" x="9918700" y="4908550"/>
          <p14:tracePt t="31145" x="9975850" y="4908550"/>
          <p14:tracePt t="31148" x="9994900" y="4914900"/>
          <p14:tracePt t="31162" x="10045700" y="4914900"/>
          <p14:tracePt t="31178" x="10077450" y="4921250"/>
          <p14:tracePt t="31194" x="10128250" y="4927600"/>
          <p14:tracePt t="31211" x="10179050" y="4927600"/>
          <p14:tracePt t="31228" x="10223500" y="4927600"/>
          <p14:tracePt t="31245" x="10261600" y="4927600"/>
          <p14:tracePt t="31261" x="10306050" y="4927600"/>
          <p14:tracePt t="31278" x="10363200" y="4927600"/>
          <p14:tracePt t="31294" x="10407650" y="4914900"/>
          <p14:tracePt t="31311" x="10439400" y="4908550"/>
          <p14:tracePt t="31328" x="10477500" y="4902200"/>
          <p14:tracePt t="31345" x="10502900" y="4883150"/>
          <p14:tracePt t="31362" x="10610850" y="4864100"/>
          <p14:tracePt t="31378" x="10655300" y="4857750"/>
          <p14:tracePt t="31394" x="10712450" y="4845050"/>
          <p14:tracePt t="31411" x="10725150" y="4845050"/>
          <p14:tracePt t="31414" x="10744200" y="4845050"/>
          <p14:tracePt t="31428" x="10756900" y="4845050"/>
          <p14:tracePt t="31444" x="10782300" y="4845050"/>
          <p14:tracePt t="31449" x="10795000" y="4845050"/>
          <p14:tracePt t="31461" x="10801350" y="4845050"/>
          <p14:tracePt t="31478" x="10807700" y="4845050"/>
          <p14:tracePt t="31481" x="10814050" y="4845050"/>
          <p14:tracePt t="31495" x="10820400" y="4845050"/>
          <p14:tracePt t="31511" x="10858500" y="4857750"/>
          <p14:tracePt t="31527" x="10890250" y="4857750"/>
          <p14:tracePt t="31544" x="10934700" y="4857750"/>
          <p14:tracePt t="31548" x="10960100" y="4857750"/>
          <p14:tracePt t="31549" x="10985500" y="4857750"/>
          <p14:tracePt t="31562" x="11004550" y="4857750"/>
          <p14:tracePt t="31578" x="11036300" y="4857750"/>
          <p14:tracePt t="31594" x="11068050" y="4857750"/>
          <p14:tracePt t="31613" x="11080750" y="4857750"/>
          <p14:tracePt t="31627" x="11093450" y="4845050"/>
          <p14:tracePt t="31645" x="11106150" y="4838700"/>
          <p14:tracePt t="31648" x="11112500" y="4838700"/>
          <p14:tracePt t="31661" x="11118850" y="4826000"/>
          <p14:tracePt t="31678" x="11137900" y="4819650"/>
          <p14:tracePt t="31682" x="11150600" y="4819650"/>
          <p14:tracePt t="31695" x="11156950" y="4819650"/>
          <p14:tracePt t="31711" x="11201400" y="4813300"/>
          <p14:tracePt t="31727" x="11214100" y="4813300"/>
          <p14:tracePt t="31744" x="11258550" y="4813300"/>
          <p14:tracePt t="31763" x="11290300" y="4806950"/>
          <p14:tracePt t="31778" x="11322050" y="4806950"/>
          <p14:tracePt t="31794" x="11360150" y="4806950"/>
          <p14:tracePt t="31811" x="11379200" y="4806950"/>
          <p14:tracePt t="31845" x="11391900" y="4806950"/>
          <p14:tracePt t="31863" x="11398250" y="4806950"/>
          <p14:tracePt t="31878" x="11423650" y="4806950"/>
          <p14:tracePt t="31894" x="11442700" y="4806950"/>
          <p14:tracePt t="31911" x="11474450" y="4806950"/>
          <p14:tracePt t="31914" x="11487150" y="4806950"/>
          <p14:tracePt t="31929" x="11499850" y="4806950"/>
          <p14:tracePt t="31932" x="11512550" y="4806950"/>
          <p14:tracePt t="31945" x="11525250" y="4806950"/>
          <p14:tracePt t="31963" x="11544300" y="4806950"/>
          <p14:tracePt t="33146" x="0" y="0"/>
        </p14:tracePtLst>
      </p14:laserTraceLst>
    </p:ext>
  </p:extLs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62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862" y="736472"/>
            <a:ext cx="2608580" cy="10536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Masking and Critical Bands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3442252" y="736472"/>
            <a:ext cx="7926705" cy="1077218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sz="2000" dirty="0">
              <a:latin typeface="Arial"/>
              <a:cs typeface="Arial"/>
            </a:endParaRPr>
          </a:p>
        </p:txBody>
      </p:sp>
      <p:sp>
        <p:nvSpPr>
          <p:cNvPr id="9" name="object 4"/>
          <p:cNvSpPr txBox="1">
            <a:spLocks/>
          </p:cNvSpPr>
          <p:nvPr/>
        </p:nvSpPr>
        <p:spPr>
          <a:xfrm>
            <a:off x="3463185" y="913170"/>
            <a:ext cx="73888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2000" b="1" i="0">
                <a:solidFill>
                  <a:srgbClr val="1F487C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kern="0" dirty="0" smtClean="0">
                <a:solidFill>
                  <a:srgbClr val="003884"/>
                </a:solidFill>
                <a:latin typeface="Arial"/>
                <a:cs typeface="Arial"/>
              </a:rPr>
              <a:t>Few Findings from Masking Experiment </a:t>
            </a:r>
            <a:endParaRPr lang="en-US" kern="0" dirty="0">
              <a:solidFill>
                <a:srgbClr val="003884"/>
              </a:solidFill>
              <a:latin typeface="Arial"/>
              <a:cs typeface="Arial"/>
              <a:sym typeface="Wingdings" panose="05000000000000000000" pitchFamily="2" charset="2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380218" y="1783956"/>
            <a:ext cx="850698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Pure tones that are close together in 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frequency </a:t>
            </a: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mask each other better than those widely 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Pure </a:t>
            </a: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tones also mask higher frequencies better than lower frequencies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</a:t>
            </a: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greater intensity masks a broader ranger of tones than a tone of less intensity</a:t>
            </a:r>
            <a:endParaRPr lang="en-US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27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4"/>
    </mc:Choice>
    <mc:Fallback xmlns="">
      <p:transition spd="slow" advTm="3504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3265" x="2794000" y="4635500"/>
          <p14:tracePt t="23380" x="2806700" y="4635500"/>
          <p14:tracePt t="23397" x="2832100" y="4635500"/>
          <p14:tracePt t="23413" x="2863850" y="4635500"/>
          <p14:tracePt t="23430" x="2901950" y="4635500"/>
          <p14:tracePt t="23447" x="2940050" y="4635500"/>
          <p14:tracePt t="23450" x="2952750" y="4635500"/>
          <p14:tracePt t="23463" x="2959100" y="4635500"/>
          <p14:tracePt t="23480" x="2984500" y="4629150"/>
          <p14:tracePt t="23497" x="3003550" y="4629150"/>
          <p14:tracePt t="23514" x="3028950" y="4616450"/>
          <p14:tracePt t="23530" x="3041650" y="4610100"/>
          <p14:tracePt t="23548" x="3060700" y="4610100"/>
          <p14:tracePt t="23551" x="3079750" y="4610100"/>
          <p14:tracePt t="23565" x="3086100" y="4610100"/>
          <p14:tracePt t="23581" x="3111500" y="4610100"/>
          <p14:tracePt t="23597" x="3124200" y="4610100"/>
          <p14:tracePt t="23614" x="3155950" y="4610100"/>
          <p14:tracePt t="23630" x="3175000" y="4610100"/>
          <p14:tracePt t="23647" x="3213100" y="4603750"/>
          <p14:tracePt t="23650" x="3225800" y="4591050"/>
          <p14:tracePt t="23680" x="3251200" y="4591050"/>
          <p14:tracePt t="23697" x="3263900" y="4591050"/>
          <p14:tracePt t="23713" x="3270250" y="4591050"/>
          <p14:tracePt t="23730" x="3289300" y="4591050"/>
          <p14:tracePt t="23747" x="3302000" y="4591050"/>
          <p14:tracePt t="23763" x="3327400" y="4591050"/>
          <p14:tracePt t="23781" x="3346450" y="4591050"/>
          <p14:tracePt t="23784" x="3359150" y="4591050"/>
          <p14:tracePt t="23797" x="3378200" y="4591050"/>
          <p14:tracePt t="23813" x="3390900" y="4591050"/>
          <p14:tracePt t="23830" x="3409950" y="4591050"/>
          <p14:tracePt t="23847" x="3441700" y="4591050"/>
          <p14:tracePt t="23863" x="3460750" y="4591050"/>
          <p14:tracePt t="23880" x="3530600" y="4591050"/>
          <p14:tracePt t="23897" x="3562350" y="4591050"/>
          <p14:tracePt t="23913" x="3587750" y="4591050"/>
          <p14:tracePt t="23930" x="3619500" y="4591050"/>
          <p14:tracePt t="23947" x="3644900" y="4591050"/>
          <p14:tracePt t="23951" x="3651250" y="4591050"/>
          <p14:tracePt t="23963" x="3670300" y="4591050"/>
          <p14:tracePt t="23980" x="3708400" y="4597400"/>
          <p14:tracePt t="23997" x="3733800" y="4597400"/>
          <p14:tracePt t="24013" x="3765550" y="4597400"/>
          <p14:tracePt t="24017" x="3784600" y="4597400"/>
          <p14:tracePt t="24031" x="3816350" y="4597400"/>
          <p14:tracePt t="24047" x="3841750" y="4597400"/>
          <p14:tracePt t="24063" x="3898900" y="4597400"/>
          <p14:tracePt t="24081" x="3943350" y="4597400"/>
          <p14:tracePt t="24097" x="3968750" y="4597400"/>
          <p14:tracePt t="24113" x="4019550" y="4597400"/>
          <p14:tracePt t="24132" x="4051300" y="4610100"/>
          <p14:tracePt t="24135" x="4127500" y="4616450"/>
          <p14:tracePt t="24147" x="4159250" y="4622800"/>
          <p14:tracePt t="24167" x="4254500" y="4622800"/>
          <p14:tracePt t="24180" x="4368800" y="4622800"/>
          <p14:tracePt t="24198" x="4406900" y="4629150"/>
          <p14:tracePt t="24201" x="4464050" y="4629150"/>
          <p14:tracePt t="24213" x="4495800" y="4629150"/>
          <p14:tracePt t="24231" x="4546600" y="4635500"/>
          <p14:tracePt t="24247" x="4584700" y="4635500"/>
          <p14:tracePt t="24263" x="4635500" y="4635500"/>
          <p14:tracePt t="24267" x="4660900" y="4635500"/>
          <p14:tracePt t="24282" x="4724400" y="4635500"/>
          <p14:tracePt t="24297" x="4781550" y="4641850"/>
          <p14:tracePt t="24314" x="4813300" y="4641850"/>
          <p14:tracePt t="24330" x="4838700" y="4641850"/>
          <p14:tracePt t="24333" x="4857750" y="4641850"/>
          <p14:tracePt t="24347" x="4876800" y="4641850"/>
          <p14:tracePt t="24363" x="4902200" y="4641850"/>
          <p14:tracePt t="24380" x="4921250" y="4641850"/>
          <p14:tracePt t="24397" x="4940300" y="4641850"/>
          <p14:tracePt t="24413" x="4991100" y="4648200"/>
          <p14:tracePt t="24430" x="5029200" y="4648200"/>
          <p14:tracePt t="24433" x="5035550" y="4648200"/>
          <p14:tracePt t="24446" x="5086350" y="4648200"/>
          <p14:tracePt t="24463" x="5130800" y="4648200"/>
          <p14:tracePt t="24480" x="5168900" y="4648200"/>
          <p14:tracePt t="24497" x="5232400" y="4648200"/>
          <p14:tracePt t="24501" x="5264150" y="4648200"/>
          <p14:tracePt t="24513" x="5289550" y="4648200"/>
          <p14:tracePt t="24530" x="5334000" y="4648200"/>
          <p14:tracePt t="24533" x="5346700" y="4648200"/>
          <p14:tracePt t="24547" x="5365750" y="4648200"/>
          <p14:tracePt t="24564" x="5403850" y="4648200"/>
          <p14:tracePt t="24567" x="5448300" y="4641850"/>
          <p14:tracePt t="24580" x="5505450" y="4635500"/>
          <p14:tracePt t="24597" x="5549900" y="4635500"/>
          <p14:tracePt t="24613" x="5588000" y="4635500"/>
          <p14:tracePt t="24630" x="5676900" y="4635500"/>
          <p14:tracePt t="24634" x="5683250" y="4635500"/>
          <p14:tracePt t="24647" x="5734050" y="4635500"/>
          <p14:tracePt t="24664" x="5778500" y="4635500"/>
          <p14:tracePt t="24680" x="5816600" y="4635500"/>
          <p14:tracePt t="24697" x="5880100" y="4629150"/>
          <p14:tracePt t="24701" x="5911850" y="4616450"/>
          <p14:tracePt t="24713" x="5918200" y="4616450"/>
          <p14:tracePt t="24730" x="5956300" y="4616450"/>
          <p14:tracePt t="24747" x="5969000" y="4610100"/>
          <p14:tracePt t="24764" x="5981700" y="4610100"/>
          <p14:tracePt t="24767" x="5988050" y="4610100"/>
          <p14:tracePt t="24780" x="5994400" y="4610100"/>
          <p14:tracePt t="24797" x="6007100" y="4610100"/>
          <p14:tracePt t="24813" x="6019800" y="4610100"/>
          <p14:tracePt t="24830" x="6051550" y="4603750"/>
          <p14:tracePt t="24863" x="6089650" y="4603750"/>
          <p14:tracePt t="24880" x="6108700" y="4603750"/>
          <p14:tracePt t="24897" x="6134100" y="4597400"/>
          <p14:tracePt t="24913" x="6159500" y="4597400"/>
          <p14:tracePt t="24930" x="6178550" y="4597400"/>
          <p14:tracePt t="24947" x="6210300" y="4597400"/>
          <p14:tracePt t="24963" x="6248400" y="4597400"/>
          <p14:tracePt t="24967" x="6261100" y="4597400"/>
          <p14:tracePt t="24980" x="6280150" y="4597400"/>
          <p14:tracePt t="24997" x="6324600" y="4597400"/>
          <p14:tracePt t="25013" x="6350000" y="4597400"/>
          <p14:tracePt t="25030" x="6369050" y="4597400"/>
          <p14:tracePt t="25050" x="6388100" y="4597400"/>
          <p14:tracePt t="25096" x="6394450" y="4597400"/>
          <p14:tracePt t="25114" x="6407150" y="4597400"/>
          <p14:tracePt t="25129" x="6413500" y="4597400"/>
          <p14:tracePt t="25146" x="6419850" y="4597400"/>
          <p14:tracePt t="25163" x="6432550" y="4597400"/>
          <p14:tracePt t="25180" x="6438900" y="4597400"/>
          <p14:tracePt t="25196" x="6451600" y="4591050"/>
          <p14:tracePt t="25213" x="6464300" y="4591050"/>
          <p14:tracePt t="25232" x="6477000" y="4591050"/>
          <p14:tracePt t="25246" x="6483350" y="4591050"/>
          <p14:tracePt t="25263" x="6508750" y="4591050"/>
          <p14:tracePt t="25280" x="6534150" y="4591050"/>
          <p14:tracePt t="25296" x="6540500" y="4591050"/>
          <p14:tracePt t="25315" x="6546850" y="4591050"/>
          <p14:tracePt t="27048" x="0" y="0"/>
        </p14:tracePtLst>
        <p14:tracePtLst>
          <p14:tracePt t="30131" x="8083550" y="4927600"/>
          <p14:tracePt t="30161" x="8089900" y="4927600"/>
          <p14:tracePt t="30178" x="8172450" y="4826000"/>
          <p14:tracePt t="30196" x="8204200" y="4781550"/>
          <p14:tracePt t="30211" x="8235950" y="4737100"/>
          <p14:tracePt t="30228" x="8248650" y="4705350"/>
          <p14:tracePt t="30231" x="8255000" y="4705350"/>
          <p14:tracePt t="30245" x="8274050" y="4667250"/>
          <p14:tracePt t="30278" x="8280400" y="4660900"/>
          <p14:tracePt t="30295" x="8286750" y="4648200"/>
          <p14:tracePt t="30311" x="8305800" y="4648200"/>
          <p14:tracePt t="30328" x="8312150" y="4641850"/>
          <p14:tracePt t="30332" x="8331200" y="4641850"/>
          <p14:tracePt t="30346" x="8350250" y="4641850"/>
          <p14:tracePt t="30361" x="8362950" y="4641850"/>
          <p14:tracePt t="30378" x="8394700" y="4641850"/>
          <p14:tracePt t="30395" x="8432800" y="4641850"/>
          <p14:tracePt t="30411" x="8451850" y="4654550"/>
          <p14:tracePt t="30428" x="8496300" y="4686300"/>
          <p14:tracePt t="30432" x="8509000" y="4699000"/>
          <p14:tracePt t="30445" x="8521700" y="4705350"/>
          <p14:tracePt t="30461" x="8591550" y="4762500"/>
          <p14:tracePt t="30478" x="8629650" y="4775200"/>
          <p14:tracePt t="30495" x="8661400" y="4806950"/>
          <p14:tracePt t="30511" x="8693150" y="4838700"/>
          <p14:tracePt t="30528" x="8724900" y="4864100"/>
          <p14:tracePt t="30545" x="8756650" y="4889500"/>
          <p14:tracePt t="30561" x="8788400" y="4914900"/>
          <p14:tracePt t="30578" x="8851900" y="4946650"/>
          <p14:tracePt t="30595" x="8890000" y="4984750"/>
          <p14:tracePt t="30600" x="8896350" y="4984750"/>
          <p14:tracePt t="30611" x="8928100" y="4991100"/>
          <p14:tracePt t="30628" x="8978900" y="5010150"/>
          <p14:tracePt t="30644" x="9023350" y="5029200"/>
          <p14:tracePt t="30661" x="9137650" y="5054600"/>
          <p14:tracePt t="30665" x="9182100" y="5060950"/>
          <p14:tracePt t="30678" x="9239250" y="5080000"/>
          <p14:tracePt t="30694" x="9277350" y="5086350"/>
          <p14:tracePt t="30698" x="9290050" y="5086350"/>
          <p14:tracePt t="30711" x="9296400" y="5086350"/>
          <p14:tracePt t="30728" x="9309100" y="5086350"/>
          <p14:tracePt t="30745" x="9315450" y="5086350"/>
          <p14:tracePt t="30761" x="9328150" y="5086350"/>
          <p14:tracePt t="30778" x="9347200" y="5067300"/>
          <p14:tracePt t="30795" x="9398000" y="5054600"/>
          <p14:tracePt t="30799" x="9404350" y="5048250"/>
          <p14:tracePt t="30811" x="9417050" y="5035550"/>
          <p14:tracePt t="30828" x="9429750" y="5016500"/>
          <p14:tracePt t="30844" x="9455150" y="4997450"/>
          <p14:tracePt t="30861" x="9467850" y="4978400"/>
          <p14:tracePt t="30865" x="9474200" y="4965700"/>
          <p14:tracePt t="30878" x="9480550" y="4965700"/>
          <p14:tracePt t="30894" x="9480550" y="4946650"/>
          <p14:tracePt t="30911" x="9505950" y="4927600"/>
          <p14:tracePt t="30928" x="9512300" y="4927600"/>
          <p14:tracePt t="30931" x="9531350" y="4921250"/>
          <p14:tracePt t="30944" x="9544050" y="4914900"/>
          <p14:tracePt t="30961" x="9582150" y="4908550"/>
          <p14:tracePt t="30978" x="9607550" y="4908550"/>
          <p14:tracePt t="30995" x="9671050" y="4908550"/>
          <p14:tracePt t="31014" x="9728200" y="4908550"/>
          <p14:tracePt t="31028" x="9779000" y="4908550"/>
          <p14:tracePt t="31048" x="9804400" y="4908550"/>
          <p14:tracePt t="31062" x="9829800" y="4908550"/>
          <p14:tracePt t="31079" x="9855200" y="4908550"/>
          <p14:tracePt t="31094" x="9874250" y="4908550"/>
          <p14:tracePt t="31111" x="9899650" y="4908550"/>
          <p14:tracePt t="31128" x="9918700" y="4908550"/>
          <p14:tracePt t="31145" x="9975850" y="4908550"/>
          <p14:tracePt t="31148" x="9994900" y="4914900"/>
          <p14:tracePt t="31162" x="10045700" y="4914900"/>
          <p14:tracePt t="31178" x="10077450" y="4921250"/>
          <p14:tracePt t="31194" x="10128250" y="4927600"/>
          <p14:tracePt t="31211" x="10179050" y="4927600"/>
          <p14:tracePt t="31228" x="10223500" y="4927600"/>
          <p14:tracePt t="31245" x="10261600" y="4927600"/>
          <p14:tracePt t="31261" x="10306050" y="4927600"/>
          <p14:tracePt t="31278" x="10363200" y="4927600"/>
          <p14:tracePt t="31294" x="10407650" y="4914900"/>
          <p14:tracePt t="31311" x="10439400" y="4908550"/>
          <p14:tracePt t="31328" x="10477500" y="4902200"/>
          <p14:tracePt t="31345" x="10502900" y="4883150"/>
          <p14:tracePt t="31362" x="10610850" y="4864100"/>
          <p14:tracePt t="31378" x="10655300" y="4857750"/>
          <p14:tracePt t="31394" x="10712450" y="4845050"/>
          <p14:tracePt t="31411" x="10725150" y="4845050"/>
          <p14:tracePt t="31414" x="10744200" y="4845050"/>
          <p14:tracePt t="31428" x="10756900" y="4845050"/>
          <p14:tracePt t="31444" x="10782300" y="4845050"/>
          <p14:tracePt t="31449" x="10795000" y="4845050"/>
          <p14:tracePt t="31461" x="10801350" y="4845050"/>
          <p14:tracePt t="31478" x="10807700" y="4845050"/>
          <p14:tracePt t="31481" x="10814050" y="4845050"/>
          <p14:tracePt t="31495" x="10820400" y="4845050"/>
          <p14:tracePt t="31511" x="10858500" y="4857750"/>
          <p14:tracePt t="31527" x="10890250" y="4857750"/>
          <p14:tracePt t="31544" x="10934700" y="4857750"/>
          <p14:tracePt t="31548" x="10960100" y="4857750"/>
          <p14:tracePt t="31549" x="10985500" y="4857750"/>
          <p14:tracePt t="31562" x="11004550" y="4857750"/>
          <p14:tracePt t="31578" x="11036300" y="4857750"/>
          <p14:tracePt t="31594" x="11068050" y="4857750"/>
          <p14:tracePt t="31613" x="11080750" y="4857750"/>
          <p14:tracePt t="31627" x="11093450" y="4845050"/>
          <p14:tracePt t="31645" x="11106150" y="4838700"/>
          <p14:tracePt t="31648" x="11112500" y="4838700"/>
          <p14:tracePt t="31661" x="11118850" y="4826000"/>
          <p14:tracePt t="31678" x="11137900" y="4819650"/>
          <p14:tracePt t="31682" x="11150600" y="4819650"/>
          <p14:tracePt t="31695" x="11156950" y="4819650"/>
          <p14:tracePt t="31711" x="11201400" y="4813300"/>
          <p14:tracePt t="31727" x="11214100" y="4813300"/>
          <p14:tracePt t="31744" x="11258550" y="4813300"/>
          <p14:tracePt t="31763" x="11290300" y="4806950"/>
          <p14:tracePt t="31778" x="11322050" y="4806950"/>
          <p14:tracePt t="31794" x="11360150" y="4806950"/>
          <p14:tracePt t="31811" x="11379200" y="4806950"/>
          <p14:tracePt t="31845" x="11391900" y="4806950"/>
          <p14:tracePt t="31863" x="11398250" y="4806950"/>
          <p14:tracePt t="31878" x="11423650" y="4806950"/>
          <p14:tracePt t="31894" x="11442700" y="4806950"/>
          <p14:tracePt t="31911" x="11474450" y="4806950"/>
          <p14:tracePt t="31914" x="11487150" y="4806950"/>
          <p14:tracePt t="31929" x="11499850" y="4806950"/>
          <p14:tracePt t="31932" x="11512550" y="4806950"/>
          <p14:tracePt t="31945" x="11525250" y="4806950"/>
          <p14:tracePt t="31963" x="11544300" y="4806950"/>
          <p14:tracePt t="33146" x="0" y="0"/>
        </p14:tracePtLst>
      </p14:laserTraceLst>
    </p:ext>
  </p:extLs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63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862" y="736472"/>
            <a:ext cx="2608580" cy="10536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Masking and Critical Bands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3442252" y="736472"/>
            <a:ext cx="7926705" cy="1077218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sz="2000" dirty="0">
              <a:latin typeface="Arial"/>
              <a:cs typeface="Arial"/>
            </a:endParaRPr>
          </a:p>
        </p:txBody>
      </p:sp>
      <p:sp>
        <p:nvSpPr>
          <p:cNvPr id="9" name="object 4"/>
          <p:cNvSpPr txBox="1">
            <a:spLocks/>
          </p:cNvSpPr>
          <p:nvPr/>
        </p:nvSpPr>
        <p:spPr>
          <a:xfrm>
            <a:off x="3279140" y="854456"/>
            <a:ext cx="73888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2000" b="1" i="0">
                <a:solidFill>
                  <a:srgbClr val="1F487C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kern="0" dirty="0" smtClean="0">
                <a:solidFill>
                  <a:srgbClr val="003884"/>
                </a:solidFill>
                <a:latin typeface="Arial"/>
                <a:cs typeface="Arial"/>
              </a:rPr>
              <a:t>Listening Demonstration </a:t>
            </a:r>
            <a:r>
              <a:rPr lang="en-US" kern="0" smtClean="0">
                <a:solidFill>
                  <a:srgbClr val="003884"/>
                </a:solidFill>
                <a:latin typeface="Arial"/>
                <a:cs typeface="Arial"/>
              </a:rPr>
              <a:t>– Masking</a:t>
            </a:r>
            <a:endParaRPr lang="en-US" kern="0" dirty="0">
              <a:solidFill>
                <a:srgbClr val="003884"/>
              </a:solidFill>
              <a:latin typeface="Arial"/>
              <a:cs typeface="Arial"/>
              <a:sym typeface="Wingdings" panose="05000000000000000000" pitchFamily="2" charset="2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79140" y="1676400"/>
            <a:ext cx="8684260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Pure tones that are close together in 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frequency </a:t>
            </a: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mask each other better than those widely 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6575" indent="-53657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tone is played, followed by the same tone and a higher frequency tone. The higher frequency tone is reduced in intensity first by 12 dB, then by steps of 5 </a:t>
            </a: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dB.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 The sequence above is repeated twice.  The second time the frequency separation between the tones is increased</a:t>
            </a:r>
            <a:endParaRPr lang="en-US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Pure </a:t>
            </a: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tones also mask higher frequencies better than lower frequencies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30238" indent="-357188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Frequencies masked </a:t>
            </a:r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endParaRPr lang="en-US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30238" indent="-357188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30238" indent="-357188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frequencies are masked </a:t>
            </a:r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endParaRPr lang="en-US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Mask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448800" y="3447687"/>
            <a:ext cx="487362" cy="487362"/>
          </a:xfrm>
          <a:prstGeom prst="rect">
            <a:avLst/>
          </a:prstGeom>
        </p:spPr>
      </p:pic>
      <p:pic>
        <p:nvPicPr>
          <p:cNvPr id="3" name="HFMasking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128652" y="4876800"/>
            <a:ext cx="487363" cy="487363"/>
          </a:xfrm>
          <a:prstGeom prst="rect">
            <a:avLst/>
          </a:prstGeom>
        </p:spPr>
      </p:pic>
      <p:pic>
        <p:nvPicPr>
          <p:cNvPr id="4" name="LFMasked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405604" y="5525444"/>
            <a:ext cx="487363" cy="48736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267417" y="6019800"/>
            <a:ext cx="29245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b="1" dirty="0" smtClean="0"/>
              <a:t>Perceptual </a:t>
            </a:r>
            <a:r>
              <a:rPr lang="en-US" sz="1200" b="1" dirty="0"/>
              <a:t>Audio Demonstrations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3378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4"/>
    </mc:Choice>
    <mc:Fallback xmlns="">
      <p:transition spd="slow" advTm="35044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2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2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3265" x="2794000" y="4635500"/>
          <p14:tracePt t="23380" x="2806700" y="4635500"/>
          <p14:tracePt t="23397" x="2832100" y="4635500"/>
          <p14:tracePt t="23413" x="2863850" y="4635500"/>
          <p14:tracePt t="23430" x="2901950" y="4635500"/>
          <p14:tracePt t="23447" x="2940050" y="4635500"/>
          <p14:tracePt t="23450" x="2952750" y="4635500"/>
          <p14:tracePt t="23463" x="2959100" y="4635500"/>
          <p14:tracePt t="23480" x="2984500" y="4629150"/>
          <p14:tracePt t="23497" x="3003550" y="4629150"/>
          <p14:tracePt t="23514" x="3028950" y="4616450"/>
          <p14:tracePt t="23530" x="3041650" y="4610100"/>
          <p14:tracePt t="23548" x="3060700" y="4610100"/>
          <p14:tracePt t="23551" x="3079750" y="4610100"/>
          <p14:tracePt t="23565" x="3086100" y="4610100"/>
          <p14:tracePt t="23581" x="3111500" y="4610100"/>
          <p14:tracePt t="23597" x="3124200" y="4610100"/>
          <p14:tracePt t="23614" x="3155950" y="4610100"/>
          <p14:tracePt t="23630" x="3175000" y="4610100"/>
          <p14:tracePt t="23647" x="3213100" y="4603750"/>
          <p14:tracePt t="23650" x="3225800" y="4591050"/>
          <p14:tracePt t="23680" x="3251200" y="4591050"/>
          <p14:tracePt t="23697" x="3263900" y="4591050"/>
          <p14:tracePt t="23713" x="3270250" y="4591050"/>
          <p14:tracePt t="23730" x="3289300" y="4591050"/>
          <p14:tracePt t="23747" x="3302000" y="4591050"/>
          <p14:tracePt t="23763" x="3327400" y="4591050"/>
          <p14:tracePt t="23781" x="3346450" y="4591050"/>
          <p14:tracePt t="23784" x="3359150" y="4591050"/>
          <p14:tracePt t="23797" x="3378200" y="4591050"/>
          <p14:tracePt t="23813" x="3390900" y="4591050"/>
          <p14:tracePt t="23830" x="3409950" y="4591050"/>
          <p14:tracePt t="23847" x="3441700" y="4591050"/>
          <p14:tracePt t="23863" x="3460750" y="4591050"/>
          <p14:tracePt t="23880" x="3530600" y="4591050"/>
          <p14:tracePt t="23897" x="3562350" y="4591050"/>
          <p14:tracePt t="23913" x="3587750" y="4591050"/>
          <p14:tracePt t="23930" x="3619500" y="4591050"/>
          <p14:tracePt t="23947" x="3644900" y="4591050"/>
          <p14:tracePt t="23951" x="3651250" y="4591050"/>
          <p14:tracePt t="23963" x="3670300" y="4591050"/>
          <p14:tracePt t="23980" x="3708400" y="4597400"/>
          <p14:tracePt t="23997" x="3733800" y="4597400"/>
          <p14:tracePt t="24013" x="3765550" y="4597400"/>
          <p14:tracePt t="24017" x="3784600" y="4597400"/>
          <p14:tracePt t="24031" x="3816350" y="4597400"/>
          <p14:tracePt t="24047" x="3841750" y="4597400"/>
          <p14:tracePt t="24063" x="3898900" y="4597400"/>
          <p14:tracePt t="24081" x="3943350" y="4597400"/>
          <p14:tracePt t="24097" x="3968750" y="4597400"/>
          <p14:tracePt t="24113" x="4019550" y="4597400"/>
          <p14:tracePt t="24132" x="4051300" y="4610100"/>
          <p14:tracePt t="24135" x="4127500" y="4616450"/>
          <p14:tracePt t="24147" x="4159250" y="4622800"/>
          <p14:tracePt t="24167" x="4254500" y="4622800"/>
          <p14:tracePt t="24180" x="4368800" y="4622800"/>
          <p14:tracePt t="24198" x="4406900" y="4629150"/>
          <p14:tracePt t="24201" x="4464050" y="4629150"/>
          <p14:tracePt t="24213" x="4495800" y="4629150"/>
          <p14:tracePt t="24231" x="4546600" y="4635500"/>
          <p14:tracePt t="24247" x="4584700" y="4635500"/>
          <p14:tracePt t="24263" x="4635500" y="4635500"/>
          <p14:tracePt t="24267" x="4660900" y="4635500"/>
          <p14:tracePt t="24282" x="4724400" y="4635500"/>
          <p14:tracePt t="24297" x="4781550" y="4641850"/>
          <p14:tracePt t="24314" x="4813300" y="4641850"/>
          <p14:tracePt t="24330" x="4838700" y="4641850"/>
          <p14:tracePt t="24333" x="4857750" y="4641850"/>
          <p14:tracePt t="24347" x="4876800" y="4641850"/>
          <p14:tracePt t="24363" x="4902200" y="4641850"/>
          <p14:tracePt t="24380" x="4921250" y="4641850"/>
          <p14:tracePt t="24397" x="4940300" y="4641850"/>
          <p14:tracePt t="24413" x="4991100" y="4648200"/>
          <p14:tracePt t="24430" x="5029200" y="4648200"/>
          <p14:tracePt t="24433" x="5035550" y="4648200"/>
          <p14:tracePt t="24446" x="5086350" y="4648200"/>
          <p14:tracePt t="24463" x="5130800" y="4648200"/>
          <p14:tracePt t="24480" x="5168900" y="4648200"/>
          <p14:tracePt t="24497" x="5232400" y="4648200"/>
          <p14:tracePt t="24501" x="5264150" y="4648200"/>
          <p14:tracePt t="24513" x="5289550" y="4648200"/>
          <p14:tracePt t="24530" x="5334000" y="4648200"/>
          <p14:tracePt t="24533" x="5346700" y="4648200"/>
          <p14:tracePt t="24547" x="5365750" y="4648200"/>
          <p14:tracePt t="24564" x="5403850" y="4648200"/>
          <p14:tracePt t="24567" x="5448300" y="4641850"/>
          <p14:tracePt t="24580" x="5505450" y="4635500"/>
          <p14:tracePt t="24597" x="5549900" y="4635500"/>
          <p14:tracePt t="24613" x="5588000" y="4635500"/>
          <p14:tracePt t="24630" x="5676900" y="4635500"/>
          <p14:tracePt t="24634" x="5683250" y="4635500"/>
          <p14:tracePt t="24647" x="5734050" y="4635500"/>
          <p14:tracePt t="24664" x="5778500" y="4635500"/>
          <p14:tracePt t="24680" x="5816600" y="4635500"/>
          <p14:tracePt t="24697" x="5880100" y="4629150"/>
          <p14:tracePt t="24701" x="5911850" y="4616450"/>
          <p14:tracePt t="24713" x="5918200" y="4616450"/>
          <p14:tracePt t="24730" x="5956300" y="4616450"/>
          <p14:tracePt t="24747" x="5969000" y="4610100"/>
          <p14:tracePt t="24764" x="5981700" y="4610100"/>
          <p14:tracePt t="24767" x="5988050" y="4610100"/>
          <p14:tracePt t="24780" x="5994400" y="4610100"/>
          <p14:tracePt t="24797" x="6007100" y="4610100"/>
          <p14:tracePt t="24813" x="6019800" y="4610100"/>
          <p14:tracePt t="24830" x="6051550" y="4603750"/>
          <p14:tracePt t="24863" x="6089650" y="4603750"/>
          <p14:tracePt t="24880" x="6108700" y="4603750"/>
          <p14:tracePt t="24897" x="6134100" y="4597400"/>
          <p14:tracePt t="24913" x="6159500" y="4597400"/>
          <p14:tracePt t="24930" x="6178550" y="4597400"/>
          <p14:tracePt t="24947" x="6210300" y="4597400"/>
          <p14:tracePt t="24963" x="6248400" y="4597400"/>
          <p14:tracePt t="24967" x="6261100" y="4597400"/>
          <p14:tracePt t="24980" x="6280150" y="4597400"/>
          <p14:tracePt t="24997" x="6324600" y="4597400"/>
          <p14:tracePt t="25013" x="6350000" y="4597400"/>
          <p14:tracePt t="25030" x="6369050" y="4597400"/>
          <p14:tracePt t="25050" x="6388100" y="4597400"/>
          <p14:tracePt t="25096" x="6394450" y="4597400"/>
          <p14:tracePt t="25114" x="6407150" y="4597400"/>
          <p14:tracePt t="25129" x="6413500" y="4597400"/>
          <p14:tracePt t="25146" x="6419850" y="4597400"/>
          <p14:tracePt t="25163" x="6432550" y="4597400"/>
          <p14:tracePt t="25180" x="6438900" y="4597400"/>
          <p14:tracePt t="25196" x="6451600" y="4591050"/>
          <p14:tracePt t="25213" x="6464300" y="4591050"/>
          <p14:tracePt t="25232" x="6477000" y="4591050"/>
          <p14:tracePt t="25246" x="6483350" y="4591050"/>
          <p14:tracePt t="25263" x="6508750" y="4591050"/>
          <p14:tracePt t="25280" x="6534150" y="4591050"/>
          <p14:tracePt t="25296" x="6540500" y="4591050"/>
          <p14:tracePt t="25315" x="6546850" y="4591050"/>
          <p14:tracePt t="27048" x="0" y="0"/>
        </p14:tracePtLst>
        <p14:tracePtLst>
          <p14:tracePt t="30131" x="8083550" y="4927600"/>
          <p14:tracePt t="30161" x="8089900" y="4927600"/>
          <p14:tracePt t="30178" x="8172450" y="4826000"/>
          <p14:tracePt t="30196" x="8204200" y="4781550"/>
          <p14:tracePt t="30211" x="8235950" y="4737100"/>
          <p14:tracePt t="30228" x="8248650" y="4705350"/>
          <p14:tracePt t="30231" x="8255000" y="4705350"/>
          <p14:tracePt t="30245" x="8274050" y="4667250"/>
          <p14:tracePt t="30278" x="8280400" y="4660900"/>
          <p14:tracePt t="30295" x="8286750" y="4648200"/>
          <p14:tracePt t="30311" x="8305800" y="4648200"/>
          <p14:tracePt t="30328" x="8312150" y="4641850"/>
          <p14:tracePt t="30332" x="8331200" y="4641850"/>
          <p14:tracePt t="30346" x="8350250" y="4641850"/>
          <p14:tracePt t="30361" x="8362950" y="4641850"/>
          <p14:tracePt t="30378" x="8394700" y="4641850"/>
          <p14:tracePt t="30395" x="8432800" y="4641850"/>
          <p14:tracePt t="30411" x="8451850" y="4654550"/>
          <p14:tracePt t="30428" x="8496300" y="4686300"/>
          <p14:tracePt t="30432" x="8509000" y="4699000"/>
          <p14:tracePt t="30445" x="8521700" y="4705350"/>
          <p14:tracePt t="30461" x="8591550" y="4762500"/>
          <p14:tracePt t="30478" x="8629650" y="4775200"/>
          <p14:tracePt t="30495" x="8661400" y="4806950"/>
          <p14:tracePt t="30511" x="8693150" y="4838700"/>
          <p14:tracePt t="30528" x="8724900" y="4864100"/>
          <p14:tracePt t="30545" x="8756650" y="4889500"/>
          <p14:tracePt t="30561" x="8788400" y="4914900"/>
          <p14:tracePt t="30578" x="8851900" y="4946650"/>
          <p14:tracePt t="30595" x="8890000" y="4984750"/>
          <p14:tracePt t="30600" x="8896350" y="4984750"/>
          <p14:tracePt t="30611" x="8928100" y="4991100"/>
          <p14:tracePt t="30628" x="8978900" y="5010150"/>
          <p14:tracePt t="30644" x="9023350" y="5029200"/>
          <p14:tracePt t="30661" x="9137650" y="5054600"/>
          <p14:tracePt t="30665" x="9182100" y="5060950"/>
          <p14:tracePt t="30678" x="9239250" y="5080000"/>
          <p14:tracePt t="30694" x="9277350" y="5086350"/>
          <p14:tracePt t="30698" x="9290050" y="5086350"/>
          <p14:tracePt t="30711" x="9296400" y="5086350"/>
          <p14:tracePt t="30728" x="9309100" y="5086350"/>
          <p14:tracePt t="30745" x="9315450" y="5086350"/>
          <p14:tracePt t="30761" x="9328150" y="5086350"/>
          <p14:tracePt t="30778" x="9347200" y="5067300"/>
          <p14:tracePt t="30795" x="9398000" y="5054600"/>
          <p14:tracePt t="30799" x="9404350" y="5048250"/>
          <p14:tracePt t="30811" x="9417050" y="5035550"/>
          <p14:tracePt t="30828" x="9429750" y="5016500"/>
          <p14:tracePt t="30844" x="9455150" y="4997450"/>
          <p14:tracePt t="30861" x="9467850" y="4978400"/>
          <p14:tracePt t="30865" x="9474200" y="4965700"/>
          <p14:tracePt t="30878" x="9480550" y="4965700"/>
          <p14:tracePt t="30894" x="9480550" y="4946650"/>
          <p14:tracePt t="30911" x="9505950" y="4927600"/>
          <p14:tracePt t="30928" x="9512300" y="4927600"/>
          <p14:tracePt t="30931" x="9531350" y="4921250"/>
          <p14:tracePt t="30944" x="9544050" y="4914900"/>
          <p14:tracePt t="30961" x="9582150" y="4908550"/>
          <p14:tracePt t="30978" x="9607550" y="4908550"/>
          <p14:tracePt t="30995" x="9671050" y="4908550"/>
          <p14:tracePt t="31014" x="9728200" y="4908550"/>
          <p14:tracePt t="31028" x="9779000" y="4908550"/>
          <p14:tracePt t="31048" x="9804400" y="4908550"/>
          <p14:tracePt t="31062" x="9829800" y="4908550"/>
          <p14:tracePt t="31079" x="9855200" y="4908550"/>
          <p14:tracePt t="31094" x="9874250" y="4908550"/>
          <p14:tracePt t="31111" x="9899650" y="4908550"/>
          <p14:tracePt t="31128" x="9918700" y="4908550"/>
          <p14:tracePt t="31145" x="9975850" y="4908550"/>
          <p14:tracePt t="31148" x="9994900" y="4914900"/>
          <p14:tracePt t="31162" x="10045700" y="4914900"/>
          <p14:tracePt t="31178" x="10077450" y="4921250"/>
          <p14:tracePt t="31194" x="10128250" y="4927600"/>
          <p14:tracePt t="31211" x="10179050" y="4927600"/>
          <p14:tracePt t="31228" x="10223500" y="4927600"/>
          <p14:tracePt t="31245" x="10261600" y="4927600"/>
          <p14:tracePt t="31261" x="10306050" y="4927600"/>
          <p14:tracePt t="31278" x="10363200" y="4927600"/>
          <p14:tracePt t="31294" x="10407650" y="4914900"/>
          <p14:tracePt t="31311" x="10439400" y="4908550"/>
          <p14:tracePt t="31328" x="10477500" y="4902200"/>
          <p14:tracePt t="31345" x="10502900" y="4883150"/>
          <p14:tracePt t="31362" x="10610850" y="4864100"/>
          <p14:tracePt t="31378" x="10655300" y="4857750"/>
          <p14:tracePt t="31394" x="10712450" y="4845050"/>
          <p14:tracePt t="31411" x="10725150" y="4845050"/>
          <p14:tracePt t="31414" x="10744200" y="4845050"/>
          <p14:tracePt t="31428" x="10756900" y="4845050"/>
          <p14:tracePt t="31444" x="10782300" y="4845050"/>
          <p14:tracePt t="31449" x="10795000" y="4845050"/>
          <p14:tracePt t="31461" x="10801350" y="4845050"/>
          <p14:tracePt t="31478" x="10807700" y="4845050"/>
          <p14:tracePt t="31481" x="10814050" y="4845050"/>
          <p14:tracePt t="31495" x="10820400" y="4845050"/>
          <p14:tracePt t="31511" x="10858500" y="4857750"/>
          <p14:tracePt t="31527" x="10890250" y="4857750"/>
          <p14:tracePt t="31544" x="10934700" y="4857750"/>
          <p14:tracePt t="31548" x="10960100" y="4857750"/>
          <p14:tracePt t="31549" x="10985500" y="4857750"/>
          <p14:tracePt t="31562" x="11004550" y="4857750"/>
          <p14:tracePt t="31578" x="11036300" y="4857750"/>
          <p14:tracePt t="31594" x="11068050" y="4857750"/>
          <p14:tracePt t="31613" x="11080750" y="4857750"/>
          <p14:tracePt t="31627" x="11093450" y="4845050"/>
          <p14:tracePt t="31645" x="11106150" y="4838700"/>
          <p14:tracePt t="31648" x="11112500" y="4838700"/>
          <p14:tracePt t="31661" x="11118850" y="4826000"/>
          <p14:tracePt t="31678" x="11137900" y="4819650"/>
          <p14:tracePt t="31682" x="11150600" y="4819650"/>
          <p14:tracePt t="31695" x="11156950" y="4819650"/>
          <p14:tracePt t="31711" x="11201400" y="4813300"/>
          <p14:tracePt t="31727" x="11214100" y="4813300"/>
          <p14:tracePt t="31744" x="11258550" y="4813300"/>
          <p14:tracePt t="31763" x="11290300" y="4806950"/>
          <p14:tracePt t="31778" x="11322050" y="4806950"/>
          <p14:tracePt t="31794" x="11360150" y="4806950"/>
          <p14:tracePt t="31811" x="11379200" y="4806950"/>
          <p14:tracePt t="31845" x="11391900" y="4806950"/>
          <p14:tracePt t="31863" x="11398250" y="4806950"/>
          <p14:tracePt t="31878" x="11423650" y="4806950"/>
          <p14:tracePt t="31894" x="11442700" y="4806950"/>
          <p14:tracePt t="31911" x="11474450" y="4806950"/>
          <p14:tracePt t="31914" x="11487150" y="4806950"/>
          <p14:tracePt t="31929" x="11499850" y="4806950"/>
          <p14:tracePt t="31932" x="11512550" y="4806950"/>
          <p14:tracePt t="31945" x="11525250" y="4806950"/>
          <p14:tracePt t="31963" x="11544300" y="4806950"/>
          <p14:tracePt t="33146" x="0" y="0"/>
        </p14:tracePtLst>
      </p14:laserTraceLst>
    </p:ext>
  </p:extLs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64</a:t>
            </a:fld>
            <a:endParaRPr spc="-5" dirty="0"/>
          </a:p>
        </p:txBody>
      </p:sp>
      <p:sp>
        <p:nvSpPr>
          <p:cNvPr id="7" name="object 3"/>
          <p:cNvSpPr txBox="1"/>
          <p:nvPr/>
        </p:nvSpPr>
        <p:spPr>
          <a:xfrm>
            <a:off x="3429000" y="1981922"/>
            <a:ext cx="7926705" cy="1077218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lang="en-US" sz="2000" b="1" spc="-5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endParaRPr sz="2000" dirty="0">
              <a:latin typeface="Arial"/>
              <a:cs typeface="Arial"/>
            </a:endParaRPr>
          </a:p>
        </p:txBody>
      </p:sp>
      <p:sp>
        <p:nvSpPr>
          <p:cNvPr id="9" name="object 4"/>
          <p:cNvSpPr txBox="1">
            <a:spLocks/>
          </p:cNvSpPr>
          <p:nvPr/>
        </p:nvSpPr>
        <p:spPr>
          <a:xfrm>
            <a:off x="3279140" y="854456"/>
            <a:ext cx="73888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2000" b="1" i="0">
                <a:solidFill>
                  <a:srgbClr val="1F487C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kern="0" dirty="0" smtClean="0">
                <a:solidFill>
                  <a:srgbClr val="003884"/>
                </a:solidFill>
                <a:latin typeface="Arial"/>
                <a:cs typeface="Arial"/>
              </a:rPr>
              <a:t>Listening Demonstration – Masking  </a:t>
            </a:r>
            <a:endParaRPr lang="en-US" kern="0" dirty="0">
              <a:solidFill>
                <a:srgbClr val="003884"/>
              </a:solidFill>
              <a:latin typeface="Arial"/>
              <a:cs typeface="Arial"/>
              <a:sym typeface="Wingdings" panose="05000000000000000000" pitchFamily="2" charset="2"/>
            </a:endParaRPr>
          </a:p>
        </p:txBody>
      </p:sp>
      <p:sp>
        <p:nvSpPr>
          <p:cNvPr id="12" name="object 6"/>
          <p:cNvSpPr txBox="1">
            <a:spLocks/>
          </p:cNvSpPr>
          <p:nvPr/>
        </p:nvSpPr>
        <p:spPr>
          <a:xfrm>
            <a:off x="76200" y="748238"/>
            <a:ext cx="2608580" cy="10536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000" b="1" i="0">
                <a:solidFill>
                  <a:srgbClr val="1F487C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lang="en-US" sz="3000" kern="0" smtClean="0">
                <a:solidFill>
                  <a:srgbClr val="FFFFFF"/>
                </a:solidFill>
                <a:latin typeface="Arial"/>
                <a:cs typeface="Arial"/>
              </a:rPr>
              <a:t>Masking and Critical Bands</a:t>
            </a:r>
            <a:endParaRPr lang="en-US" sz="3000" kern="0" dirty="0"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79140" y="1676400"/>
            <a:ext cx="8506981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Tone of greater intensity masks a broader ranger of tones than a tone of less intensity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single tone is played, followed by the same tone and a higher frequency tone. The higher frequency tone is reduced in intensity first by 10 dB, then by steps of 3 </a:t>
            </a: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dB.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 The sequence above is repeated twice, the second time increasing the intensity of the single tone by 28 </a:t>
            </a: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dB.</a:t>
            </a:r>
            <a:endParaRPr lang="en-US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267417" y="6019800"/>
            <a:ext cx="29245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b="1" dirty="0" smtClean="0"/>
              <a:t>Perceptual </a:t>
            </a:r>
            <a:r>
              <a:rPr lang="en-US" sz="1200" b="1" dirty="0"/>
              <a:t>Audio Demonstrations</a:t>
            </a:r>
            <a:endParaRPr lang="en-US" sz="1200" dirty="0"/>
          </a:p>
        </p:txBody>
      </p:sp>
      <p:pic>
        <p:nvPicPr>
          <p:cNvPr id="3" name="MaksingIntensit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23736" y="3491066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3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4"/>
    </mc:Choice>
    <mc:Fallback xmlns="">
      <p:transition spd="slow" advTm="35044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3265" x="2794000" y="4635500"/>
          <p14:tracePt t="23380" x="2806700" y="4635500"/>
          <p14:tracePt t="23397" x="2832100" y="4635500"/>
          <p14:tracePt t="23413" x="2863850" y="4635500"/>
          <p14:tracePt t="23430" x="2901950" y="4635500"/>
          <p14:tracePt t="23447" x="2940050" y="4635500"/>
          <p14:tracePt t="23450" x="2952750" y="4635500"/>
          <p14:tracePt t="23463" x="2959100" y="4635500"/>
          <p14:tracePt t="23480" x="2984500" y="4629150"/>
          <p14:tracePt t="23497" x="3003550" y="4629150"/>
          <p14:tracePt t="23514" x="3028950" y="4616450"/>
          <p14:tracePt t="23530" x="3041650" y="4610100"/>
          <p14:tracePt t="23548" x="3060700" y="4610100"/>
          <p14:tracePt t="23551" x="3079750" y="4610100"/>
          <p14:tracePt t="23565" x="3086100" y="4610100"/>
          <p14:tracePt t="23581" x="3111500" y="4610100"/>
          <p14:tracePt t="23597" x="3124200" y="4610100"/>
          <p14:tracePt t="23614" x="3155950" y="4610100"/>
          <p14:tracePt t="23630" x="3175000" y="4610100"/>
          <p14:tracePt t="23647" x="3213100" y="4603750"/>
          <p14:tracePt t="23650" x="3225800" y="4591050"/>
          <p14:tracePt t="23680" x="3251200" y="4591050"/>
          <p14:tracePt t="23697" x="3263900" y="4591050"/>
          <p14:tracePt t="23713" x="3270250" y="4591050"/>
          <p14:tracePt t="23730" x="3289300" y="4591050"/>
          <p14:tracePt t="23747" x="3302000" y="4591050"/>
          <p14:tracePt t="23763" x="3327400" y="4591050"/>
          <p14:tracePt t="23781" x="3346450" y="4591050"/>
          <p14:tracePt t="23784" x="3359150" y="4591050"/>
          <p14:tracePt t="23797" x="3378200" y="4591050"/>
          <p14:tracePt t="23813" x="3390900" y="4591050"/>
          <p14:tracePt t="23830" x="3409950" y="4591050"/>
          <p14:tracePt t="23847" x="3441700" y="4591050"/>
          <p14:tracePt t="23863" x="3460750" y="4591050"/>
          <p14:tracePt t="23880" x="3530600" y="4591050"/>
          <p14:tracePt t="23897" x="3562350" y="4591050"/>
          <p14:tracePt t="23913" x="3587750" y="4591050"/>
          <p14:tracePt t="23930" x="3619500" y="4591050"/>
          <p14:tracePt t="23947" x="3644900" y="4591050"/>
          <p14:tracePt t="23951" x="3651250" y="4591050"/>
          <p14:tracePt t="23963" x="3670300" y="4591050"/>
          <p14:tracePt t="23980" x="3708400" y="4597400"/>
          <p14:tracePt t="23997" x="3733800" y="4597400"/>
          <p14:tracePt t="24013" x="3765550" y="4597400"/>
          <p14:tracePt t="24017" x="3784600" y="4597400"/>
          <p14:tracePt t="24031" x="3816350" y="4597400"/>
          <p14:tracePt t="24047" x="3841750" y="4597400"/>
          <p14:tracePt t="24063" x="3898900" y="4597400"/>
          <p14:tracePt t="24081" x="3943350" y="4597400"/>
          <p14:tracePt t="24097" x="3968750" y="4597400"/>
          <p14:tracePt t="24113" x="4019550" y="4597400"/>
          <p14:tracePt t="24132" x="4051300" y="4610100"/>
          <p14:tracePt t="24135" x="4127500" y="4616450"/>
          <p14:tracePt t="24147" x="4159250" y="4622800"/>
          <p14:tracePt t="24167" x="4254500" y="4622800"/>
          <p14:tracePt t="24180" x="4368800" y="4622800"/>
          <p14:tracePt t="24198" x="4406900" y="4629150"/>
          <p14:tracePt t="24201" x="4464050" y="4629150"/>
          <p14:tracePt t="24213" x="4495800" y="4629150"/>
          <p14:tracePt t="24231" x="4546600" y="4635500"/>
          <p14:tracePt t="24247" x="4584700" y="4635500"/>
          <p14:tracePt t="24263" x="4635500" y="4635500"/>
          <p14:tracePt t="24267" x="4660900" y="4635500"/>
          <p14:tracePt t="24282" x="4724400" y="4635500"/>
          <p14:tracePt t="24297" x="4781550" y="4641850"/>
          <p14:tracePt t="24314" x="4813300" y="4641850"/>
          <p14:tracePt t="24330" x="4838700" y="4641850"/>
          <p14:tracePt t="24333" x="4857750" y="4641850"/>
          <p14:tracePt t="24347" x="4876800" y="4641850"/>
          <p14:tracePt t="24363" x="4902200" y="4641850"/>
          <p14:tracePt t="24380" x="4921250" y="4641850"/>
          <p14:tracePt t="24397" x="4940300" y="4641850"/>
          <p14:tracePt t="24413" x="4991100" y="4648200"/>
          <p14:tracePt t="24430" x="5029200" y="4648200"/>
          <p14:tracePt t="24433" x="5035550" y="4648200"/>
          <p14:tracePt t="24446" x="5086350" y="4648200"/>
          <p14:tracePt t="24463" x="5130800" y="4648200"/>
          <p14:tracePt t="24480" x="5168900" y="4648200"/>
          <p14:tracePt t="24497" x="5232400" y="4648200"/>
          <p14:tracePt t="24501" x="5264150" y="4648200"/>
          <p14:tracePt t="24513" x="5289550" y="4648200"/>
          <p14:tracePt t="24530" x="5334000" y="4648200"/>
          <p14:tracePt t="24533" x="5346700" y="4648200"/>
          <p14:tracePt t="24547" x="5365750" y="4648200"/>
          <p14:tracePt t="24564" x="5403850" y="4648200"/>
          <p14:tracePt t="24567" x="5448300" y="4641850"/>
          <p14:tracePt t="24580" x="5505450" y="4635500"/>
          <p14:tracePt t="24597" x="5549900" y="4635500"/>
          <p14:tracePt t="24613" x="5588000" y="4635500"/>
          <p14:tracePt t="24630" x="5676900" y="4635500"/>
          <p14:tracePt t="24634" x="5683250" y="4635500"/>
          <p14:tracePt t="24647" x="5734050" y="4635500"/>
          <p14:tracePt t="24664" x="5778500" y="4635500"/>
          <p14:tracePt t="24680" x="5816600" y="4635500"/>
          <p14:tracePt t="24697" x="5880100" y="4629150"/>
          <p14:tracePt t="24701" x="5911850" y="4616450"/>
          <p14:tracePt t="24713" x="5918200" y="4616450"/>
          <p14:tracePt t="24730" x="5956300" y="4616450"/>
          <p14:tracePt t="24747" x="5969000" y="4610100"/>
          <p14:tracePt t="24764" x="5981700" y="4610100"/>
          <p14:tracePt t="24767" x="5988050" y="4610100"/>
          <p14:tracePt t="24780" x="5994400" y="4610100"/>
          <p14:tracePt t="24797" x="6007100" y="4610100"/>
          <p14:tracePt t="24813" x="6019800" y="4610100"/>
          <p14:tracePt t="24830" x="6051550" y="4603750"/>
          <p14:tracePt t="24863" x="6089650" y="4603750"/>
          <p14:tracePt t="24880" x="6108700" y="4603750"/>
          <p14:tracePt t="24897" x="6134100" y="4597400"/>
          <p14:tracePt t="24913" x="6159500" y="4597400"/>
          <p14:tracePt t="24930" x="6178550" y="4597400"/>
          <p14:tracePt t="24947" x="6210300" y="4597400"/>
          <p14:tracePt t="24963" x="6248400" y="4597400"/>
          <p14:tracePt t="24967" x="6261100" y="4597400"/>
          <p14:tracePt t="24980" x="6280150" y="4597400"/>
          <p14:tracePt t="24997" x="6324600" y="4597400"/>
          <p14:tracePt t="25013" x="6350000" y="4597400"/>
          <p14:tracePt t="25030" x="6369050" y="4597400"/>
          <p14:tracePt t="25050" x="6388100" y="4597400"/>
          <p14:tracePt t="25096" x="6394450" y="4597400"/>
          <p14:tracePt t="25114" x="6407150" y="4597400"/>
          <p14:tracePt t="25129" x="6413500" y="4597400"/>
          <p14:tracePt t="25146" x="6419850" y="4597400"/>
          <p14:tracePt t="25163" x="6432550" y="4597400"/>
          <p14:tracePt t="25180" x="6438900" y="4597400"/>
          <p14:tracePt t="25196" x="6451600" y="4591050"/>
          <p14:tracePt t="25213" x="6464300" y="4591050"/>
          <p14:tracePt t="25232" x="6477000" y="4591050"/>
          <p14:tracePt t="25246" x="6483350" y="4591050"/>
          <p14:tracePt t="25263" x="6508750" y="4591050"/>
          <p14:tracePt t="25280" x="6534150" y="4591050"/>
          <p14:tracePt t="25296" x="6540500" y="4591050"/>
          <p14:tracePt t="25315" x="6546850" y="4591050"/>
          <p14:tracePt t="27048" x="0" y="0"/>
        </p14:tracePtLst>
        <p14:tracePtLst>
          <p14:tracePt t="30131" x="8083550" y="4927600"/>
          <p14:tracePt t="30161" x="8089900" y="4927600"/>
          <p14:tracePt t="30178" x="8172450" y="4826000"/>
          <p14:tracePt t="30196" x="8204200" y="4781550"/>
          <p14:tracePt t="30211" x="8235950" y="4737100"/>
          <p14:tracePt t="30228" x="8248650" y="4705350"/>
          <p14:tracePt t="30231" x="8255000" y="4705350"/>
          <p14:tracePt t="30245" x="8274050" y="4667250"/>
          <p14:tracePt t="30278" x="8280400" y="4660900"/>
          <p14:tracePt t="30295" x="8286750" y="4648200"/>
          <p14:tracePt t="30311" x="8305800" y="4648200"/>
          <p14:tracePt t="30328" x="8312150" y="4641850"/>
          <p14:tracePt t="30332" x="8331200" y="4641850"/>
          <p14:tracePt t="30346" x="8350250" y="4641850"/>
          <p14:tracePt t="30361" x="8362950" y="4641850"/>
          <p14:tracePt t="30378" x="8394700" y="4641850"/>
          <p14:tracePt t="30395" x="8432800" y="4641850"/>
          <p14:tracePt t="30411" x="8451850" y="4654550"/>
          <p14:tracePt t="30428" x="8496300" y="4686300"/>
          <p14:tracePt t="30432" x="8509000" y="4699000"/>
          <p14:tracePt t="30445" x="8521700" y="4705350"/>
          <p14:tracePt t="30461" x="8591550" y="4762500"/>
          <p14:tracePt t="30478" x="8629650" y="4775200"/>
          <p14:tracePt t="30495" x="8661400" y="4806950"/>
          <p14:tracePt t="30511" x="8693150" y="4838700"/>
          <p14:tracePt t="30528" x="8724900" y="4864100"/>
          <p14:tracePt t="30545" x="8756650" y="4889500"/>
          <p14:tracePt t="30561" x="8788400" y="4914900"/>
          <p14:tracePt t="30578" x="8851900" y="4946650"/>
          <p14:tracePt t="30595" x="8890000" y="4984750"/>
          <p14:tracePt t="30600" x="8896350" y="4984750"/>
          <p14:tracePt t="30611" x="8928100" y="4991100"/>
          <p14:tracePt t="30628" x="8978900" y="5010150"/>
          <p14:tracePt t="30644" x="9023350" y="5029200"/>
          <p14:tracePt t="30661" x="9137650" y="5054600"/>
          <p14:tracePt t="30665" x="9182100" y="5060950"/>
          <p14:tracePt t="30678" x="9239250" y="5080000"/>
          <p14:tracePt t="30694" x="9277350" y="5086350"/>
          <p14:tracePt t="30698" x="9290050" y="5086350"/>
          <p14:tracePt t="30711" x="9296400" y="5086350"/>
          <p14:tracePt t="30728" x="9309100" y="5086350"/>
          <p14:tracePt t="30745" x="9315450" y="5086350"/>
          <p14:tracePt t="30761" x="9328150" y="5086350"/>
          <p14:tracePt t="30778" x="9347200" y="5067300"/>
          <p14:tracePt t="30795" x="9398000" y="5054600"/>
          <p14:tracePt t="30799" x="9404350" y="5048250"/>
          <p14:tracePt t="30811" x="9417050" y="5035550"/>
          <p14:tracePt t="30828" x="9429750" y="5016500"/>
          <p14:tracePt t="30844" x="9455150" y="4997450"/>
          <p14:tracePt t="30861" x="9467850" y="4978400"/>
          <p14:tracePt t="30865" x="9474200" y="4965700"/>
          <p14:tracePt t="30878" x="9480550" y="4965700"/>
          <p14:tracePt t="30894" x="9480550" y="4946650"/>
          <p14:tracePt t="30911" x="9505950" y="4927600"/>
          <p14:tracePt t="30928" x="9512300" y="4927600"/>
          <p14:tracePt t="30931" x="9531350" y="4921250"/>
          <p14:tracePt t="30944" x="9544050" y="4914900"/>
          <p14:tracePt t="30961" x="9582150" y="4908550"/>
          <p14:tracePt t="30978" x="9607550" y="4908550"/>
          <p14:tracePt t="30995" x="9671050" y="4908550"/>
          <p14:tracePt t="31014" x="9728200" y="4908550"/>
          <p14:tracePt t="31028" x="9779000" y="4908550"/>
          <p14:tracePt t="31048" x="9804400" y="4908550"/>
          <p14:tracePt t="31062" x="9829800" y="4908550"/>
          <p14:tracePt t="31079" x="9855200" y="4908550"/>
          <p14:tracePt t="31094" x="9874250" y="4908550"/>
          <p14:tracePt t="31111" x="9899650" y="4908550"/>
          <p14:tracePt t="31128" x="9918700" y="4908550"/>
          <p14:tracePt t="31145" x="9975850" y="4908550"/>
          <p14:tracePt t="31148" x="9994900" y="4914900"/>
          <p14:tracePt t="31162" x="10045700" y="4914900"/>
          <p14:tracePt t="31178" x="10077450" y="4921250"/>
          <p14:tracePt t="31194" x="10128250" y="4927600"/>
          <p14:tracePt t="31211" x="10179050" y="4927600"/>
          <p14:tracePt t="31228" x="10223500" y="4927600"/>
          <p14:tracePt t="31245" x="10261600" y="4927600"/>
          <p14:tracePt t="31261" x="10306050" y="4927600"/>
          <p14:tracePt t="31278" x="10363200" y="4927600"/>
          <p14:tracePt t="31294" x="10407650" y="4914900"/>
          <p14:tracePt t="31311" x="10439400" y="4908550"/>
          <p14:tracePt t="31328" x="10477500" y="4902200"/>
          <p14:tracePt t="31345" x="10502900" y="4883150"/>
          <p14:tracePt t="31362" x="10610850" y="4864100"/>
          <p14:tracePt t="31378" x="10655300" y="4857750"/>
          <p14:tracePt t="31394" x="10712450" y="4845050"/>
          <p14:tracePt t="31411" x="10725150" y="4845050"/>
          <p14:tracePt t="31414" x="10744200" y="4845050"/>
          <p14:tracePt t="31428" x="10756900" y="4845050"/>
          <p14:tracePt t="31444" x="10782300" y="4845050"/>
          <p14:tracePt t="31449" x="10795000" y="4845050"/>
          <p14:tracePt t="31461" x="10801350" y="4845050"/>
          <p14:tracePt t="31478" x="10807700" y="4845050"/>
          <p14:tracePt t="31481" x="10814050" y="4845050"/>
          <p14:tracePt t="31495" x="10820400" y="4845050"/>
          <p14:tracePt t="31511" x="10858500" y="4857750"/>
          <p14:tracePt t="31527" x="10890250" y="4857750"/>
          <p14:tracePt t="31544" x="10934700" y="4857750"/>
          <p14:tracePt t="31548" x="10960100" y="4857750"/>
          <p14:tracePt t="31549" x="10985500" y="4857750"/>
          <p14:tracePt t="31562" x="11004550" y="4857750"/>
          <p14:tracePt t="31578" x="11036300" y="4857750"/>
          <p14:tracePt t="31594" x="11068050" y="4857750"/>
          <p14:tracePt t="31613" x="11080750" y="4857750"/>
          <p14:tracePt t="31627" x="11093450" y="4845050"/>
          <p14:tracePt t="31645" x="11106150" y="4838700"/>
          <p14:tracePt t="31648" x="11112500" y="4838700"/>
          <p14:tracePt t="31661" x="11118850" y="4826000"/>
          <p14:tracePt t="31678" x="11137900" y="4819650"/>
          <p14:tracePt t="31682" x="11150600" y="4819650"/>
          <p14:tracePt t="31695" x="11156950" y="4819650"/>
          <p14:tracePt t="31711" x="11201400" y="4813300"/>
          <p14:tracePt t="31727" x="11214100" y="4813300"/>
          <p14:tracePt t="31744" x="11258550" y="4813300"/>
          <p14:tracePt t="31763" x="11290300" y="4806950"/>
          <p14:tracePt t="31778" x="11322050" y="4806950"/>
          <p14:tracePt t="31794" x="11360150" y="4806950"/>
          <p14:tracePt t="31811" x="11379200" y="4806950"/>
          <p14:tracePt t="31845" x="11391900" y="4806950"/>
          <p14:tracePt t="31863" x="11398250" y="4806950"/>
          <p14:tracePt t="31878" x="11423650" y="4806950"/>
          <p14:tracePt t="31894" x="11442700" y="4806950"/>
          <p14:tracePt t="31911" x="11474450" y="4806950"/>
          <p14:tracePt t="31914" x="11487150" y="4806950"/>
          <p14:tracePt t="31929" x="11499850" y="4806950"/>
          <p14:tracePt t="31932" x="11512550" y="4806950"/>
          <p14:tracePt t="31945" x="11525250" y="4806950"/>
          <p14:tracePt t="31963" x="11544300" y="4806950"/>
          <p14:tracePt t="33146" x="0" y="0"/>
        </p14:tracePtLst>
      </p14:laserTraceLst>
    </p:ext>
  </p:extLs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0491" y="865122"/>
            <a:ext cx="194881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spc="-105" dirty="0" smtClean="0">
                <a:solidFill>
                  <a:srgbClr val="FFFFFF"/>
                </a:solidFill>
                <a:latin typeface="Arial"/>
                <a:cs typeface="Arial"/>
              </a:rPr>
              <a:t>Wrap up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65</a:t>
            </a:fld>
            <a:endParaRPr spc="-5" dirty="0"/>
          </a:p>
        </p:txBody>
      </p:sp>
      <p:sp>
        <p:nvSpPr>
          <p:cNvPr id="10" name="object 3"/>
          <p:cNvSpPr txBox="1"/>
          <p:nvPr/>
        </p:nvSpPr>
        <p:spPr>
          <a:xfrm>
            <a:off x="3600637" y="855392"/>
            <a:ext cx="3243580" cy="37125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lang="en-US" sz="2000" b="1" dirty="0" smtClean="0">
                <a:solidFill>
                  <a:srgbClr val="003884"/>
                </a:solidFill>
                <a:latin typeface="Arial"/>
                <a:cs typeface="Arial"/>
              </a:rPr>
              <a:t>Take away message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17"/>
          <p:cNvSpPr txBox="1"/>
          <p:nvPr/>
        </p:nvSpPr>
        <p:spPr>
          <a:xfrm>
            <a:off x="3429000" y="1600200"/>
            <a:ext cx="7774305" cy="38747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15963" indent="-228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har char="•"/>
              <a:tabLst>
                <a:tab pos="240665" algn="l"/>
                <a:tab pos="241300" algn="l"/>
              </a:tabLst>
            </a:pPr>
            <a:r>
              <a:rPr lang="en-US" sz="1900" spc="-20" dirty="0" smtClean="0">
                <a:solidFill>
                  <a:srgbClr val="003884"/>
                </a:solidFill>
                <a:latin typeface="Arial"/>
                <a:cs typeface="Arial"/>
              </a:rPr>
              <a:t>Overview of Human Auditory system</a:t>
            </a:r>
            <a:endParaRPr lang="en-US" sz="1900" spc="-20" dirty="0">
              <a:solidFill>
                <a:srgbClr val="003884"/>
              </a:solidFill>
              <a:latin typeface="Arial"/>
              <a:cs typeface="Arial"/>
            </a:endParaRPr>
          </a:p>
          <a:p>
            <a:pPr marL="715963" indent="-228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har char="•"/>
              <a:tabLst>
                <a:tab pos="240665" algn="l"/>
                <a:tab pos="241300" algn="l"/>
              </a:tabLst>
            </a:pPr>
            <a:endParaRPr lang="en-US" sz="1900" spc="-20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715963" indent="-228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har char="•"/>
              <a:tabLst>
                <a:tab pos="240665" algn="l"/>
                <a:tab pos="241300" algn="l"/>
              </a:tabLst>
            </a:pPr>
            <a:r>
              <a:rPr lang="en-US" sz="1900" spc="-20" dirty="0" smtClean="0">
                <a:solidFill>
                  <a:srgbClr val="003884"/>
                </a:solidFill>
                <a:latin typeface="Arial"/>
                <a:cs typeface="Arial"/>
              </a:rPr>
              <a:t>Spatial Hearing </a:t>
            </a:r>
            <a:r>
              <a:rPr lang="en-US" sz="1900" spc="-20" dirty="0" smtClean="0">
                <a:solidFill>
                  <a:srgbClr val="003884"/>
                </a:solidFill>
                <a:latin typeface="Arial"/>
                <a:cs typeface="Arial"/>
                <a:sym typeface="Wingdings" panose="05000000000000000000" pitchFamily="2" charset="2"/>
              </a:rPr>
              <a:t> Sound Localization</a:t>
            </a:r>
            <a:endParaRPr lang="en-US" sz="1900" spc="-20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715963" indent="-228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har char="•"/>
              <a:tabLst>
                <a:tab pos="240665" algn="l"/>
                <a:tab pos="241300" algn="l"/>
              </a:tabLst>
            </a:pPr>
            <a:endParaRPr lang="en-US" sz="1900" spc="-20" dirty="0">
              <a:solidFill>
                <a:srgbClr val="003884"/>
              </a:solidFill>
              <a:latin typeface="Arial"/>
              <a:cs typeface="Arial"/>
            </a:endParaRPr>
          </a:p>
          <a:p>
            <a:pPr marL="715963" indent="-228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har char="•"/>
              <a:tabLst>
                <a:tab pos="240665" algn="l"/>
                <a:tab pos="241300" algn="l"/>
              </a:tabLst>
            </a:pPr>
            <a:r>
              <a:rPr lang="en-US" sz="1900" spc="-20" dirty="0" smtClean="0">
                <a:solidFill>
                  <a:srgbClr val="003884"/>
                </a:solidFill>
                <a:latin typeface="Arial"/>
                <a:cs typeface="Arial"/>
              </a:rPr>
              <a:t>Loudness, Pitch and Timbre – Perceptual Correlates of sound</a:t>
            </a:r>
          </a:p>
          <a:p>
            <a:pPr marL="715963" indent="-228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har char="•"/>
              <a:tabLst>
                <a:tab pos="240665" algn="l"/>
                <a:tab pos="241300" algn="l"/>
              </a:tabLst>
            </a:pPr>
            <a:endParaRPr lang="en-US" sz="1900" spc="-20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715963" indent="-228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har char="•"/>
              <a:tabLst>
                <a:tab pos="240665" algn="l"/>
                <a:tab pos="241300" algn="l"/>
              </a:tabLst>
            </a:pPr>
            <a:r>
              <a:rPr lang="en-US" sz="1900" spc="-20" dirty="0" smtClean="0">
                <a:solidFill>
                  <a:srgbClr val="003884"/>
                </a:solidFill>
                <a:latin typeface="Arial"/>
                <a:cs typeface="Arial"/>
              </a:rPr>
              <a:t>Decibel Scale </a:t>
            </a:r>
            <a:r>
              <a:rPr lang="en-US" sz="1900" spc="-20" dirty="0" smtClean="0">
                <a:solidFill>
                  <a:srgbClr val="003884"/>
                </a:solidFill>
                <a:latin typeface="Arial"/>
                <a:cs typeface="Arial"/>
                <a:sym typeface="Wingdings" panose="05000000000000000000" pitchFamily="2" charset="2"/>
              </a:rPr>
              <a:t> Ratio  Pressure, Intensity, Power</a:t>
            </a:r>
            <a:endParaRPr lang="en-US" sz="1900" spc="-20" dirty="0">
              <a:solidFill>
                <a:srgbClr val="003884"/>
              </a:solidFill>
              <a:latin typeface="Arial"/>
              <a:cs typeface="Arial"/>
            </a:endParaRPr>
          </a:p>
          <a:p>
            <a:pPr marL="715963" indent="-228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har char="•"/>
              <a:tabLst>
                <a:tab pos="240665" algn="l"/>
                <a:tab pos="241300" algn="l"/>
              </a:tabLst>
            </a:pPr>
            <a:endParaRPr lang="en-US" sz="1900" spc="-20" dirty="0" smtClean="0">
              <a:solidFill>
                <a:srgbClr val="003884"/>
              </a:solidFill>
              <a:latin typeface="Arial"/>
              <a:cs typeface="Arial"/>
            </a:endParaRPr>
          </a:p>
          <a:p>
            <a:pPr marL="715963" indent="-228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har char="•"/>
              <a:tabLst>
                <a:tab pos="240665" algn="l"/>
                <a:tab pos="241300" algn="l"/>
              </a:tabLst>
            </a:pPr>
            <a:r>
              <a:rPr lang="en-US" sz="1900" spc="-20" dirty="0" smtClean="0">
                <a:solidFill>
                  <a:srgbClr val="003884"/>
                </a:solidFill>
                <a:latin typeface="Arial"/>
                <a:cs typeface="Arial"/>
              </a:rPr>
              <a:t>Masking and Critical Band </a:t>
            </a:r>
            <a:r>
              <a:rPr lang="en-US" sz="1900" spc="-20" dirty="0" smtClean="0">
                <a:solidFill>
                  <a:srgbClr val="003884"/>
                </a:solidFill>
                <a:latin typeface="Arial"/>
                <a:cs typeface="Arial"/>
                <a:sym typeface="Wingdings" panose="05000000000000000000" pitchFamily="2" charset="2"/>
              </a:rPr>
              <a:t> Estimation of Auditory filter</a:t>
            </a:r>
            <a:endParaRPr lang="en-US" sz="1900" spc="-20" dirty="0" smtClean="0">
              <a:solidFill>
                <a:srgbClr val="003884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9235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693664" y="1056132"/>
            <a:ext cx="3912107" cy="20208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91811" y="4364735"/>
            <a:ext cx="3697223" cy="19522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28750" y="1988691"/>
            <a:ext cx="3515995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spc="-5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sz="5000" dirty="0">
                <a:solidFill>
                  <a:srgbClr val="FFFFFF"/>
                </a:solidFill>
                <a:latin typeface="Arial"/>
                <a:cs typeface="Arial"/>
              </a:rPr>
              <a:t>uesti</a:t>
            </a:r>
            <a:r>
              <a:rPr sz="5000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5000" spc="-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5000" spc="-2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5000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5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51120" y="2406395"/>
            <a:ext cx="3134867" cy="19583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85988" y="2424683"/>
            <a:ext cx="3906011" cy="38922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585959" y="1056132"/>
            <a:ext cx="2606039" cy="13685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56405" y="1056132"/>
            <a:ext cx="1334770" cy="2020570"/>
          </a:xfrm>
          <a:custGeom>
            <a:avLst/>
            <a:gdLst/>
            <a:ahLst/>
            <a:cxnLst/>
            <a:rect l="l" t="t" r="r" b="b"/>
            <a:pathLst>
              <a:path w="1334770" h="2020570">
                <a:moveTo>
                  <a:pt x="1334643" y="0"/>
                </a:moveTo>
                <a:lnTo>
                  <a:pt x="587844" y="0"/>
                </a:lnTo>
                <a:lnTo>
                  <a:pt x="0" y="2020443"/>
                </a:lnTo>
                <a:lnTo>
                  <a:pt x="746798" y="2020443"/>
                </a:lnTo>
                <a:lnTo>
                  <a:pt x="1334643" y="0"/>
                </a:lnTo>
                <a:close/>
              </a:path>
            </a:pathLst>
          </a:custGeom>
          <a:solidFill>
            <a:srgbClr val="9F5C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78809" y="3041904"/>
            <a:ext cx="1334770" cy="2020570"/>
          </a:xfrm>
          <a:custGeom>
            <a:avLst/>
            <a:gdLst/>
            <a:ahLst/>
            <a:cxnLst/>
            <a:rect l="l" t="t" r="r" b="b"/>
            <a:pathLst>
              <a:path w="1334770" h="2020570">
                <a:moveTo>
                  <a:pt x="1334642" y="0"/>
                </a:moveTo>
                <a:lnTo>
                  <a:pt x="587844" y="0"/>
                </a:lnTo>
                <a:lnTo>
                  <a:pt x="0" y="2020443"/>
                </a:lnTo>
                <a:lnTo>
                  <a:pt x="746798" y="2020443"/>
                </a:lnTo>
                <a:lnTo>
                  <a:pt x="1334642" y="0"/>
                </a:lnTo>
                <a:close/>
              </a:path>
            </a:pathLst>
          </a:custGeom>
          <a:solidFill>
            <a:srgbClr val="9F5C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20669" y="4294632"/>
            <a:ext cx="1334770" cy="2022475"/>
          </a:xfrm>
          <a:custGeom>
            <a:avLst/>
            <a:gdLst/>
            <a:ahLst/>
            <a:cxnLst/>
            <a:rect l="l" t="t" r="r" b="b"/>
            <a:pathLst>
              <a:path w="1334770" h="2022475">
                <a:moveTo>
                  <a:pt x="1334642" y="0"/>
                </a:moveTo>
                <a:lnTo>
                  <a:pt x="587844" y="0"/>
                </a:lnTo>
                <a:lnTo>
                  <a:pt x="0" y="2022221"/>
                </a:lnTo>
                <a:lnTo>
                  <a:pt x="746798" y="2022221"/>
                </a:lnTo>
                <a:lnTo>
                  <a:pt x="1334642" y="0"/>
                </a:lnTo>
                <a:close/>
              </a:path>
            </a:pathLst>
          </a:custGeom>
          <a:solidFill>
            <a:srgbClr val="9F5C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869674" y="5983603"/>
            <a:ext cx="11004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Pictures from</a:t>
            </a:r>
            <a:r>
              <a:rPr sz="1000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Google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66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7000" y="2667000"/>
            <a:ext cx="716534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4400" spc="-5" dirty="0" smtClean="0">
                <a:solidFill>
                  <a:srgbClr val="003884"/>
                </a:solidFill>
                <a:latin typeface="Arial"/>
                <a:cs typeface="Arial"/>
              </a:rPr>
              <a:t>Anatomy of human ear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7</a:t>
            </a:fld>
            <a:endParaRPr spc="-5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9"/>
    </mc:Choice>
    <mc:Fallback xmlns="">
      <p:transition spd="slow" advTm="6519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8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862" y="736472"/>
            <a:ext cx="2608580" cy="10536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Anatomy of ear</a:t>
            </a:r>
            <a:endParaRPr sz="3000" dirty="0">
              <a:latin typeface="Arial"/>
              <a:cs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20"/>
          <a:stretch/>
        </p:blipFill>
        <p:spPr>
          <a:xfrm>
            <a:off x="3352800" y="736472"/>
            <a:ext cx="8084649" cy="555091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267200" y="736472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Acoustical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66416" y="723334"/>
            <a:ext cx="1314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Mechanical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677384" y="723334"/>
            <a:ext cx="103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Electrical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97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4"/>
    </mc:Choice>
    <mc:Fallback xmlns="">
      <p:transition spd="slow" advTm="3504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3265" x="2794000" y="4635500"/>
          <p14:tracePt t="23380" x="2806700" y="4635500"/>
          <p14:tracePt t="23397" x="2832100" y="4635500"/>
          <p14:tracePt t="23413" x="2863850" y="4635500"/>
          <p14:tracePt t="23430" x="2901950" y="4635500"/>
          <p14:tracePt t="23447" x="2940050" y="4635500"/>
          <p14:tracePt t="23450" x="2952750" y="4635500"/>
          <p14:tracePt t="23463" x="2959100" y="4635500"/>
          <p14:tracePt t="23480" x="2984500" y="4629150"/>
          <p14:tracePt t="23497" x="3003550" y="4629150"/>
          <p14:tracePt t="23514" x="3028950" y="4616450"/>
          <p14:tracePt t="23530" x="3041650" y="4610100"/>
          <p14:tracePt t="23548" x="3060700" y="4610100"/>
          <p14:tracePt t="23551" x="3079750" y="4610100"/>
          <p14:tracePt t="23565" x="3086100" y="4610100"/>
          <p14:tracePt t="23581" x="3111500" y="4610100"/>
          <p14:tracePt t="23597" x="3124200" y="4610100"/>
          <p14:tracePt t="23614" x="3155950" y="4610100"/>
          <p14:tracePt t="23630" x="3175000" y="4610100"/>
          <p14:tracePt t="23647" x="3213100" y="4603750"/>
          <p14:tracePt t="23650" x="3225800" y="4591050"/>
          <p14:tracePt t="23680" x="3251200" y="4591050"/>
          <p14:tracePt t="23697" x="3263900" y="4591050"/>
          <p14:tracePt t="23713" x="3270250" y="4591050"/>
          <p14:tracePt t="23730" x="3289300" y="4591050"/>
          <p14:tracePt t="23747" x="3302000" y="4591050"/>
          <p14:tracePt t="23763" x="3327400" y="4591050"/>
          <p14:tracePt t="23781" x="3346450" y="4591050"/>
          <p14:tracePt t="23784" x="3359150" y="4591050"/>
          <p14:tracePt t="23797" x="3378200" y="4591050"/>
          <p14:tracePt t="23813" x="3390900" y="4591050"/>
          <p14:tracePt t="23830" x="3409950" y="4591050"/>
          <p14:tracePt t="23847" x="3441700" y="4591050"/>
          <p14:tracePt t="23863" x="3460750" y="4591050"/>
          <p14:tracePt t="23880" x="3530600" y="4591050"/>
          <p14:tracePt t="23897" x="3562350" y="4591050"/>
          <p14:tracePt t="23913" x="3587750" y="4591050"/>
          <p14:tracePt t="23930" x="3619500" y="4591050"/>
          <p14:tracePt t="23947" x="3644900" y="4591050"/>
          <p14:tracePt t="23951" x="3651250" y="4591050"/>
          <p14:tracePt t="23963" x="3670300" y="4591050"/>
          <p14:tracePt t="23980" x="3708400" y="4597400"/>
          <p14:tracePt t="23997" x="3733800" y="4597400"/>
          <p14:tracePt t="24013" x="3765550" y="4597400"/>
          <p14:tracePt t="24017" x="3784600" y="4597400"/>
          <p14:tracePt t="24031" x="3816350" y="4597400"/>
          <p14:tracePt t="24047" x="3841750" y="4597400"/>
          <p14:tracePt t="24063" x="3898900" y="4597400"/>
          <p14:tracePt t="24081" x="3943350" y="4597400"/>
          <p14:tracePt t="24097" x="3968750" y="4597400"/>
          <p14:tracePt t="24113" x="4019550" y="4597400"/>
          <p14:tracePt t="24132" x="4051300" y="4610100"/>
          <p14:tracePt t="24135" x="4127500" y="4616450"/>
          <p14:tracePt t="24147" x="4159250" y="4622800"/>
          <p14:tracePt t="24167" x="4254500" y="4622800"/>
          <p14:tracePt t="24180" x="4368800" y="4622800"/>
          <p14:tracePt t="24198" x="4406900" y="4629150"/>
          <p14:tracePt t="24201" x="4464050" y="4629150"/>
          <p14:tracePt t="24213" x="4495800" y="4629150"/>
          <p14:tracePt t="24231" x="4546600" y="4635500"/>
          <p14:tracePt t="24247" x="4584700" y="4635500"/>
          <p14:tracePt t="24263" x="4635500" y="4635500"/>
          <p14:tracePt t="24267" x="4660900" y="4635500"/>
          <p14:tracePt t="24282" x="4724400" y="4635500"/>
          <p14:tracePt t="24297" x="4781550" y="4641850"/>
          <p14:tracePt t="24314" x="4813300" y="4641850"/>
          <p14:tracePt t="24330" x="4838700" y="4641850"/>
          <p14:tracePt t="24333" x="4857750" y="4641850"/>
          <p14:tracePt t="24347" x="4876800" y="4641850"/>
          <p14:tracePt t="24363" x="4902200" y="4641850"/>
          <p14:tracePt t="24380" x="4921250" y="4641850"/>
          <p14:tracePt t="24397" x="4940300" y="4641850"/>
          <p14:tracePt t="24413" x="4991100" y="4648200"/>
          <p14:tracePt t="24430" x="5029200" y="4648200"/>
          <p14:tracePt t="24433" x="5035550" y="4648200"/>
          <p14:tracePt t="24446" x="5086350" y="4648200"/>
          <p14:tracePt t="24463" x="5130800" y="4648200"/>
          <p14:tracePt t="24480" x="5168900" y="4648200"/>
          <p14:tracePt t="24497" x="5232400" y="4648200"/>
          <p14:tracePt t="24501" x="5264150" y="4648200"/>
          <p14:tracePt t="24513" x="5289550" y="4648200"/>
          <p14:tracePt t="24530" x="5334000" y="4648200"/>
          <p14:tracePt t="24533" x="5346700" y="4648200"/>
          <p14:tracePt t="24547" x="5365750" y="4648200"/>
          <p14:tracePt t="24564" x="5403850" y="4648200"/>
          <p14:tracePt t="24567" x="5448300" y="4641850"/>
          <p14:tracePt t="24580" x="5505450" y="4635500"/>
          <p14:tracePt t="24597" x="5549900" y="4635500"/>
          <p14:tracePt t="24613" x="5588000" y="4635500"/>
          <p14:tracePt t="24630" x="5676900" y="4635500"/>
          <p14:tracePt t="24634" x="5683250" y="4635500"/>
          <p14:tracePt t="24647" x="5734050" y="4635500"/>
          <p14:tracePt t="24664" x="5778500" y="4635500"/>
          <p14:tracePt t="24680" x="5816600" y="4635500"/>
          <p14:tracePt t="24697" x="5880100" y="4629150"/>
          <p14:tracePt t="24701" x="5911850" y="4616450"/>
          <p14:tracePt t="24713" x="5918200" y="4616450"/>
          <p14:tracePt t="24730" x="5956300" y="4616450"/>
          <p14:tracePt t="24747" x="5969000" y="4610100"/>
          <p14:tracePt t="24764" x="5981700" y="4610100"/>
          <p14:tracePt t="24767" x="5988050" y="4610100"/>
          <p14:tracePt t="24780" x="5994400" y="4610100"/>
          <p14:tracePt t="24797" x="6007100" y="4610100"/>
          <p14:tracePt t="24813" x="6019800" y="4610100"/>
          <p14:tracePt t="24830" x="6051550" y="4603750"/>
          <p14:tracePt t="24863" x="6089650" y="4603750"/>
          <p14:tracePt t="24880" x="6108700" y="4603750"/>
          <p14:tracePt t="24897" x="6134100" y="4597400"/>
          <p14:tracePt t="24913" x="6159500" y="4597400"/>
          <p14:tracePt t="24930" x="6178550" y="4597400"/>
          <p14:tracePt t="24947" x="6210300" y="4597400"/>
          <p14:tracePt t="24963" x="6248400" y="4597400"/>
          <p14:tracePt t="24967" x="6261100" y="4597400"/>
          <p14:tracePt t="24980" x="6280150" y="4597400"/>
          <p14:tracePt t="24997" x="6324600" y="4597400"/>
          <p14:tracePt t="25013" x="6350000" y="4597400"/>
          <p14:tracePt t="25030" x="6369050" y="4597400"/>
          <p14:tracePt t="25050" x="6388100" y="4597400"/>
          <p14:tracePt t="25096" x="6394450" y="4597400"/>
          <p14:tracePt t="25114" x="6407150" y="4597400"/>
          <p14:tracePt t="25129" x="6413500" y="4597400"/>
          <p14:tracePt t="25146" x="6419850" y="4597400"/>
          <p14:tracePt t="25163" x="6432550" y="4597400"/>
          <p14:tracePt t="25180" x="6438900" y="4597400"/>
          <p14:tracePt t="25196" x="6451600" y="4591050"/>
          <p14:tracePt t="25213" x="6464300" y="4591050"/>
          <p14:tracePt t="25232" x="6477000" y="4591050"/>
          <p14:tracePt t="25246" x="6483350" y="4591050"/>
          <p14:tracePt t="25263" x="6508750" y="4591050"/>
          <p14:tracePt t="25280" x="6534150" y="4591050"/>
          <p14:tracePt t="25296" x="6540500" y="4591050"/>
          <p14:tracePt t="25315" x="6546850" y="4591050"/>
          <p14:tracePt t="27048" x="0" y="0"/>
        </p14:tracePtLst>
        <p14:tracePtLst>
          <p14:tracePt t="30131" x="8083550" y="4927600"/>
          <p14:tracePt t="30161" x="8089900" y="4927600"/>
          <p14:tracePt t="30178" x="8172450" y="4826000"/>
          <p14:tracePt t="30196" x="8204200" y="4781550"/>
          <p14:tracePt t="30211" x="8235950" y="4737100"/>
          <p14:tracePt t="30228" x="8248650" y="4705350"/>
          <p14:tracePt t="30231" x="8255000" y="4705350"/>
          <p14:tracePt t="30245" x="8274050" y="4667250"/>
          <p14:tracePt t="30278" x="8280400" y="4660900"/>
          <p14:tracePt t="30295" x="8286750" y="4648200"/>
          <p14:tracePt t="30311" x="8305800" y="4648200"/>
          <p14:tracePt t="30328" x="8312150" y="4641850"/>
          <p14:tracePt t="30332" x="8331200" y="4641850"/>
          <p14:tracePt t="30346" x="8350250" y="4641850"/>
          <p14:tracePt t="30361" x="8362950" y="4641850"/>
          <p14:tracePt t="30378" x="8394700" y="4641850"/>
          <p14:tracePt t="30395" x="8432800" y="4641850"/>
          <p14:tracePt t="30411" x="8451850" y="4654550"/>
          <p14:tracePt t="30428" x="8496300" y="4686300"/>
          <p14:tracePt t="30432" x="8509000" y="4699000"/>
          <p14:tracePt t="30445" x="8521700" y="4705350"/>
          <p14:tracePt t="30461" x="8591550" y="4762500"/>
          <p14:tracePt t="30478" x="8629650" y="4775200"/>
          <p14:tracePt t="30495" x="8661400" y="4806950"/>
          <p14:tracePt t="30511" x="8693150" y="4838700"/>
          <p14:tracePt t="30528" x="8724900" y="4864100"/>
          <p14:tracePt t="30545" x="8756650" y="4889500"/>
          <p14:tracePt t="30561" x="8788400" y="4914900"/>
          <p14:tracePt t="30578" x="8851900" y="4946650"/>
          <p14:tracePt t="30595" x="8890000" y="4984750"/>
          <p14:tracePt t="30600" x="8896350" y="4984750"/>
          <p14:tracePt t="30611" x="8928100" y="4991100"/>
          <p14:tracePt t="30628" x="8978900" y="5010150"/>
          <p14:tracePt t="30644" x="9023350" y="5029200"/>
          <p14:tracePt t="30661" x="9137650" y="5054600"/>
          <p14:tracePt t="30665" x="9182100" y="5060950"/>
          <p14:tracePt t="30678" x="9239250" y="5080000"/>
          <p14:tracePt t="30694" x="9277350" y="5086350"/>
          <p14:tracePt t="30698" x="9290050" y="5086350"/>
          <p14:tracePt t="30711" x="9296400" y="5086350"/>
          <p14:tracePt t="30728" x="9309100" y="5086350"/>
          <p14:tracePt t="30745" x="9315450" y="5086350"/>
          <p14:tracePt t="30761" x="9328150" y="5086350"/>
          <p14:tracePt t="30778" x="9347200" y="5067300"/>
          <p14:tracePt t="30795" x="9398000" y="5054600"/>
          <p14:tracePt t="30799" x="9404350" y="5048250"/>
          <p14:tracePt t="30811" x="9417050" y="5035550"/>
          <p14:tracePt t="30828" x="9429750" y="5016500"/>
          <p14:tracePt t="30844" x="9455150" y="4997450"/>
          <p14:tracePt t="30861" x="9467850" y="4978400"/>
          <p14:tracePt t="30865" x="9474200" y="4965700"/>
          <p14:tracePt t="30878" x="9480550" y="4965700"/>
          <p14:tracePt t="30894" x="9480550" y="4946650"/>
          <p14:tracePt t="30911" x="9505950" y="4927600"/>
          <p14:tracePt t="30928" x="9512300" y="4927600"/>
          <p14:tracePt t="30931" x="9531350" y="4921250"/>
          <p14:tracePt t="30944" x="9544050" y="4914900"/>
          <p14:tracePt t="30961" x="9582150" y="4908550"/>
          <p14:tracePt t="30978" x="9607550" y="4908550"/>
          <p14:tracePt t="30995" x="9671050" y="4908550"/>
          <p14:tracePt t="31014" x="9728200" y="4908550"/>
          <p14:tracePt t="31028" x="9779000" y="4908550"/>
          <p14:tracePt t="31048" x="9804400" y="4908550"/>
          <p14:tracePt t="31062" x="9829800" y="4908550"/>
          <p14:tracePt t="31079" x="9855200" y="4908550"/>
          <p14:tracePt t="31094" x="9874250" y="4908550"/>
          <p14:tracePt t="31111" x="9899650" y="4908550"/>
          <p14:tracePt t="31128" x="9918700" y="4908550"/>
          <p14:tracePt t="31145" x="9975850" y="4908550"/>
          <p14:tracePt t="31148" x="9994900" y="4914900"/>
          <p14:tracePt t="31162" x="10045700" y="4914900"/>
          <p14:tracePt t="31178" x="10077450" y="4921250"/>
          <p14:tracePt t="31194" x="10128250" y="4927600"/>
          <p14:tracePt t="31211" x="10179050" y="4927600"/>
          <p14:tracePt t="31228" x="10223500" y="4927600"/>
          <p14:tracePt t="31245" x="10261600" y="4927600"/>
          <p14:tracePt t="31261" x="10306050" y="4927600"/>
          <p14:tracePt t="31278" x="10363200" y="4927600"/>
          <p14:tracePt t="31294" x="10407650" y="4914900"/>
          <p14:tracePt t="31311" x="10439400" y="4908550"/>
          <p14:tracePt t="31328" x="10477500" y="4902200"/>
          <p14:tracePt t="31345" x="10502900" y="4883150"/>
          <p14:tracePt t="31362" x="10610850" y="4864100"/>
          <p14:tracePt t="31378" x="10655300" y="4857750"/>
          <p14:tracePt t="31394" x="10712450" y="4845050"/>
          <p14:tracePt t="31411" x="10725150" y="4845050"/>
          <p14:tracePt t="31414" x="10744200" y="4845050"/>
          <p14:tracePt t="31428" x="10756900" y="4845050"/>
          <p14:tracePt t="31444" x="10782300" y="4845050"/>
          <p14:tracePt t="31449" x="10795000" y="4845050"/>
          <p14:tracePt t="31461" x="10801350" y="4845050"/>
          <p14:tracePt t="31478" x="10807700" y="4845050"/>
          <p14:tracePt t="31481" x="10814050" y="4845050"/>
          <p14:tracePt t="31495" x="10820400" y="4845050"/>
          <p14:tracePt t="31511" x="10858500" y="4857750"/>
          <p14:tracePt t="31527" x="10890250" y="4857750"/>
          <p14:tracePt t="31544" x="10934700" y="4857750"/>
          <p14:tracePt t="31548" x="10960100" y="4857750"/>
          <p14:tracePt t="31549" x="10985500" y="4857750"/>
          <p14:tracePt t="31562" x="11004550" y="4857750"/>
          <p14:tracePt t="31578" x="11036300" y="4857750"/>
          <p14:tracePt t="31594" x="11068050" y="4857750"/>
          <p14:tracePt t="31613" x="11080750" y="4857750"/>
          <p14:tracePt t="31627" x="11093450" y="4845050"/>
          <p14:tracePt t="31645" x="11106150" y="4838700"/>
          <p14:tracePt t="31648" x="11112500" y="4838700"/>
          <p14:tracePt t="31661" x="11118850" y="4826000"/>
          <p14:tracePt t="31678" x="11137900" y="4819650"/>
          <p14:tracePt t="31682" x="11150600" y="4819650"/>
          <p14:tracePt t="31695" x="11156950" y="4819650"/>
          <p14:tracePt t="31711" x="11201400" y="4813300"/>
          <p14:tracePt t="31727" x="11214100" y="4813300"/>
          <p14:tracePt t="31744" x="11258550" y="4813300"/>
          <p14:tracePt t="31763" x="11290300" y="4806950"/>
          <p14:tracePt t="31778" x="11322050" y="4806950"/>
          <p14:tracePt t="31794" x="11360150" y="4806950"/>
          <p14:tracePt t="31811" x="11379200" y="4806950"/>
          <p14:tracePt t="31845" x="11391900" y="4806950"/>
          <p14:tracePt t="31863" x="11398250" y="4806950"/>
          <p14:tracePt t="31878" x="11423650" y="4806950"/>
          <p14:tracePt t="31894" x="11442700" y="4806950"/>
          <p14:tracePt t="31911" x="11474450" y="4806950"/>
          <p14:tracePt t="31914" x="11487150" y="4806950"/>
          <p14:tracePt t="31929" x="11499850" y="4806950"/>
          <p14:tracePt t="31932" x="11512550" y="4806950"/>
          <p14:tracePt t="31945" x="11525250" y="4806950"/>
          <p14:tracePt t="31963" x="11544300" y="4806950"/>
          <p14:tracePt t="33146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9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1862" y="736472"/>
            <a:ext cx="2608580" cy="10536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lang="en-US" sz="3000" dirty="0" smtClean="0">
                <a:solidFill>
                  <a:srgbClr val="FFFFFF"/>
                </a:solidFill>
                <a:latin typeface="Arial"/>
                <a:cs typeface="Arial"/>
              </a:rPr>
              <a:t>Anatomy of ear</a:t>
            </a:r>
            <a:endParaRPr sz="3000" dirty="0">
              <a:latin typeface="Arial"/>
              <a:cs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20"/>
          <a:stretch/>
        </p:blipFill>
        <p:spPr>
          <a:xfrm>
            <a:off x="3352800" y="736472"/>
            <a:ext cx="8084649" cy="555091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114800" y="997329"/>
            <a:ext cx="3733800" cy="5029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4"/>
    </mc:Choice>
    <mc:Fallback xmlns="">
      <p:transition spd="slow" advTm="3504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3265" x="2794000" y="4635500"/>
          <p14:tracePt t="23380" x="2806700" y="4635500"/>
          <p14:tracePt t="23397" x="2832100" y="4635500"/>
          <p14:tracePt t="23413" x="2863850" y="4635500"/>
          <p14:tracePt t="23430" x="2901950" y="4635500"/>
          <p14:tracePt t="23447" x="2940050" y="4635500"/>
          <p14:tracePt t="23450" x="2952750" y="4635500"/>
          <p14:tracePt t="23463" x="2959100" y="4635500"/>
          <p14:tracePt t="23480" x="2984500" y="4629150"/>
          <p14:tracePt t="23497" x="3003550" y="4629150"/>
          <p14:tracePt t="23514" x="3028950" y="4616450"/>
          <p14:tracePt t="23530" x="3041650" y="4610100"/>
          <p14:tracePt t="23548" x="3060700" y="4610100"/>
          <p14:tracePt t="23551" x="3079750" y="4610100"/>
          <p14:tracePt t="23565" x="3086100" y="4610100"/>
          <p14:tracePt t="23581" x="3111500" y="4610100"/>
          <p14:tracePt t="23597" x="3124200" y="4610100"/>
          <p14:tracePt t="23614" x="3155950" y="4610100"/>
          <p14:tracePt t="23630" x="3175000" y="4610100"/>
          <p14:tracePt t="23647" x="3213100" y="4603750"/>
          <p14:tracePt t="23650" x="3225800" y="4591050"/>
          <p14:tracePt t="23680" x="3251200" y="4591050"/>
          <p14:tracePt t="23697" x="3263900" y="4591050"/>
          <p14:tracePt t="23713" x="3270250" y="4591050"/>
          <p14:tracePt t="23730" x="3289300" y="4591050"/>
          <p14:tracePt t="23747" x="3302000" y="4591050"/>
          <p14:tracePt t="23763" x="3327400" y="4591050"/>
          <p14:tracePt t="23781" x="3346450" y="4591050"/>
          <p14:tracePt t="23784" x="3359150" y="4591050"/>
          <p14:tracePt t="23797" x="3378200" y="4591050"/>
          <p14:tracePt t="23813" x="3390900" y="4591050"/>
          <p14:tracePt t="23830" x="3409950" y="4591050"/>
          <p14:tracePt t="23847" x="3441700" y="4591050"/>
          <p14:tracePt t="23863" x="3460750" y="4591050"/>
          <p14:tracePt t="23880" x="3530600" y="4591050"/>
          <p14:tracePt t="23897" x="3562350" y="4591050"/>
          <p14:tracePt t="23913" x="3587750" y="4591050"/>
          <p14:tracePt t="23930" x="3619500" y="4591050"/>
          <p14:tracePt t="23947" x="3644900" y="4591050"/>
          <p14:tracePt t="23951" x="3651250" y="4591050"/>
          <p14:tracePt t="23963" x="3670300" y="4591050"/>
          <p14:tracePt t="23980" x="3708400" y="4597400"/>
          <p14:tracePt t="23997" x="3733800" y="4597400"/>
          <p14:tracePt t="24013" x="3765550" y="4597400"/>
          <p14:tracePt t="24017" x="3784600" y="4597400"/>
          <p14:tracePt t="24031" x="3816350" y="4597400"/>
          <p14:tracePt t="24047" x="3841750" y="4597400"/>
          <p14:tracePt t="24063" x="3898900" y="4597400"/>
          <p14:tracePt t="24081" x="3943350" y="4597400"/>
          <p14:tracePt t="24097" x="3968750" y="4597400"/>
          <p14:tracePt t="24113" x="4019550" y="4597400"/>
          <p14:tracePt t="24132" x="4051300" y="4610100"/>
          <p14:tracePt t="24135" x="4127500" y="4616450"/>
          <p14:tracePt t="24147" x="4159250" y="4622800"/>
          <p14:tracePt t="24167" x="4254500" y="4622800"/>
          <p14:tracePt t="24180" x="4368800" y="4622800"/>
          <p14:tracePt t="24198" x="4406900" y="4629150"/>
          <p14:tracePt t="24201" x="4464050" y="4629150"/>
          <p14:tracePt t="24213" x="4495800" y="4629150"/>
          <p14:tracePt t="24231" x="4546600" y="4635500"/>
          <p14:tracePt t="24247" x="4584700" y="4635500"/>
          <p14:tracePt t="24263" x="4635500" y="4635500"/>
          <p14:tracePt t="24267" x="4660900" y="4635500"/>
          <p14:tracePt t="24282" x="4724400" y="4635500"/>
          <p14:tracePt t="24297" x="4781550" y="4641850"/>
          <p14:tracePt t="24314" x="4813300" y="4641850"/>
          <p14:tracePt t="24330" x="4838700" y="4641850"/>
          <p14:tracePt t="24333" x="4857750" y="4641850"/>
          <p14:tracePt t="24347" x="4876800" y="4641850"/>
          <p14:tracePt t="24363" x="4902200" y="4641850"/>
          <p14:tracePt t="24380" x="4921250" y="4641850"/>
          <p14:tracePt t="24397" x="4940300" y="4641850"/>
          <p14:tracePt t="24413" x="4991100" y="4648200"/>
          <p14:tracePt t="24430" x="5029200" y="4648200"/>
          <p14:tracePt t="24433" x="5035550" y="4648200"/>
          <p14:tracePt t="24446" x="5086350" y="4648200"/>
          <p14:tracePt t="24463" x="5130800" y="4648200"/>
          <p14:tracePt t="24480" x="5168900" y="4648200"/>
          <p14:tracePt t="24497" x="5232400" y="4648200"/>
          <p14:tracePt t="24501" x="5264150" y="4648200"/>
          <p14:tracePt t="24513" x="5289550" y="4648200"/>
          <p14:tracePt t="24530" x="5334000" y="4648200"/>
          <p14:tracePt t="24533" x="5346700" y="4648200"/>
          <p14:tracePt t="24547" x="5365750" y="4648200"/>
          <p14:tracePt t="24564" x="5403850" y="4648200"/>
          <p14:tracePt t="24567" x="5448300" y="4641850"/>
          <p14:tracePt t="24580" x="5505450" y="4635500"/>
          <p14:tracePt t="24597" x="5549900" y="4635500"/>
          <p14:tracePt t="24613" x="5588000" y="4635500"/>
          <p14:tracePt t="24630" x="5676900" y="4635500"/>
          <p14:tracePt t="24634" x="5683250" y="4635500"/>
          <p14:tracePt t="24647" x="5734050" y="4635500"/>
          <p14:tracePt t="24664" x="5778500" y="4635500"/>
          <p14:tracePt t="24680" x="5816600" y="4635500"/>
          <p14:tracePt t="24697" x="5880100" y="4629150"/>
          <p14:tracePt t="24701" x="5911850" y="4616450"/>
          <p14:tracePt t="24713" x="5918200" y="4616450"/>
          <p14:tracePt t="24730" x="5956300" y="4616450"/>
          <p14:tracePt t="24747" x="5969000" y="4610100"/>
          <p14:tracePt t="24764" x="5981700" y="4610100"/>
          <p14:tracePt t="24767" x="5988050" y="4610100"/>
          <p14:tracePt t="24780" x="5994400" y="4610100"/>
          <p14:tracePt t="24797" x="6007100" y="4610100"/>
          <p14:tracePt t="24813" x="6019800" y="4610100"/>
          <p14:tracePt t="24830" x="6051550" y="4603750"/>
          <p14:tracePt t="24863" x="6089650" y="4603750"/>
          <p14:tracePt t="24880" x="6108700" y="4603750"/>
          <p14:tracePt t="24897" x="6134100" y="4597400"/>
          <p14:tracePt t="24913" x="6159500" y="4597400"/>
          <p14:tracePt t="24930" x="6178550" y="4597400"/>
          <p14:tracePt t="24947" x="6210300" y="4597400"/>
          <p14:tracePt t="24963" x="6248400" y="4597400"/>
          <p14:tracePt t="24967" x="6261100" y="4597400"/>
          <p14:tracePt t="24980" x="6280150" y="4597400"/>
          <p14:tracePt t="24997" x="6324600" y="4597400"/>
          <p14:tracePt t="25013" x="6350000" y="4597400"/>
          <p14:tracePt t="25030" x="6369050" y="4597400"/>
          <p14:tracePt t="25050" x="6388100" y="4597400"/>
          <p14:tracePt t="25096" x="6394450" y="4597400"/>
          <p14:tracePt t="25114" x="6407150" y="4597400"/>
          <p14:tracePt t="25129" x="6413500" y="4597400"/>
          <p14:tracePt t="25146" x="6419850" y="4597400"/>
          <p14:tracePt t="25163" x="6432550" y="4597400"/>
          <p14:tracePt t="25180" x="6438900" y="4597400"/>
          <p14:tracePt t="25196" x="6451600" y="4591050"/>
          <p14:tracePt t="25213" x="6464300" y="4591050"/>
          <p14:tracePt t="25232" x="6477000" y="4591050"/>
          <p14:tracePt t="25246" x="6483350" y="4591050"/>
          <p14:tracePt t="25263" x="6508750" y="4591050"/>
          <p14:tracePt t="25280" x="6534150" y="4591050"/>
          <p14:tracePt t="25296" x="6540500" y="4591050"/>
          <p14:tracePt t="25315" x="6546850" y="4591050"/>
          <p14:tracePt t="27048" x="0" y="0"/>
        </p14:tracePtLst>
        <p14:tracePtLst>
          <p14:tracePt t="30131" x="8083550" y="4927600"/>
          <p14:tracePt t="30161" x="8089900" y="4927600"/>
          <p14:tracePt t="30178" x="8172450" y="4826000"/>
          <p14:tracePt t="30196" x="8204200" y="4781550"/>
          <p14:tracePt t="30211" x="8235950" y="4737100"/>
          <p14:tracePt t="30228" x="8248650" y="4705350"/>
          <p14:tracePt t="30231" x="8255000" y="4705350"/>
          <p14:tracePt t="30245" x="8274050" y="4667250"/>
          <p14:tracePt t="30278" x="8280400" y="4660900"/>
          <p14:tracePt t="30295" x="8286750" y="4648200"/>
          <p14:tracePt t="30311" x="8305800" y="4648200"/>
          <p14:tracePt t="30328" x="8312150" y="4641850"/>
          <p14:tracePt t="30332" x="8331200" y="4641850"/>
          <p14:tracePt t="30346" x="8350250" y="4641850"/>
          <p14:tracePt t="30361" x="8362950" y="4641850"/>
          <p14:tracePt t="30378" x="8394700" y="4641850"/>
          <p14:tracePt t="30395" x="8432800" y="4641850"/>
          <p14:tracePt t="30411" x="8451850" y="4654550"/>
          <p14:tracePt t="30428" x="8496300" y="4686300"/>
          <p14:tracePt t="30432" x="8509000" y="4699000"/>
          <p14:tracePt t="30445" x="8521700" y="4705350"/>
          <p14:tracePt t="30461" x="8591550" y="4762500"/>
          <p14:tracePt t="30478" x="8629650" y="4775200"/>
          <p14:tracePt t="30495" x="8661400" y="4806950"/>
          <p14:tracePt t="30511" x="8693150" y="4838700"/>
          <p14:tracePt t="30528" x="8724900" y="4864100"/>
          <p14:tracePt t="30545" x="8756650" y="4889500"/>
          <p14:tracePt t="30561" x="8788400" y="4914900"/>
          <p14:tracePt t="30578" x="8851900" y="4946650"/>
          <p14:tracePt t="30595" x="8890000" y="4984750"/>
          <p14:tracePt t="30600" x="8896350" y="4984750"/>
          <p14:tracePt t="30611" x="8928100" y="4991100"/>
          <p14:tracePt t="30628" x="8978900" y="5010150"/>
          <p14:tracePt t="30644" x="9023350" y="5029200"/>
          <p14:tracePt t="30661" x="9137650" y="5054600"/>
          <p14:tracePt t="30665" x="9182100" y="5060950"/>
          <p14:tracePt t="30678" x="9239250" y="5080000"/>
          <p14:tracePt t="30694" x="9277350" y="5086350"/>
          <p14:tracePt t="30698" x="9290050" y="5086350"/>
          <p14:tracePt t="30711" x="9296400" y="5086350"/>
          <p14:tracePt t="30728" x="9309100" y="5086350"/>
          <p14:tracePt t="30745" x="9315450" y="5086350"/>
          <p14:tracePt t="30761" x="9328150" y="5086350"/>
          <p14:tracePt t="30778" x="9347200" y="5067300"/>
          <p14:tracePt t="30795" x="9398000" y="5054600"/>
          <p14:tracePt t="30799" x="9404350" y="5048250"/>
          <p14:tracePt t="30811" x="9417050" y="5035550"/>
          <p14:tracePt t="30828" x="9429750" y="5016500"/>
          <p14:tracePt t="30844" x="9455150" y="4997450"/>
          <p14:tracePt t="30861" x="9467850" y="4978400"/>
          <p14:tracePt t="30865" x="9474200" y="4965700"/>
          <p14:tracePt t="30878" x="9480550" y="4965700"/>
          <p14:tracePt t="30894" x="9480550" y="4946650"/>
          <p14:tracePt t="30911" x="9505950" y="4927600"/>
          <p14:tracePt t="30928" x="9512300" y="4927600"/>
          <p14:tracePt t="30931" x="9531350" y="4921250"/>
          <p14:tracePt t="30944" x="9544050" y="4914900"/>
          <p14:tracePt t="30961" x="9582150" y="4908550"/>
          <p14:tracePt t="30978" x="9607550" y="4908550"/>
          <p14:tracePt t="30995" x="9671050" y="4908550"/>
          <p14:tracePt t="31014" x="9728200" y="4908550"/>
          <p14:tracePt t="31028" x="9779000" y="4908550"/>
          <p14:tracePt t="31048" x="9804400" y="4908550"/>
          <p14:tracePt t="31062" x="9829800" y="4908550"/>
          <p14:tracePt t="31079" x="9855200" y="4908550"/>
          <p14:tracePt t="31094" x="9874250" y="4908550"/>
          <p14:tracePt t="31111" x="9899650" y="4908550"/>
          <p14:tracePt t="31128" x="9918700" y="4908550"/>
          <p14:tracePt t="31145" x="9975850" y="4908550"/>
          <p14:tracePt t="31148" x="9994900" y="4914900"/>
          <p14:tracePt t="31162" x="10045700" y="4914900"/>
          <p14:tracePt t="31178" x="10077450" y="4921250"/>
          <p14:tracePt t="31194" x="10128250" y="4927600"/>
          <p14:tracePt t="31211" x="10179050" y="4927600"/>
          <p14:tracePt t="31228" x="10223500" y="4927600"/>
          <p14:tracePt t="31245" x="10261600" y="4927600"/>
          <p14:tracePt t="31261" x="10306050" y="4927600"/>
          <p14:tracePt t="31278" x="10363200" y="4927600"/>
          <p14:tracePt t="31294" x="10407650" y="4914900"/>
          <p14:tracePt t="31311" x="10439400" y="4908550"/>
          <p14:tracePt t="31328" x="10477500" y="4902200"/>
          <p14:tracePt t="31345" x="10502900" y="4883150"/>
          <p14:tracePt t="31362" x="10610850" y="4864100"/>
          <p14:tracePt t="31378" x="10655300" y="4857750"/>
          <p14:tracePt t="31394" x="10712450" y="4845050"/>
          <p14:tracePt t="31411" x="10725150" y="4845050"/>
          <p14:tracePt t="31414" x="10744200" y="4845050"/>
          <p14:tracePt t="31428" x="10756900" y="4845050"/>
          <p14:tracePt t="31444" x="10782300" y="4845050"/>
          <p14:tracePt t="31449" x="10795000" y="4845050"/>
          <p14:tracePt t="31461" x="10801350" y="4845050"/>
          <p14:tracePt t="31478" x="10807700" y="4845050"/>
          <p14:tracePt t="31481" x="10814050" y="4845050"/>
          <p14:tracePt t="31495" x="10820400" y="4845050"/>
          <p14:tracePt t="31511" x="10858500" y="4857750"/>
          <p14:tracePt t="31527" x="10890250" y="4857750"/>
          <p14:tracePt t="31544" x="10934700" y="4857750"/>
          <p14:tracePt t="31548" x="10960100" y="4857750"/>
          <p14:tracePt t="31549" x="10985500" y="4857750"/>
          <p14:tracePt t="31562" x="11004550" y="4857750"/>
          <p14:tracePt t="31578" x="11036300" y="4857750"/>
          <p14:tracePt t="31594" x="11068050" y="4857750"/>
          <p14:tracePt t="31613" x="11080750" y="4857750"/>
          <p14:tracePt t="31627" x="11093450" y="4845050"/>
          <p14:tracePt t="31645" x="11106150" y="4838700"/>
          <p14:tracePt t="31648" x="11112500" y="4838700"/>
          <p14:tracePt t="31661" x="11118850" y="4826000"/>
          <p14:tracePt t="31678" x="11137900" y="4819650"/>
          <p14:tracePt t="31682" x="11150600" y="4819650"/>
          <p14:tracePt t="31695" x="11156950" y="4819650"/>
          <p14:tracePt t="31711" x="11201400" y="4813300"/>
          <p14:tracePt t="31727" x="11214100" y="4813300"/>
          <p14:tracePt t="31744" x="11258550" y="4813300"/>
          <p14:tracePt t="31763" x="11290300" y="4806950"/>
          <p14:tracePt t="31778" x="11322050" y="4806950"/>
          <p14:tracePt t="31794" x="11360150" y="4806950"/>
          <p14:tracePt t="31811" x="11379200" y="4806950"/>
          <p14:tracePt t="31845" x="11391900" y="4806950"/>
          <p14:tracePt t="31863" x="11398250" y="4806950"/>
          <p14:tracePt t="31878" x="11423650" y="4806950"/>
          <p14:tracePt t="31894" x="11442700" y="4806950"/>
          <p14:tracePt t="31911" x="11474450" y="4806950"/>
          <p14:tracePt t="31914" x="11487150" y="4806950"/>
          <p14:tracePt t="31929" x="11499850" y="4806950"/>
          <p14:tracePt t="31932" x="11512550" y="4806950"/>
          <p14:tracePt t="31945" x="11525250" y="4806950"/>
          <p14:tracePt t="31963" x="11544300" y="4806950"/>
          <p14:tracePt t="33146" x="0" y="0"/>
        </p14:tracePtLst>
      </p14:laserTrace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059FAA3AE5DA45BF05ABE6A3C82792" ma:contentTypeVersion="0" ma:contentTypeDescription="Create a new document." ma:contentTypeScope="" ma:versionID="a2784cbc9a603ddf3b7f1a70184654f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967b7be50301903c78f9c39c6fd9a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FD2361-B683-4EA5-BC39-E81B9509405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53847E2-A055-4F8D-833A-BD467902717C}">
  <ds:schemaRefs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purl.org/dc/terms/"/>
    <ds:schemaRef ds:uri="3fd6d918-78c3-4a22-9920-b0424b085c3e"/>
    <ds:schemaRef ds:uri="4387429c-fb25-4ee6-8823-9a68871f2159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A789CD6-671F-4CCA-866A-964B44654984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5101</TotalTime>
  <Words>2377</Words>
  <Application>Microsoft Office PowerPoint</Application>
  <PresentationFormat>Widescreen</PresentationFormat>
  <Paragraphs>687</Paragraphs>
  <Slides>66</Slides>
  <Notes>54</Notes>
  <HiddenSlides>0</HiddenSlides>
  <MMClips>16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Arial</vt:lpstr>
      <vt:lpstr>Calibri</vt:lpstr>
      <vt:lpstr>Cambria Math</vt:lpstr>
      <vt:lpstr>Tahoma</vt:lpstr>
      <vt:lpstr>Times</vt:lpstr>
      <vt:lpstr>Wingdings</vt:lpstr>
      <vt:lpstr>Office Theme</vt:lpstr>
      <vt:lpstr>The Science of  Sound</vt:lpstr>
      <vt:lpstr>Contents</vt:lpstr>
      <vt:lpstr>Learning Objectives</vt:lpstr>
      <vt:lpstr>Range of Hearing </vt:lpstr>
      <vt:lpstr>Range of hearing</vt:lpstr>
      <vt:lpstr>Range of hearing</vt:lpstr>
      <vt:lpstr>Anatomy of human ear</vt:lpstr>
      <vt:lpstr>Anatomy of ear</vt:lpstr>
      <vt:lpstr>Anatomy of ear</vt:lpstr>
      <vt:lpstr>Anatomy of Ear </vt:lpstr>
      <vt:lpstr>Anatomy of Ear </vt:lpstr>
      <vt:lpstr>Anatomy of Ear – Middle Ear </vt:lpstr>
      <vt:lpstr>Anatomy of Ear – Middle Ear </vt:lpstr>
      <vt:lpstr>Anatomy of Ear – Middle Ear </vt:lpstr>
      <vt:lpstr>Anatomy of Ear – Middle Ear </vt:lpstr>
      <vt:lpstr>Anatomy of Ear – Middle Ear </vt:lpstr>
      <vt:lpstr>Anatomy of Ear – Middle Ear </vt:lpstr>
      <vt:lpstr>Anatomy of Ear – Inner Ear </vt:lpstr>
      <vt:lpstr>Anatomy of Ear – Inner Ear </vt:lpstr>
      <vt:lpstr>Anatomy of Ear – Inner Ear </vt:lpstr>
      <vt:lpstr>Anatomy of Ear – Inner Ear </vt:lpstr>
      <vt:lpstr>Anatomy of Ear – Inner Ear </vt:lpstr>
      <vt:lpstr>Anatomy of Ear – Inner Ear</vt:lpstr>
      <vt:lpstr>Anatomy of Ear – Inner Ear </vt:lpstr>
      <vt:lpstr>Anatomy of Ear – Inner Ear </vt:lpstr>
      <vt:lpstr>Anatomy of Ear – Inner Ear </vt:lpstr>
      <vt:lpstr>PowerPoint Presentation</vt:lpstr>
      <vt:lpstr>Spatial Hearing</vt:lpstr>
      <vt:lpstr>Spatial Hearing</vt:lpstr>
      <vt:lpstr>Spatial Hearing</vt:lpstr>
      <vt:lpstr>Spatial Hearing</vt:lpstr>
      <vt:lpstr>Spatial Hearing</vt:lpstr>
      <vt:lpstr>Spatial Hearing</vt:lpstr>
      <vt:lpstr>Spatial Hearing</vt:lpstr>
      <vt:lpstr>Spatial Hearing</vt:lpstr>
      <vt:lpstr>Pitch </vt:lpstr>
      <vt:lpstr>Pitch</vt:lpstr>
      <vt:lpstr>Pitch</vt:lpstr>
      <vt:lpstr>Timbre</vt:lpstr>
      <vt:lpstr>Timbre</vt:lpstr>
      <vt:lpstr>Timbre</vt:lpstr>
      <vt:lpstr>The Decibel Scale</vt:lpstr>
      <vt:lpstr>Range of hearing</vt:lpstr>
      <vt:lpstr>Sound Level</vt:lpstr>
      <vt:lpstr>Sound Level</vt:lpstr>
      <vt:lpstr>Sound Level</vt:lpstr>
      <vt:lpstr>Sound Level</vt:lpstr>
      <vt:lpstr>Loudness</vt:lpstr>
      <vt:lpstr>Loudness</vt:lpstr>
      <vt:lpstr>Different Weightings of Sound </vt:lpstr>
      <vt:lpstr>Loudness</vt:lpstr>
      <vt:lpstr>Sound Level</vt:lpstr>
      <vt:lpstr>Range of hearing</vt:lpstr>
      <vt:lpstr>Masking and Critical Bands</vt:lpstr>
      <vt:lpstr>Masking and Critical Bands</vt:lpstr>
      <vt:lpstr>Masking and Critical Bands</vt:lpstr>
      <vt:lpstr>Masking and Critical Bands</vt:lpstr>
      <vt:lpstr>Masking and Critical Bands</vt:lpstr>
      <vt:lpstr>Masking and Critical Bands</vt:lpstr>
      <vt:lpstr>Masking and Critical Bands</vt:lpstr>
      <vt:lpstr>Masking and Critical Bands</vt:lpstr>
      <vt:lpstr>Masking and Critical Bands</vt:lpstr>
      <vt:lpstr>Masking and Critical Bands</vt:lpstr>
      <vt:lpstr>PowerPoint Presentation</vt:lpstr>
      <vt:lpstr>Wrap up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fanyu meng</dc:creator>
  <cp:lastModifiedBy>Pathre, T.U.</cp:lastModifiedBy>
  <cp:revision>325</cp:revision>
  <dcterms:created xsi:type="dcterms:W3CDTF">2021-01-28T12:15:07Z</dcterms:created>
  <dcterms:modified xsi:type="dcterms:W3CDTF">2021-02-22T17:08:53Z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2019-01-30T00:00:00Z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2021-01-28T00:00:00Z</vt:filetime>
  </property>
  <property fmtid="{D5CDD505-2E9C-101B-9397-08002B2CF9AE}" pid="5" name="ContentTypeId">
    <vt:lpwstr>0x01010067059FAA3AE5DA45BF05ABE6A3C82792</vt:lpwstr>
  </property>
</Properties>
</file>